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91" r:id="rId6"/>
  </p:sldMasterIdLst>
  <p:notesMasterIdLst>
    <p:notesMasterId r:id="rId41"/>
  </p:notesMasterIdLst>
  <p:sldIdLst>
    <p:sldId id="256" r:id="rId7"/>
    <p:sldId id="257" r:id="rId8"/>
    <p:sldId id="265" r:id="rId9"/>
    <p:sldId id="266" r:id="rId10"/>
    <p:sldId id="267" r:id="rId11"/>
    <p:sldId id="259" r:id="rId12"/>
    <p:sldId id="260" r:id="rId13"/>
    <p:sldId id="261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4E2"/>
    <a:srgbClr val="791027"/>
    <a:srgbClr val="FCC4C0"/>
    <a:srgbClr val="FFC5E2"/>
    <a:srgbClr val="B4C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5"/>
    <p:restoredTop sz="89419" autoAdjust="0"/>
  </p:normalViewPr>
  <p:slideViewPr>
    <p:cSldViewPr snapToGrid="0" snapToObjects="1">
      <p:cViewPr varScale="1">
        <p:scale>
          <a:sx n="138" d="100"/>
          <a:sy n="138" d="100"/>
        </p:scale>
        <p:origin x="86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8ADE-B9D1-457C-834E-A1CCCC4C244B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D736-7AAD-4417-BCBD-BAB76B4A90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0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22DAE5-3063-D54B-BF76-981DAD86CE35}"/>
              </a:ext>
            </a:extLst>
          </p:cNvPr>
          <p:cNvSpPr/>
          <p:nvPr userDrawn="1"/>
        </p:nvSpPr>
        <p:spPr>
          <a:xfrm>
            <a:off x="0" y="4804012"/>
            <a:ext cx="9144000" cy="339488"/>
          </a:xfrm>
          <a:prstGeom prst="rect">
            <a:avLst/>
          </a:prstGeom>
          <a:solidFill>
            <a:srgbClr val="B4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58B51-AACD-E54D-98DC-611CFAECC8AB}"/>
              </a:ext>
            </a:extLst>
          </p:cNvPr>
          <p:cNvSpPr txBox="1"/>
          <p:nvPr userDrawn="1"/>
        </p:nvSpPr>
        <p:spPr>
          <a:xfrm>
            <a:off x="263769" y="4826978"/>
            <a:ext cx="713531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0" i="0" kern="1200" dirty="0">
                <a:solidFill>
                  <a:srgbClr val="791027"/>
                </a:solidFill>
                <a:effectLst/>
                <a:latin typeface="FoundrySterling-Bold" panose="02000300000000000000" pitchFamily="2" charset="0"/>
                <a:ea typeface="+mn-ea"/>
                <a:cs typeface="+mn-cs"/>
              </a:rPr>
              <a:t>LEADERSHIP &amp; CHALLENGE </a:t>
            </a:r>
            <a:r>
              <a:rPr lang="en-GB" sz="1350" b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Doing Things Differently </a:t>
            </a:r>
            <a:r>
              <a:rPr lang="en-GB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 Annual Conference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B5C118-14B3-704B-9909-8A9B6FDA74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606" y="4800603"/>
            <a:ext cx="712704" cy="266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A40A4A-78AE-A547-8526-25FFDEA5C6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2185" y="4768844"/>
            <a:ext cx="525315" cy="29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1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942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9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666750" y="2652712"/>
            <a:ext cx="781050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410405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238125" y="4319587"/>
            <a:ext cx="8667750" cy="59531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02128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6330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937243" y="414338"/>
            <a:ext cx="3571875" cy="431482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76052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03512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1015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938713" y="1214437"/>
            <a:ext cx="3571875" cy="34528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33413" y="1214437"/>
            <a:ext cx="3752850" cy="3452813"/>
          </a:xfrm>
          <a:prstGeom prst="rect">
            <a:avLst/>
          </a:prstGeom>
        </p:spPr>
        <p:txBody>
          <a:bodyPr/>
          <a:lstStyle>
            <a:lvl1pPr marL="209550" indent="-209550">
              <a:spcBef>
                <a:spcPts val="1688"/>
              </a:spcBef>
              <a:defRPr sz="1688"/>
            </a:lvl1pPr>
            <a:lvl2pPr marL="419100" indent="-209550">
              <a:spcBef>
                <a:spcPts val="1688"/>
              </a:spcBef>
              <a:defRPr sz="1688"/>
            </a:lvl2pPr>
            <a:lvl3pPr marL="628650" indent="-209550">
              <a:spcBef>
                <a:spcPts val="1688"/>
              </a:spcBef>
              <a:defRPr sz="1688"/>
            </a:lvl3pPr>
            <a:lvl4pPr marL="838200" indent="-209550">
              <a:spcBef>
                <a:spcPts val="1688"/>
              </a:spcBef>
              <a:defRPr sz="1688"/>
            </a:lvl4pPr>
            <a:lvl5pPr marL="1047750" indent="-209550">
              <a:spcBef>
                <a:spcPts val="1688"/>
              </a:spcBef>
              <a:defRPr sz="168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60071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3160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895469-1BF4-8D4E-8530-E8FBE29F51D9}"/>
              </a:ext>
            </a:extLst>
          </p:cNvPr>
          <p:cNvSpPr/>
          <p:nvPr userDrawn="1"/>
        </p:nvSpPr>
        <p:spPr>
          <a:xfrm>
            <a:off x="0" y="4804012"/>
            <a:ext cx="9144000" cy="339488"/>
          </a:xfrm>
          <a:prstGeom prst="rect">
            <a:avLst/>
          </a:prstGeom>
          <a:solidFill>
            <a:srgbClr val="B4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DF0A41-E870-0A45-8272-B805347D9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0606" y="4800603"/>
            <a:ext cx="712704" cy="2666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F0C52-89B7-7B46-9C38-F5A4F8504B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2185" y="4768844"/>
            <a:ext cx="525315" cy="29796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2AECBE-803D-B748-AC48-C431DC9168EC}"/>
              </a:ext>
            </a:extLst>
          </p:cNvPr>
          <p:cNvSpPr txBox="1"/>
          <p:nvPr userDrawn="1"/>
        </p:nvSpPr>
        <p:spPr>
          <a:xfrm>
            <a:off x="263769" y="4826978"/>
            <a:ext cx="713531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0" i="0" kern="1200" dirty="0">
                <a:solidFill>
                  <a:srgbClr val="791027"/>
                </a:solidFill>
                <a:effectLst/>
                <a:latin typeface="FoundrySterling-Bold" panose="02000300000000000000" pitchFamily="2" charset="0"/>
                <a:ea typeface="+mn-ea"/>
                <a:cs typeface="+mn-cs"/>
              </a:rPr>
              <a:t>LEADERSHIP &amp; CHALLENGE </a:t>
            </a:r>
            <a:r>
              <a:rPr lang="en-GB" sz="1350" b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Doing Things Differently </a:t>
            </a:r>
            <a:r>
              <a:rPr lang="en-GB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4125156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5910262" y="2643187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5910262" y="423862"/>
            <a:ext cx="2776538" cy="208121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452438" y="423862"/>
            <a:ext cx="5314950" cy="43005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976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5350" y="3357563"/>
            <a:ext cx="7358063" cy="32188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425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5350" y="2232301"/>
            <a:ext cx="7358063" cy="40267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855302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543325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134867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2255792" y="694421"/>
            <a:ext cx="4631790" cy="848255"/>
          </a:xfrm>
          <a:prstGeom prst="rect">
            <a:avLst/>
          </a:prstGeom>
        </p:spPr>
        <p:txBody>
          <a:bodyPr lIns="0" tIns="0" rIns="0" bIns="0"/>
          <a:lstStyle>
            <a:lvl1pPr algn="l" defTabSz="482203"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half" idx="1"/>
          </p:nvPr>
        </p:nvSpPr>
        <p:spPr>
          <a:xfrm>
            <a:off x="2255792" y="1542044"/>
            <a:ext cx="4631790" cy="2958521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482203">
              <a:spcBef>
                <a:spcPts val="0"/>
              </a:spcBef>
              <a:buSzTx/>
              <a:buNone/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defTabSz="482203">
              <a:spcBef>
                <a:spcPts val="0"/>
              </a:spcBef>
              <a:buSzTx/>
              <a:buNone/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defTabSz="482203">
              <a:spcBef>
                <a:spcPts val="0"/>
              </a:spcBef>
              <a:buSzTx/>
              <a:buNone/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defTabSz="482203">
              <a:spcBef>
                <a:spcPts val="0"/>
              </a:spcBef>
              <a:buSzTx/>
              <a:buNone/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defTabSz="482203">
              <a:spcBef>
                <a:spcPts val="0"/>
              </a:spcBef>
              <a:buSzTx/>
              <a:buNone/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xfrm>
            <a:off x="6240965" y="4279341"/>
            <a:ext cx="81754" cy="80791"/>
          </a:xfrm>
          <a:prstGeom prst="rect">
            <a:avLst/>
          </a:prstGeom>
        </p:spPr>
        <p:txBody>
          <a:bodyPr lIns="0" tIns="0" rIns="0" bIns="0" anchor="ctr"/>
          <a:lstStyle>
            <a:lvl1pPr defTabSz="308072">
              <a:defRPr sz="52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795439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812726" y="863947"/>
            <a:ext cx="5518548" cy="1741290"/>
          </a:xfrm>
          <a:prstGeom prst="rect">
            <a:avLst/>
          </a:prstGeom>
        </p:spPr>
        <p:txBody>
          <a:bodyPr lIns="71433" tIns="71433" rIns="71433" bIns="71433" anchor="b"/>
          <a:lstStyle>
            <a:lvl1pPr defTabSz="308073"/>
          </a:lstStyle>
          <a:p>
            <a:r>
              <a:t>Title Text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812726" y="2652116"/>
            <a:ext cx="5518548" cy="596060"/>
          </a:xfrm>
          <a:prstGeom prst="rect">
            <a:avLst/>
          </a:prstGeom>
        </p:spPr>
        <p:txBody>
          <a:bodyPr lIns="71433" tIns="71433" rIns="71433" bIns="71433" anchor="t"/>
          <a:lstStyle>
            <a:lvl1pPr marL="0" indent="0" algn="ctr" defTabSz="308073">
              <a:spcBef>
                <a:spcPts val="0"/>
              </a:spcBef>
              <a:buSzTx/>
              <a:buNone/>
              <a:defRPr sz="1650"/>
            </a:lvl1pPr>
            <a:lvl2pPr marL="0" indent="0" algn="ctr" defTabSz="308073">
              <a:spcBef>
                <a:spcPts val="0"/>
              </a:spcBef>
              <a:buSzTx/>
              <a:buNone/>
              <a:defRPr sz="1650"/>
            </a:lvl2pPr>
            <a:lvl3pPr marL="0" indent="0" algn="ctr" defTabSz="308073">
              <a:spcBef>
                <a:spcPts val="0"/>
              </a:spcBef>
              <a:buSzTx/>
              <a:buNone/>
              <a:defRPr sz="1650"/>
            </a:lvl3pPr>
            <a:lvl4pPr marL="0" indent="0" algn="ctr" defTabSz="308073">
              <a:spcBef>
                <a:spcPts val="0"/>
              </a:spcBef>
              <a:buSzTx/>
              <a:buNone/>
              <a:defRPr sz="1650"/>
            </a:lvl4pPr>
            <a:lvl5pPr marL="0" indent="0" algn="ctr" defTabSz="308073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xfrm>
            <a:off x="4475932" y="4878958"/>
            <a:ext cx="288531" cy="282761"/>
          </a:xfrm>
          <a:prstGeom prst="rect">
            <a:avLst/>
          </a:prstGeom>
        </p:spPr>
        <p:txBody>
          <a:bodyPr lIns="71433" tIns="71433" rIns="71433" bIns="71433"/>
          <a:lstStyle>
            <a:lvl1pPr defTabSz="308073"/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04575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1362074" y="169666"/>
            <a:ext cx="6389543" cy="661607"/>
          </a:xfrm>
          <a:prstGeom prst="rect">
            <a:avLst/>
          </a:prstGeom>
        </p:spPr>
        <p:txBody>
          <a:bodyPr lIns="0" tIns="0" rIns="0" bIns="0" anchor="t"/>
          <a:lstStyle>
            <a:lvl1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1pPr>
            <a:lvl2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2pPr>
            <a:lvl3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3pPr>
            <a:lvl4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4pPr>
            <a:lvl5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3"/>
          </p:nvPr>
        </p:nvSpPr>
        <p:spPr>
          <a:xfrm>
            <a:off x="1362074" y="4357688"/>
            <a:ext cx="6368655" cy="785813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5738591" y="4605685"/>
            <a:ext cx="319311" cy="323157"/>
          </a:xfrm>
          <a:prstGeom prst="rect">
            <a:avLst/>
          </a:prstGeom>
        </p:spPr>
        <p:txBody>
          <a:bodyPr lIns="91436" tIns="91436" rIns="91436" bIns="91436" anchor="ctr"/>
          <a:lstStyle>
            <a:lvl1pPr algn="r" defTabSz="685800">
              <a:defRPr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10226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3019907" y="1611110"/>
            <a:ext cx="3104187" cy="979480"/>
          </a:xfrm>
          <a:prstGeom prst="rect">
            <a:avLst/>
          </a:prstGeom>
        </p:spPr>
        <p:txBody>
          <a:bodyPr lIns="40175" tIns="40175" rIns="40175" bIns="40175" anchor="b"/>
          <a:lstStyle>
            <a:lvl1pPr defTabSz="308071">
              <a:defRPr sz="3975"/>
            </a:lvl1pPr>
          </a:lstStyle>
          <a:p>
            <a:r>
              <a:t>Title Text</a:t>
            </a:r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3019907" y="2616955"/>
            <a:ext cx="3104187" cy="335301"/>
          </a:xfrm>
          <a:prstGeom prst="rect">
            <a:avLst/>
          </a:prstGeom>
        </p:spPr>
        <p:txBody>
          <a:bodyPr lIns="40175" tIns="40175" rIns="40175" bIns="40175" anchor="t"/>
          <a:lstStyle>
            <a:lvl1pPr marL="0" indent="0" algn="ctr" defTabSz="308071">
              <a:spcBef>
                <a:spcPts val="0"/>
              </a:spcBef>
              <a:buSzTx/>
              <a:buNone/>
              <a:defRPr sz="1425"/>
            </a:lvl1pPr>
            <a:lvl2pPr marL="0" indent="0" algn="ctr" defTabSz="308071">
              <a:spcBef>
                <a:spcPts val="0"/>
              </a:spcBef>
              <a:buSzTx/>
              <a:buNone/>
              <a:defRPr sz="1425"/>
            </a:lvl2pPr>
            <a:lvl3pPr marL="0" indent="0" algn="ctr" defTabSz="308071">
              <a:spcBef>
                <a:spcPts val="0"/>
              </a:spcBef>
              <a:buSzTx/>
              <a:buNone/>
              <a:defRPr sz="1425"/>
            </a:lvl3pPr>
            <a:lvl4pPr marL="0" indent="0" algn="ctr" defTabSz="308071">
              <a:spcBef>
                <a:spcPts val="0"/>
              </a:spcBef>
              <a:buSzTx/>
              <a:buNone/>
              <a:defRPr sz="1425"/>
            </a:lvl4pPr>
            <a:lvl5pPr marL="0" indent="0" algn="ctr" defTabSz="308071">
              <a:spcBef>
                <a:spcPts val="0"/>
              </a:spcBef>
              <a:buSzTx/>
              <a:buNone/>
              <a:defRPr sz="1425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sldNum" sz="quarter" idx="2"/>
          </p:nvPr>
        </p:nvSpPr>
        <p:spPr>
          <a:xfrm>
            <a:off x="4505006" y="3869552"/>
            <a:ext cx="190139" cy="185009"/>
          </a:xfrm>
          <a:prstGeom prst="rect">
            <a:avLst/>
          </a:prstGeom>
        </p:spPr>
        <p:txBody>
          <a:bodyPr lIns="40175" tIns="40175" rIns="40175" bIns="40175"/>
          <a:lstStyle>
            <a:lvl1pPr defTabSz="308071">
              <a:defRPr sz="675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87008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2164555" y="770186"/>
            <a:ext cx="4792159" cy="496208"/>
          </a:xfrm>
          <a:prstGeom prst="rect">
            <a:avLst/>
          </a:prstGeom>
        </p:spPr>
        <p:txBody>
          <a:bodyPr lIns="0" tIns="0" rIns="0" bIns="0" anchor="t"/>
          <a:lstStyle>
            <a:lvl1pPr marL="161999" indent="-161999" defTabSz="685800">
              <a:spcBef>
                <a:spcPts val="0"/>
              </a:spcBef>
              <a:buSzTx/>
              <a:buNone/>
              <a:defRPr sz="525">
                <a:latin typeface="Arial"/>
                <a:ea typeface="Arial"/>
                <a:cs typeface="Arial"/>
                <a:sym typeface="Arial"/>
              </a:defRPr>
            </a:lvl1pPr>
            <a:lvl2pPr marL="161999" indent="-161999" defTabSz="685800">
              <a:spcBef>
                <a:spcPts val="0"/>
              </a:spcBef>
              <a:buSzTx/>
              <a:buNone/>
              <a:defRPr sz="525">
                <a:latin typeface="Arial"/>
                <a:ea typeface="Arial"/>
                <a:cs typeface="Arial"/>
                <a:sym typeface="Arial"/>
              </a:defRPr>
            </a:lvl2pPr>
            <a:lvl3pPr marL="161999" indent="-161999" defTabSz="685800">
              <a:spcBef>
                <a:spcPts val="0"/>
              </a:spcBef>
              <a:buSzTx/>
              <a:buNone/>
              <a:defRPr sz="525">
                <a:latin typeface="Arial"/>
                <a:ea typeface="Arial"/>
                <a:cs typeface="Arial"/>
                <a:sym typeface="Arial"/>
              </a:defRPr>
            </a:lvl3pPr>
            <a:lvl4pPr marL="161999" indent="-161999" defTabSz="685800">
              <a:spcBef>
                <a:spcPts val="0"/>
              </a:spcBef>
              <a:buSzTx/>
              <a:buNone/>
              <a:defRPr sz="525">
                <a:latin typeface="Arial"/>
                <a:ea typeface="Arial"/>
                <a:cs typeface="Arial"/>
                <a:sym typeface="Arial"/>
              </a:defRPr>
            </a:lvl4pPr>
            <a:lvl5pPr marL="161999" indent="-161999" defTabSz="685800">
              <a:spcBef>
                <a:spcPts val="0"/>
              </a:spcBef>
              <a:buSzTx/>
              <a:buNone/>
              <a:defRPr sz="525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3"/>
          </p:nvPr>
        </p:nvSpPr>
        <p:spPr>
          <a:xfrm>
            <a:off x="2164555" y="3911203"/>
            <a:ext cx="4776495" cy="589363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xfrm>
            <a:off x="5424511" y="4085663"/>
            <a:ext cx="261917" cy="265443"/>
          </a:xfrm>
          <a:prstGeom prst="rect">
            <a:avLst/>
          </a:prstGeom>
        </p:spPr>
        <p:txBody>
          <a:bodyPr lIns="68573" tIns="68573" rIns="68573" bIns="68573" anchor="ctr"/>
          <a:lstStyle>
            <a:lvl1pPr algn="r" defTabSz="685800">
              <a:defRPr sz="825"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62433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xfrm>
            <a:off x="1362074" y="169666"/>
            <a:ext cx="6389543" cy="661607"/>
          </a:xfrm>
          <a:prstGeom prst="rect">
            <a:avLst/>
          </a:prstGeom>
        </p:spPr>
        <p:txBody>
          <a:bodyPr lIns="0" tIns="0" rIns="0" bIns="0" anchor="t"/>
          <a:lstStyle>
            <a:lvl1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1pPr>
            <a:lvl2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2pPr>
            <a:lvl3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3pPr>
            <a:lvl4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4pPr>
            <a:lvl5pPr marL="162000" indent="-162000" defTabSz="685800">
              <a:spcBef>
                <a:spcPts val="0"/>
              </a:spcBef>
              <a:buSzTx/>
              <a:buNone/>
              <a:defRPr sz="6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quarter" idx="13"/>
          </p:nvPr>
        </p:nvSpPr>
        <p:spPr>
          <a:xfrm>
            <a:off x="1362075" y="4357688"/>
            <a:ext cx="6368654" cy="785813"/>
          </a:xfrm>
          <a:prstGeom prst="rect">
            <a:avLst/>
          </a:prstGeom>
        </p:spPr>
        <p:txBody>
          <a:bodyPr lIns="0" tIns="0" rIns="0" bIns="0" anchor="b"/>
          <a:lstStyle>
            <a:lvl1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cs typeface="Arial"/>
                <a:sym typeface="Arial"/>
              </a:defRPr>
            </a:lvl1pPr>
          </a:lstStyle>
          <a:p>
            <a:pPr marL="431999" indent="-431999" defTabSz="1828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xfrm>
            <a:off x="5738584" y="4605681"/>
            <a:ext cx="319316" cy="323163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685800">
              <a:defRPr>
                <a:solidFill>
                  <a:srgbClr val="888888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0747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8590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C1A36-FA7C-4400-8520-4AD4AB2E0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12303-EAAA-422C-B0E6-B26CDB7E8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86377-1C31-4560-BA87-4BC5B632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6C349-80F1-470D-9640-32E84DDF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91D01-14F3-42D1-ADF2-0193581A9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13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E2768-BBD4-49BD-A417-C5A57982F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16060-6A68-4778-BA0A-EBB089DA9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D765C-4007-4F8D-ADED-1582C63B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ACF31-01AA-44C2-8A02-2DEA5232A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5EE1D-9F2A-4A72-84BA-0D669BA46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62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7373-9D0E-43D1-A054-4F88D4ADD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FBE7-C693-41A3-ABFD-52192D1B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62E9A-D843-499C-9BBD-EAADBB48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20ADE-62E9-4E8D-83BE-266C2DB16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81EBC-7F0E-46B5-AFF6-0F57E83D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986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8CEBB-CC98-4F61-94CE-1CF393BC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73BB-AAAD-47C5-918D-7116F87BD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12CBC-8BA9-461B-A747-39E6751B7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6A0E6-A000-427A-8F75-0EFF3F2A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524B2-4ED9-4920-ABA4-EE68CA8F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FF719-8537-4EA0-8349-AADE09305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374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C9BC-E5E4-40A5-8AC3-A73A78F4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E05B5-0727-4871-8CC1-C69407D4F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47044-4C31-49AE-B050-7EF8C71B6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D7E8C2-159E-41F4-8ED5-995F68B6E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43C9F-240F-4BAC-84F2-E753062C5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B39233-FFE9-4A91-A593-45F801900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BF21C-45A6-4CB1-AA90-B4EFD67A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318F31-3286-4B13-A2A8-540A8B6D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5808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4050-C557-4E68-846C-C1A7631FD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61900E-5BAA-459C-BCAA-340DF109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308A4-A10B-4C8A-81D6-E9850DD8D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0D9939-0273-4663-BEA0-8652572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59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D425-FCCC-4B73-9F6F-12AAFEB4B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05483-0274-4E5D-80C4-14E34ED41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C88CB-E491-4767-B1BF-7127AF24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590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3A33-1BCE-45EB-AC76-8DD03763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09791-F6E0-4ED5-AC4D-C07F9EE8B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835DFC-D3D9-4549-8FCE-EEF9772A8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A495-547C-4AFC-8D3B-C41127DA8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86175-803F-4930-924C-475CB441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E91A73-B8C1-46FB-AC47-F9060884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64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5508-3733-44AE-B78A-4FB15D53F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ADD16-F4FF-43B5-9FD8-1256E2F69B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08267-3D29-4A8A-94D4-CDD46F911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87A39-2B6A-431D-837E-8A7B72CD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A5B06-163E-41CC-A4B9-3A408F63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542DC-082D-4621-9FC3-9365BAC5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211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9775-A447-4F51-8E58-9C0EC353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12CBF-75C9-4016-A5F4-9954B932C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33A0E-E518-46BB-A080-393514BF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EBCAF-27D4-48F8-9AFC-4B8042BA4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723B0-601D-490E-B322-B4F9C0AC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5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07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3BEBF-DE5F-4DA0-9A47-7F967B3A95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FAC30-546F-4643-805F-79922998C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524CB-E6AE-44F4-8987-2FC36CD75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0055-6ADD-47D5-8538-DE23C4FC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AED16-95B2-45D8-86C7-FEB53B36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22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69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8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8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E5722FA-7321-2746-BBD5-D556A1E13CBE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BD61E858-ADE1-8D4C-B839-F5FAA8DB6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672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769" y="273844"/>
            <a:ext cx="8251581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769" y="879231"/>
            <a:ext cx="8642839" cy="3753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6972F-BDFA-E44E-98F8-2AFD055A1965}"/>
              </a:ext>
            </a:extLst>
          </p:cNvPr>
          <p:cNvSpPr/>
          <p:nvPr userDrawn="1"/>
        </p:nvSpPr>
        <p:spPr>
          <a:xfrm>
            <a:off x="0" y="4730262"/>
            <a:ext cx="9144000" cy="413238"/>
          </a:xfrm>
          <a:prstGeom prst="rect">
            <a:avLst/>
          </a:prstGeom>
          <a:solidFill>
            <a:srgbClr val="B4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15C60E-403E-2A43-8AAD-C4D0AE000EA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50606" y="4800603"/>
            <a:ext cx="712704" cy="266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80A302-32FD-6143-B841-DE51E294190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62185" y="4768844"/>
            <a:ext cx="525315" cy="2979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5BBDC2-1CD0-8E4C-B987-B00A0D3A8CCF}"/>
              </a:ext>
            </a:extLst>
          </p:cNvPr>
          <p:cNvSpPr txBox="1"/>
          <p:nvPr userDrawn="1"/>
        </p:nvSpPr>
        <p:spPr>
          <a:xfrm>
            <a:off x="263769" y="4826978"/>
            <a:ext cx="7135310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0" i="0" kern="1200" dirty="0">
                <a:solidFill>
                  <a:srgbClr val="791027"/>
                </a:solidFill>
                <a:effectLst/>
                <a:latin typeface="FoundrySterling-Bold" panose="02000300000000000000" pitchFamily="2" charset="0"/>
                <a:ea typeface="+mn-ea"/>
                <a:cs typeface="+mn-cs"/>
              </a:rPr>
              <a:t>LEADERSHIP &amp; CHALLENGE </a:t>
            </a:r>
            <a:r>
              <a:rPr lang="en-GB" sz="1350" b="1" kern="12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  <a:ea typeface="+mn-ea"/>
                <a:cs typeface="+mn-cs"/>
              </a:rPr>
              <a:t>Doing Things Differently </a:t>
            </a:r>
            <a:r>
              <a:rPr lang="en-GB" sz="13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 Annual Conference</a:t>
            </a:r>
          </a:p>
        </p:txBody>
      </p:sp>
    </p:spTree>
    <p:extLst>
      <p:ext uri="{BB962C8B-B14F-4D97-AF65-F5344CB8AC3E}">
        <p14:creationId xmlns:p14="http://schemas.microsoft.com/office/powerpoint/2010/main" val="252665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791027"/>
          </a:solidFill>
          <a:latin typeface="FoundrySterling-Bold" panose="020003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33413" y="1214437"/>
            <a:ext cx="7877175" cy="3452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84637" y="4905375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44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 spd="med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75000"/>
        <a:buFontTx/>
        <a:buChar char="•"/>
        <a:tabLst/>
        <a:defRPr sz="195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69D05-A930-4FED-9CD5-16B0BBE19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2202B-4551-4604-8F2D-804D053B6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2E1BF-8964-48A8-853A-E42797E64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3208-7C1F-4244-B49A-FB2DE160E714}" type="datetimeFigureOut">
              <a:rPr lang="en-GB" smtClean="0"/>
              <a:t>13/04/2018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5A47-EF18-4D2C-9F2A-6205281085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70A9-B026-4DB7-BC9E-29C3FCFAE5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BACAF-D38F-470A-AF93-B2ECAE0EA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49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C479-E0E8-A64E-977C-520105574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4E4FD-E7C5-6942-8DC3-0DF9ADBFE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57B06-50D4-154B-B8A2-E1332D9C0582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23AC83-A878-F041-A1B8-24BD9617F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57" y="214777"/>
            <a:ext cx="1505014" cy="853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754FD-04CC-DD4C-9A9D-20712354A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56192"/>
            <a:ext cx="9144000" cy="1842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AD97B7-9941-451D-BB7D-9D37A7962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746" y="214777"/>
            <a:ext cx="2174379" cy="1096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5C3523-6AC1-4DA1-BE30-C71C09F10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211" y="440189"/>
            <a:ext cx="9144000" cy="265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81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fsr17popprincipl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7011" y="1129624"/>
            <a:ext cx="3310708" cy="4225361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2756738" y="522294"/>
            <a:ext cx="3871253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UK demographics: beware the bulge!</a:t>
            </a:r>
          </a:p>
        </p:txBody>
      </p:sp>
      <p:sp>
        <p:nvSpPr>
          <p:cNvPr id="236" name="Shape 236"/>
          <p:cNvSpPr/>
          <p:nvPr/>
        </p:nvSpPr>
        <p:spPr>
          <a:xfrm>
            <a:off x="5881118" y="3956185"/>
            <a:ext cx="2415726" cy="7830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>
              <a:defRPr sz="4300"/>
            </a:pPr>
            <a:r>
              <a:rPr sz="1613" kern="0">
                <a:solidFill>
                  <a:srgbClr val="000000"/>
                </a:solidFill>
                <a:latin typeface="Helvetica Light"/>
                <a:sym typeface="Helvetica Light"/>
              </a:rPr>
              <a:t>In 2020-2022  there will be</a:t>
            </a:r>
          </a:p>
          <a:p>
            <a:pPr algn="ctr" defTabSz="309563" hangingPunct="0">
              <a:defRPr sz="4300"/>
            </a:pPr>
            <a:r>
              <a:rPr sz="1613" kern="0">
                <a:solidFill>
                  <a:srgbClr val="000000"/>
                </a:solidFill>
                <a:latin typeface="Helvetica Light"/>
                <a:sym typeface="Helvetica Light"/>
              </a:rPr>
              <a:t>a significant fall </a:t>
            </a:r>
          </a:p>
          <a:p>
            <a:pPr algn="ctr" defTabSz="309563" hangingPunct="0">
              <a:defRPr sz="4300"/>
            </a:pPr>
            <a:r>
              <a:rPr sz="1613" kern="0">
                <a:solidFill>
                  <a:srgbClr val="000000"/>
                </a:solidFill>
                <a:latin typeface="Helvetica Light"/>
                <a:sym typeface="Helvetica Light"/>
              </a:rPr>
              <a:t>in 18 year olds</a:t>
            </a:r>
          </a:p>
        </p:txBody>
      </p:sp>
      <p:sp>
        <p:nvSpPr>
          <p:cNvPr id="237" name="Shape 237"/>
          <p:cNvSpPr/>
          <p:nvPr/>
        </p:nvSpPr>
        <p:spPr>
          <a:xfrm flipV="1">
            <a:off x="3740944" y="4416585"/>
            <a:ext cx="0" cy="71212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740944" y="4419172"/>
            <a:ext cx="1821983" cy="0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19050" tIns="19050" rIns="19050" bIns="19050" anchor="ctr"/>
          <a:lstStyle/>
          <a:p>
            <a:pPr algn="ctr" defTabSz="309563" hangingPunct="0">
              <a:defRPr sz="3200"/>
            </a:pPr>
            <a:endParaRPr sz="1200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862023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/>
          </p:cNvSpPr>
          <p:nvPr>
            <p:ph type="title"/>
          </p:nvPr>
        </p:nvSpPr>
        <p:spPr>
          <a:xfrm>
            <a:off x="13125301" y="7307014"/>
            <a:ext cx="5518548" cy="174129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xfrm>
            <a:off x="13814078" y="7806333"/>
            <a:ext cx="5518551" cy="5960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2248048" y="1232637"/>
            <a:ext cx="2357442" cy="26782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807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4987231" y="1232637"/>
            <a:ext cx="2357441" cy="267822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807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722039" y="4034562"/>
            <a:ext cx="1503213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SUPPLY SIDE</a:t>
            </a:r>
          </a:p>
        </p:txBody>
      </p:sp>
      <p:sp>
        <p:nvSpPr>
          <p:cNvPr id="245" name="Shape 245"/>
          <p:cNvSpPr/>
          <p:nvPr/>
        </p:nvSpPr>
        <p:spPr>
          <a:xfrm>
            <a:off x="5647306" y="4034562"/>
            <a:ext cx="1626644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DEMAND SIDE</a:t>
            </a:r>
          </a:p>
        </p:txBody>
      </p:sp>
      <p:sp>
        <p:nvSpPr>
          <p:cNvPr id="246" name="Shape 246"/>
          <p:cNvSpPr/>
          <p:nvPr/>
        </p:nvSpPr>
        <p:spPr>
          <a:xfrm>
            <a:off x="5644588" y="1991684"/>
            <a:ext cx="1203451" cy="423429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Money multiplied 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by velocity</a:t>
            </a:r>
          </a:p>
        </p:txBody>
      </p:sp>
      <p:sp>
        <p:nvSpPr>
          <p:cNvPr id="247" name="Shape 247"/>
          <p:cNvSpPr/>
          <p:nvPr/>
        </p:nvSpPr>
        <p:spPr>
          <a:xfrm>
            <a:off x="2833055" y="1990702"/>
            <a:ext cx="1187421" cy="116209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Labour supply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Education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Attitude 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Equipment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Infrastructure</a:t>
            </a:r>
          </a:p>
          <a:p>
            <a:pPr algn="ctr" defTabSz="30807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Entrepreneurship</a:t>
            </a:r>
          </a:p>
        </p:txBody>
      </p:sp>
      <p:sp>
        <p:nvSpPr>
          <p:cNvPr id="248" name="Shape 248"/>
          <p:cNvSpPr/>
          <p:nvPr/>
        </p:nvSpPr>
        <p:spPr>
          <a:xfrm>
            <a:off x="5679054" y="2834112"/>
            <a:ext cx="1134522" cy="238763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>
              <a:defRPr sz="3200"/>
            </a:lvl1pPr>
          </a:lstStyle>
          <a:p>
            <a:pPr algn="ctr" defTabSz="30807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ie total spending</a:t>
            </a:r>
          </a:p>
        </p:txBody>
      </p:sp>
      <p:sp>
        <p:nvSpPr>
          <p:cNvPr id="249" name="Shape 249"/>
          <p:cNvSpPr/>
          <p:nvPr/>
        </p:nvSpPr>
        <p:spPr>
          <a:xfrm>
            <a:off x="5010149" y="723900"/>
            <a:ext cx="2311602" cy="47625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956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2248048" y="723900"/>
            <a:ext cx="2357442" cy="47625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956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3081091" y="850456"/>
            <a:ext cx="543418" cy="22313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algn="ctr" defTabSz="30956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inflation</a:t>
            </a:r>
          </a:p>
        </p:txBody>
      </p:sp>
      <p:sp>
        <p:nvSpPr>
          <p:cNvPr id="252" name="Shape 252"/>
          <p:cNvSpPr/>
          <p:nvPr/>
        </p:nvSpPr>
        <p:spPr>
          <a:xfrm>
            <a:off x="5626539" y="850456"/>
            <a:ext cx="1078821" cy="22313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algn="ctr" defTabSz="30956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excess demand</a:t>
            </a:r>
          </a:p>
        </p:txBody>
      </p:sp>
      <p:sp>
        <p:nvSpPr>
          <p:cNvPr id="253" name="Shape 253"/>
          <p:cNvSpPr/>
          <p:nvPr/>
        </p:nvSpPr>
        <p:spPr>
          <a:xfrm>
            <a:off x="352542" y="1203331"/>
            <a:ext cx="178093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Full employment </a:t>
            </a:r>
          </a:p>
        </p:txBody>
      </p:sp>
      <p:sp>
        <p:nvSpPr>
          <p:cNvPr id="254" name="Shape 254"/>
          <p:cNvSpPr/>
          <p:nvPr/>
        </p:nvSpPr>
        <p:spPr>
          <a:xfrm>
            <a:off x="1929601" y="132755"/>
            <a:ext cx="5418150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Bank of England is assuming supply side growth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now only 1.5%</a:t>
            </a:r>
          </a:p>
        </p:txBody>
      </p:sp>
      <p:sp>
        <p:nvSpPr>
          <p:cNvPr id="255" name="Shape 255"/>
          <p:cNvSpPr/>
          <p:nvPr/>
        </p:nvSpPr>
        <p:spPr>
          <a:xfrm>
            <a:off x="856392" y="4596612"/>
            <a:ext cx="7564571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This means the UK can expect lower real growth and higher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326484322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/>
          </p:cNvSpPr>
          <p:nvPr>
            <p:ph type="body" sz="quarter" idx="1"/>
          </p:nvPr>
        </p:nvSpPr>
        <p:spPr>
          <a:xfrm>
            <a:off x="1377228" y="139833"/>
            <a:ext cx="6389543" cy="66160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lvl="1" indent="0">
              <a:defRPr sz="4800" b="1">
                <a:solidFill>
                  <a:srgbClr val="960000"/>
                </a:solidFill>
              </a:defRPr>
            </a:pPr>
            <a:r>
              <a:rPr dirty="0"/>
              <a:t> </a:t>
            </a:r>
            <a:r>
              <a:rPr b="0" dirty="0"/>
              <a:t>Older people account for most of 16+ population growth </a:t>
            </a:r>
          </a:p>
        </p:txBody>
      </p:sp>
      <p:sp>
        <p:nvSpPr>
          <p:cNvPr id="258" name="Shape 258"/>
          <p:cNvSpPr>
            <a:spLocks noGrp="1"/>
          </p:cNvSpPr>
          <p:nvPr>
            <p:ph type="body" idx="13"/>
          </p:nvPr>
        </p:nvSpPr>
        <p:spPr>
          <a:xfrm>
            <a:off x="1342987" y="4217854"/>
            <a:ext cx="6368655" cy="7858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92500" lnSpcReduction="20000"/>
          </a:bodyPr>
          <a:lstStyle/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Sources: ONS and Bank calculations. </a:t>
            </a:r>
          </a:p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(a)	Calculated using ONS mid-year population estimates. Bars to the right of the dashed line are ONS projections. </a:t>
            </a:r>
          </a:p>
        </p:txBody>
      </p:sp>
      <p:pic>
        <p:nvPicPr>
          <p:cNvPr id="259" name="image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3000" y="801440"/>
            <a:ext cx="4068631" cy="33041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906044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 descr="Shape 346"/>
          <p:cNvSpPr/>
          <p:nvPr/>
        </p:nvSpPr>
        <p:spPr>
          <a:xfrm>
            <a:off x="2534435" y="332804"/>
            <a:ext cx="4637986" cy="69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0" tIns="20090" rIns="20090" bIns="20090" anchor="ctr">
            <a:spAutoFit/>
          </a:bodyPr>
          <a:lstStyle/>
          <a:p>
            <a:pPr algn="ctr" defTabSz="308072" hangingPunct="0">
              <a:defRPr sz="3800"/>
            </a:pPr>
            <a:r>
              <a:rPr sz="1425" kern="0">
                <a:solidFill>
                  <a:srgbClr val="000000"/>
                </a:solidFill>
                <a:latin typeface="Helvetica Light"/>
                <a:sym typeface="Helvetica Light"/>
              </a:rPr>
              <a:t>The pensions budget is £156 bn, 21% of Govt spend</a:t>
            </a:r>
          </a:p>
          <a:p>
            <a:pPr algn="ctr" defTabSz="308072" hangingPunct="0">
              <a:defRPr sz="3800"/>
            </a:pPr>
            <a:r>
              <a:rPr sz="1425" kern="0">
                <a:solidFill>
                  <a:srgbClr val="000000"/>
                </a:solidFill>
                <a:latin typeface="Helvetica Light"/>
                <a:sym typeface="Helvetica Light"/>
              </a:rPr>
              <a:t>It has increased by 29% since 2010 when triple lock began</a:t>
            </a:r>
          </a:p>
          <a:p>
            <a:pPr algn="ctr" defTabSz="308072" hangingPunct="0">
              <a:defRPr sz="3800"/>
            </a:pPr>
            <a:r>
              <a:rPr sz="1425" kern="0">
                <a:solidFill>
                  <a:srgbClr val="000000"/>
                </a:solidFill>
                <a:latin typeface="Helvetica Light"/>
                <a:sym typeface="Helvetica Light"/>
              </a:rPr>
              <a:t>April 2018 another £4.6Bn will be added</a:t>
            </a:r>
          </a:p>
        </p:txBody>
      </p:sp>
      <p:pic>
        <p:nvPicPr>
          <p:cNvPr id="264" name="image12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4936" y="1275928"/>
            <a:ext cx="5423190" cy="34764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260267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1449" y="964406"/>
            <a:ext cx="5594477" cy="3729652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4013397" y="524224"/>
            <a:ext cx="1764907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algn="ctr" defTabSz="30956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Government Income 2017</a:t>
            </a:r>
          </a:p>
        </p:txBody>
      </p:sp>
    </p:spTree>
    <p:extLst>
      <p:ext uri="{BB962C8B-B14F-4D97-AF65-F5344CB8AC3E}">
        <p14:creationId xmlns:p14="http://schemas.microsoft.com/office/powerpoint/2010/main" val="298277936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762" y="945356"/>
            <a:ext cx="6308826" cy="4205884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Shape 270"/>
          <p:cNvSpPr/>
          <p:nvPr/>
        </p:nvSpPr>
        <p:spPr>
          <a:xfrm>
            <a:off x="4006380" y="528987"/>
            <a:ext cx="1902765" cy="223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3200"/>
            </a:lvl1pPr>
          </a:lstStyle>
          <a:p>
            <a:pPr algn="ctr" defTabSz="30956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Government Spending 2017</a:t>
            </a:r>
          </a:p>
        </p:txBody>
      </p:sp>
    </p:spTree>
    <p:extLst>
      <p:ext uri="{BB962C8B-B14F-4D97-AF65-F5344CB8AC3E}">
        <p14:creationId xmlns:p14="http://schemas.microsoft.com/office/powerpoint/2010/main" val="40365001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3027" y="878316"/>
            <a:ext cx="6241583" cy="375562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/>
          <p:nvPr/>
        </p:nvSpPr>
        <p:spPr>
          <a:xfrm>
            <a:off x="1774758" y="452702"/>
            <a:ext cx="5594481" cy="332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5100"/>
            </a:lvl1pPr>
          </a:lstStyle>
          <a:p>
            <a:pPr algn="ctr" defTabSz="309563" hangingPunct="0"/>
            <a:r>
              <a:rPr sz="1913" kern="0">
                <a:solidFill>
                  <a:srgbClr val="000000"/>
                </a:solidFill>
                <a:latin typeface="Helvetica Light"/>
                <a:sym typeface="Helvetica Light"/>
              </a:rPr>
              <a:t>Public investment has been savaged to pay pensions</a:t>
            </a:r>
          </a:p>
        </p:txBody>
      </p:sp>
    </p:spTree>
    <p:extLst>
      <p:ext uri="{BB962C8B-B14F-4D97-AF65-F5344CB8AC3E}">
        <p14:creationId xmlns:p14="http://schemas.microsoft.com/office/powerpoint/2010/main" val="308030777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xfrm>
            <a:off x="2252662" y="360166"/>
            <a:ext cx="6389543" cy="661607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0" lvl="1" indent="0">
              <a:defRPr sz="4800" b="1">
                <a:solidFill>
                  <a:srgbClr val="960000"/>
                </a:solidFill>
              </a:defRPr>
            </a:pPr>
            <a:r>
              <a:t>  </a:t>
            </a:r>
            <a:r>
              <a:rPr b="0"/>
              <a:t>Net inward migration forecast to fall slightly</a:t>
            </a:r>
          </a:p>
          <a:p>
            <a:pPr marL="0" lvl="2" indent="0">
              <a:defRPr sz="4000"/>
            </a:pPr>
            <a:r>
              <a:t>Decomposition of net inward migration by nationality</a:t>
            </a:r>
            <a:r>
              <a:rPr baseline="31000"/>
              <a:t>(a)</a:t>
            </a:r>
          </a:p>
        </p:txBody>
      </p:sp>
      <p:sp>
        <p:nvSpPr>
          <p:cNvPr id="276" name="Shape 276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>
            <a:normAutofit fontScale="62500" lnSpcReduction="20000"/>
          </a:bodyPr>
          <a:lstStyle/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Sources: ONS and Bank calculations. </a:t>
            </a:r>
          </a:p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(a)	Rolling four-quarter flows. Data are half-yearly to December 2009 and quarterly thereafter, unless otherwise stated. Figures by nationality do not sum to the total prior to 2012. </a:t>
            </a:r>
          </a:p>
          <a:p>
            <a:pPr marL="162000" indent="-162000" defTabSz="685800">
              <a:spcBef>
                <a:spcPts val="0"/>
              </a:spcBef>
              <a:buSzTx/>
              <a:buNone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(b)	Data are half-yearly to December 2011 and quarterly thereafter. Diamonds are ONS principal projections. </a:t>
            </a:r>
          </a:p>
        </p:txBody>
      </p:sp>
      <p:pic>
        <p:nvPicPr>
          <p:cNvPr id="277" name="image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3000" y="1102163"/>
            <a:ext cx="4134011" cy="3324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4310860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/>
        </p:nvSpPr>
        <p:spPr>
          <a:xfrm>
            <a:off x="1966923" y="1005278"/>
            <a:ext cx="5086329" cy="904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Oliver Wyman a consultancy reported that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2/3 of German and UK companies trade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exclusively within the EU. Most of them are SMEs</a:t>
            </a:r>
          </a:p>
        </p:txBody>
      </p:sp>
      <p:sp>
        <p:nvSpPr>
          <p:cNvPr id="280" name="Shape 280"/>
          <p:cNvSpPr/>
          <p:nvPr/>
        </p:nvSpPr>
        <p:spPr>
          <a:xfrm>
            <a:off x="1220386" y="2349699"/>
            <a:ext cx="714137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This means 65,000 companies currently have business models which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do not fit with Brexit</a:t>
            </a:r>
          </a:p>
        </p:txBody>
      </p:sp>
      <p:sp>
        <p:nvSpPr>
          <p:cNvPr id="281" name="Shape 281"/>
          <p:cNvSpPr/>
          <p:nvPr/>
        </p:nvSpPr>
        <p:spPr>
          <a:xfrm>
            <a:off x="1967121" y="3270256"/>
            <a:ext cx="5209760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Estimated cost to UK exporters £27Bn per annum </a:t>
            </a:r>
          </a:p>
        </p:txBody>
      </p:sp>
      <p:sp>
        <p:nvSpPr>
          <p:cNvPr id="282" name="Shape 282"/>
          <p:cNvSpPr/>
          <p:nvPr/>
        </p:nvSpPr>
        <p:spPr>
          <a:xfrm>
            <a:off x="2370880" y="3960819"/>
            <a:ext cx="4278415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To German exporters: £31Bn per annum </a:t>
            </a:r>
          </a:p>
        </p:txBody>
      </p:sp>
    </p:spTree>
    <p:extLst>
      <p:ext uri="{BB962C8B-B14F-4D97-AF65-F5344CB8AC3E}">
        <p14:creationId xmlns:p14="http://schemas.microsoft.com/office/powerpoint/2010/main" val="369312373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471077" y="858795"/>
            <a:ext cx="8292335" cy="263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15% of EU companies have already moved part or all of 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their supply chain out of the UK</a:t>
            </a:r>
          </a:p>
          <a:p>
            <a:pPr algn="ctr" defTabSz="309563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42% also said UK products were not distinctive enough</a:t>
            </a:r>
          </a:p>
          <a:p>
            <a:pPr algn="ctr" defTabSz="309563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Food processing contributes  50% more to our economy than automotive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70% of its exports go to the EU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Under existing EU free trade agreements they would be subject to rules of origin 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which would incur tariffs </a:t>
            </a:r>
          </a:p>
        </p:txBody>
      </p:sp>
      <p:sp>
        <p:nvSpPr>
          <p:cNvPr id="285" name="Shape 285"/>
          <p:cNvSpPr/>
          <p:nvPr/>
        </p:nvSpPr>
        <p:spPr>
          <a:xfrm>
            <a:off x="1400815" y="4137031"/>
            <a:ext cx="709008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Source: CIPS survey over 2,000 supply chain managers March 2018</a:t>
            </a:r>
          </a:p>
        </p:txBody>
      </p:sp>
    </p:spTree>
    <p:extLst>
      <p:ext uri="{BB962C8B-B14F-4D97-AF65-F5344CB8AC3E}">
        <p14:creationId xmlns:p14="http://schemas.microsoft.com/office/powerpoint/2010/main" val="31730557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C479-E0E8-A64E-977C-520105574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090" y="1644456"/>
            <a:ext cx="6858000" cy="1790700"/>
          </a:xfrm>
        </p:spPr>
        <p:txBody>
          <a:bodyPr>
            <a:normAutofit fontScale="90000"/>
          </a:bodyPr>
          <a:lstStyle/>
          <a:p>
            <a:r>
              <a:rPr lang="en-GB" dirty="0"/>
              <a:t>Plenary 4: </a:t>
            </a:r>
            <a:br>
              <a:rPr lang="en-GB" dirty="0"/>
            </a:br>
            <a:r>
              <a:rPr lang="en-GB" dirty="0"/>
              <a:t>The Possible Economic and Financial Outcomes of Brexit and How These May Impact on the HE Sector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4E4FD-E7C5-6942-8DC3-0DF9ADBFE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090" y="3504212"/>
            <a:ext cx="6858000" cy="1241822"/>
          </a:xfrm>
        </p:spPr>
        <p:txBody>
          <a:bodyPr/>
          <a:lstStyle/>
          <a:p>
            <a:r>
              <a:rPr lang="en-GB" b="1" dirty="0"/>
              <a:t>Roger Martin-</a:t>
            </a:r>
            <a:r>
              <a:rPr lang="en-GB" b="1" dirty="0" err="1"/>
              <a:t>Fagg</a:t>
            </a:r>
            <a:r>
              <a:rPr lang="en-GB" b="1" dirty="0"/>
              <a:t>:</a:t>
            </a:r>
            <a:r>
              <a:rPr lang="en-GB" dirty="0"/>
              <a:t> Independent Behavioural Economist, Martin-</a:t>
            </a:r>
            <a:r>
              <a:rPr lang="en-GB" dirty="0" err="1"/>
              <a:t>Fagg</a:t>
            </a:r>
            <a:r>
              <a:rPr lang="en-GB" dirty="0"/>
              <a:t> Associates Ltd</a:t>
            </a:r>
            <a:br>
              <a:rPr lang="en-GB" dirty="0"/>
            </a:br>
            <a:r>
              <a:rPr lang="en-GB" b="1" dirty="0"/>
              <a:t>Robert </a:t>
            </a:r>
            <a:r>
              <a:rPr lang="en-GB" b="1" dirty="0" err="1"/>
              <a:t>McClatchey</a:t>
            </a:r>
            <a:r>
              <a:rPr lang="en-GB" b="1" dirty="0"/>
              <a:t>: </a:t>
            </a:r>
            <a:r>
              <a:rPr lang="en-GB" dirty="0"/>
              <a:t>Ex Managing Director of Barclays Infrastructure Funds and now Chairman of UPP Group Holdings Limited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D95B5-B810-4DE8-8692-247124A0E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42103" y="366203"/>
            <a:ext cx="8816547" cy="2556507"/>
          </a:xfrm>
          <a:prstGeom prst="rect">
            <a:avLst/>
          </a:prstGeom>
        </p:spPr>
      </p:pic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1EF83D36-4956-468D-B409-A649AF8BF2EA}"/>
              </a:ext>
            </a:extLst>
          </p:cNvPr>
          <p:cNvSpPr/>
          <p:nvPr/>
        </p:nvSpPr>
        <p:spPr>
          <a:xfrm>
            <a:off x="3987715" y="224805"/>
            <a:ext cx="5047397" cy="441500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7582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en-GB" sz="1275" b="1" dirty="0">
                <a:solidFill>
                  <a:prstClr val="black"/>
                </a:solidFill>
                <a:latin typeface="Calibri"/>
              </a:rPr>
              <a:t>Download the conference app! Guidebook passphrase: AUDE2018</a:t>
            </a:r>
          </a:p>
        </p:txBody>
      </p:sp>
      <p:sp>
        <p:nvSpPr>
          <p:cNvPr id="6" name="Rounded Rectangle 9">
            <a:extLst>
              <a:ext uri="{FF2B5EF4-FFF2-40B4-BE49-F238E27FC236}">
                <a16:creationId xmlns:a16="http://schemas.microsoft.com/office/drawing/2014/main" id="{18E874B3-9A0D-4BAB-8677-6A49F35159D2}"/>
              </a:ext>
            </a:extLst>
          </p:cNvPr>
          <p:cNvSpPr/>
          <p:nvPr/>
        </p:nvSpPr>
        <p:spPr>
          <a:xfrm>
            <a:off x="108889" y="218042"/>
            <a:ext cx="2486828" cy="441500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7582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342900">
              <a:defRPr/>
            </a:pPr>
            <a:r>
              <a:rPr lang="en-GB" sz="1275" b="1" dirty="0">
                <a:solidFill>
                  <a:prstClr val="black"/>
                </a:solidFill>
                <a:latin typeface="Calibri"/>
              </a:rPr>
              <a:t>Tweet us: #</a:t>
            </a:r>
            <a:r>
              <a:rPr lang="en-GB" sz="1275" b="1" dirty="0" err="1">
                <a:solidFill>
                  <a:prstClr val="black"/>
                </a:solidFill>
                <a:latin typeface="Calibri"/>
              </a:rPr>
              <a:t>AUDEconference</a:t>
            </a:r>
            <a:r>
              <a:rPr lang="en-GB" sz="1275" b="1" dirty="0">
                <a:solidFill>
                  <a:prstClr val="black"/>
                </a:solidFill>
                <a:latin typeface="Calibri"/>
              </a:rPr>
              <a:t> @</a:t>
            </a:r>
            <a:r>
              <a:rPr lang="en-GB" sz="1275" b="1" dirty="0" err="1">
                <a:solidFill>
                  <a:prstClr val="black"/>
                </a:solidFill>
                <a:latin typeface="Calibri"/>
              </a:rPr>
              <a:t>AUDE_news</a:t>
            </a:r>
            <a:endParaRPr lang="en-GB" sz="1275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92D05-E761-40E5-A196-255B9979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7" y="283331"/>
            <a:ext cx="320019" cy="32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3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3893163" y="393706"/>
            <a:ext cx="118622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3" hangingPunct="0"/>
            <a:r>
              <a:rPr sz="1875" kern="0">
                <a:solidFill>
                  <a:srgbClr val="000000"/>
                </a:solidFill>
              </a:rPr>
              <a:t>Key Points</a:t>
            </a:r>
          </a:p>
        </p:txBody>
      </p:sp>
      <p:sp>
        <p:nvSpPr>
          <p:cNvPr id="288" name="Shape 288"/>
          <p:cNvSpPr/>
          <p:nvPr/>
        </p:nvSpPr>
        <p:spPr>
          <a:xfrm>
            <a:off x="2104976" y="1063824"/>
            <a:ext cx="493404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global boom is driving up commodity prices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and wages</a:t>
            </a:r>
          </a:p>
        </p:txBody>
      </p:sp>
      <p:sp>
        <p:nvSpPr>
          <p:cNvPr id="289" name="Shape 289"/>
          <p:cNvSpPr/>
          <p:nvPr/>
        </p:nvSpPr>
        <p:spPr>
          <a:xfrm>
            <a:off x="2017925" y="3928468"/>
            <a:ext cx="553677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Exchange rates will be more volatile than usual due to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unexpected changes in interest rates and geopolitics</a:t>
            </a:r>
          </a:p>
        </p:txBody>
      </p:sp>
      <p:sp>
        <p:nvSpPr>
          <p:cNvPr id="290" name="Shape 290"/>
          <p:cNvSpPr/>
          <p:nvPr/>
        </p:nvSpPr>
        <p:spPr>
          <a:xfrm>
            <a:off x="2817512" y="3408369"/>
            <a:ext cx="350897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Interest rates will rise everywhere </a:t>
            </a:r>
          </a:p>
        </p:txBody>
      </p:sp>
      <p:sp>
        <p:nvSpPr>
          <p:cNvPr id="291" name="Shape 291"/>
          <p:cNvSpPr/>
          <p:nvPr/>
        </p:nvSpPr>
        <p:spPr>
          <a:xfrm>
            <a:off x="2783084" y="1901037"/>
            <a:ext cx="340638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USA will overheat end 2018 </a:t>
            </a:r>
          </a:p>
        </p:txBody>
      </p:sp>
      <p:sp>
        <p:nvSpPr>
          <p:cNvPr id="292" name="Shape 292"/>
          <p:cNvSpPr/>
          <p:nvPr/>
        </p:nvSpPr>
        <p:spPr>
          <a:xfrm>
            <a:off x="2566644" y="2408243"/>
            <a:ext cx="4010713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UK will underperform due to Brexit</a:t>
            </a:r>
          </a:p>
        </p:txBody>
      </p:sp>
      <p:sp>
        <p:nvSpPr>
          <p:cNvPr id="293" name="Shape 293"/>
          <p:cNvSpPr/>
          <p:nvPr/>
        </p:nvSpPr>
        <p:spPr>
          <a:xfrm>
            <a:off x="2969032" y="2915450"/>
            <a:ext cx="3034485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EU is now a growth story</a:t>
            </a:r>
          </a:p>
        </p:txBody>
      </p:sp>
    </p:spTree>
    <p:extLst>
      <p:ext uri="{BB962C8B-B14F-4D97-AF65-F5344CB8AC3E}">
        <p14:creationId xmlns:p14="http://schemas.microsoft.com/office/powerpoint/2010/main" val="2134768463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/>
        </p:nvSpPr>
        <p:spPr>
          <a:xfrm>
            <a:off x="3602556" y="503244"/>
            <a:ext cx="153407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3" hangingPunct="0"/>
            <a:r>
              <a:rPr sz="1875" kern="0">
                <a:solidFill>
                  <a:srgbClr val="000000"/>
                </a:solidFill>
              </a:rPr>
              <a:t>A Hard Brexit </a:t>
            </a:r>
          </a:p>
        </p:txBody>
      </p:sp>
      <p:sp>
        <p:nvSpPr>
          <p:cNvPr id="296" name="Shape 296"/>
          <p:cNvSpPr/>
          <p:nvPr/>
        </p:nvSpPr>
        <p:spPr>
          <a:xfrm>
            <a:off x="2027010" y="1123354"/>
            <a:ext cx="4970913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In December 2020  if we walk away with no deal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we revert to WTO trading arrangements </a:t>
            </a:r>
          </a:p>
        </p:txBody>
      </p:sp>
      <p:sp>
        <p:nvSpPr>
          <p:cNvPr id="297" name="Shape 297"/>
          <p:cNvSpPr/>
          <p:nvPr/>
        </p:nvSpPr>
        <p:spPr>
          <a:xfrm>
            <a:off x="2380892" y="1906785"/>
            <a:ext cx="4177426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Sterling will drop to $1.20 and 1.05 Euro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or lower</a:t>
            </a:r>
          </a:p>
        </p:txBody>
      </p:sp>
      <p:sp>
        <p:nvSpPr>
          <p:cNvPr id="298" name="Shape 298"/>
          <p:cNvSpPr/>
          <p:nvPr/>
        </p:nvSpPr>
        <p:spPr>
          <a:xfrm>
            <a:off x="2459820" y="2620175"/>
            <a:ext cx="4105291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Supply chains will be severely disrupted</a:t>
            </a:r>
          </a:p>
        </p:txBody>
      </p:sp>
      <p:sp>
        <p:nvSpPr>
          <p:cNvPr id="299" name="Shape 299"/>
          <p:cNvSpPr/>
          <p:nvPr/>
        </p:nvSpPr>
        <p:spPr>
          <a:xfrm>
            <a:off x="3355518" y="3136906"/>
            <a:ext cx="222817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Confidence will crash</a:t>
            </a:r>
          </a:p>
        </p:txBody>
      </p:sp>
      <p:sp>
        <p:nvSpPr>
          <p:cNvPr id="300" name="Shape 300"/>
          <p:cNvSpPr/>
          <p:nvPr/>
        </p:nvSpPr>
        <p:spPr>
          <a:xfrm>
            <a:off x="2297339" y="3532194"/>
            <a:ext cx="454932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Companies will immediately delay payments</a:t>
            </a:r>
          </a:p>
        </p:txBody>
      </p:sp>
      <p:sp>
        <p:nvSpPr>
          <p:cNvPr id="301" name="Shape 301"/>
          <p:cNvSpPr/>
          <p:nvPr/>
        </p:nvSpPr>
        <p:spPr>
          <a:xfrm>
            <a:off x="3359525" y="4156081"/>
            <a:ext cx="2220160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recession begins</a:t>
            </a:r>
          </a:p>
        </p:txBody>
      </p:sp>
    </p:spTree>
    <p:extLst>
      <p:ext uri="{BB962C8B-B14F-4D97-AF65-F5344CB8AC3E}">
        <p14:creationId xmlns:p14="http://schemas.microsoft.com/office/powerpoint/2010/main" val="456940200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647115" y="1140601"/>
            <a:ext cx="8164093" cy="1481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We want a free trade agreement which is more comprehensive than any the EU</a:t>
            </a:r>
            <a:endParaRPr lang="en-GB" sz="1875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currently has with third countries.</a:t>
            </a:r>
          </a:p>
          <a:p>
            <a:pPr algn="ctr" defTabSz="309563" hangingPunct="0"/>
            <a:endParaRPr sz="1875" kern="0" dirty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 We will maintain  EU</a:t>
            </a:r>
          </a:p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workers rights and environmental standards</a:t>
            </a:r>
          </a:p>
        </p:txBody>
      </p:sp>
      <p:sp>
        <p:nvSpPr>
          <p:cNvPr id="304" name="Shape 304"/>
          <p:cNvSpPr/>
          <p:nvPr/>
        </p:nvSpPr>
        <p:spPr>
          <a:xfrm>
            <a:off x="1030502" y="2932119"/>
            <a:ext cx="717824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UK business must be able to attract and employ the people they need</a:t>
            </a:r>
          </a:p>
        </p:txBody>
      </p:sp>
      <p:sp>
        <p:nvSpPr>
          <p:cNvPr id="305" name="Shape 305"/>
          <p:cNvSpPr/>
          <p:nvPr/>
        </p:nvSpPr>
        <p:spPr>
          <a:xfrm>
            <a:off x="1263738" y="3575056"/>
            <a:ext cx="671177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We accept the UK will lose passporting rights in financial services</a:t>
            </a:r>
          </a:p>
        </p:txBody>
      </p:sp>
      <p:sp>
        <p:nvSpPr>
          <p:cNvPr id="306" name="Shape 306"/>
          <p:cNvSpPr/>
          <p:nvPr/>
        </p:nvSpPr>
        <p:spPr>
          <a:xfrm>
            <a:off x="1112788" y="555631"/>
            <a:ext cx="723274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We will leave the single market and customs union by December 2020</a:t>
            </a:r>
          </a:p>
        </p:txBody>
      </p:sp>
    </p:spTree>
    <p:extLst>
      <p:ext uri="{BB962C8B-B14F-4D97-AF65-F5344CB8AC3E}">
        <p14:creationId xmlns:p14="http://schemas.microsoft.com/office/powerpoint/2010/main" val="70774794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1426654" y="541344"/>
            <a:ext cx="601446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None of the existing models ( Norway/Canada) suit the UK</a:t>
            </a:r>
          </a:p>
        </p:txBody>
      </p:sp>
      <p:sp>
        <p:nvSpPr>
          <p:cNvPr id="309" name="Shape 309"/>
          <p:cNvSpPr/>
          <p:nvPr/>
        </p:nvSpPr>
        <p:spPr>
          <a:xfrm>
            <a:off x="1407799" y="1063824"/>
            <a:ext cx="6137899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No hard border with NI or down the Irish sea</a:t>
            </a:r>
          </a:p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(agreed fall back position: NI effectively remains in the EU)</a:t>
            </a:r>
          </a:p>
        </p:txBody>
      </p:sp>
      <p:sp>
        <p:nvSpPr>
          <p:cNvPr id="310" name="Shape 310"/>
          <p:cNvSpPr/>
          <p:nvPr/>
        </p:nvSpPr>
        <p:spPr>
          <a:xfrm>
            <a:off x="2029765" y="1972475"/>
            <a:ext cx="4893968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i="1"/>
            </a:lvl1pPr>
          </a:lstStyle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Access to each other’s markets will be reduced</a:t>
            </a:r>
          </a:p>
        </p:txBody>
      </p:sp>
      <p:sp>
        <p:nvSpPr>
          <p:cNvPr id="311" name="Shape 311"/>
          <p:cNvSpPr/>
          <p:nvPr/>
        </p:nvSpPr>
        <p:spPr>
          <a:xfrm>
            <a:off x="2501491" y="2607078"/>
            <a:ext cx="3531416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EU law will be brought into UK law</a:t>
            </a:r>
          </a:p>
        </p:txBody>
      </p:sp>
      <p:sp>
        <p:nvSpPr>
          <p:cNvPr id="312" name="Shape 312"/>
          <p:cNvSpPr/>
          <p:nvPr/>
        </p:nvSpPr>
        <p:spPr>
          <a:xfrm>
            <a:off x="2120556" y="3403606"/>
            <a:ext cx="4502836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UK courts will take ECJ rulings into account</a:t>
            </a:r>
          </a:p>
        </p:txBody>
      </p:sp>
      <p:sp>
        <p:nvSpPr>
          <p:cNvPr id="313" name="Shape 313"/>
          <p:cNvSpPr/>
          <p:nvPr/>
        </p:nvSpPr>
        <p:spPr>
          <a:xfrm>
            <a:off x="2384028" y="4089406"/>
            <a:ext cx="4185441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But EU law will no longer apply in the UK</a:t>
            </a:r>
          </a:p>
        </p:txBody>
      </p:sp>
    </p:spTree>
    <p:extLst>
      <p:ext uri="{BB962C8B-B14F-4D97-AF65-F5344CB8AC3E}">
        <p14:creationId xmlns:p14="http://schemas.microsoft.com/office/powerpoint/2010/main" val="1942355503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8531" y="-710149"/>
            <a:ext cx="4715709" cy="628761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Shape 316"/>
          <p:cNvSpPr/>
          <p:nvPr/>
        </p:nvSpPr>
        <p:spPr>
          <a:xfrm>
            <a:off x="58201" y="429273"/>
            <a:ext cx="3064942" cy="1146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Currently the UK has 50 </a:t>
            </a:r>
          </a:p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Free Trade Agreements, with another</a:t>
            </a:r>
          </a:p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40 in the pipeline.</a:t>
            </a:r>
          </a:p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These are negotiated by the EU on our behalf.</a:t>
            </a:r>
          </a:p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If they cannot be cut and pasted, </a:t>
            </a:r>
          </a:p>
          <a:p>
            <a:pPr algn="ctr" defTabSz="309563" hangingPunct="0">
              <a:defRPr sz="3200"/>
            </a:pPr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we start from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204120075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2339221" y="548488"/>
            <a:ext cx="39366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3" hangingPunct="0"/>
            <a:r>
              <a:rPr sz="1875" kern="0">
                <a:solidFill>
                  <a:srgbClr val="000000"/>
                </a:solidFill>
              </a:rPr>
              <a:t> UK Forecast for the next 12 months</a:t>
            </a:r>
          </a:p>
        </p:txBody>
      </p:sp>
      <p:sp>
        <p:nvSpPr>
          <p:cNvPr id="319" name="Shape 319"/>
          <p:cNvSpPr/>
          <p:nvPr/>
        </p:nvSpPr>
        <p:spPr>
          <a:xfrm>
            <a:off x="3095699" y="1097365"/>
            <a:ext cx="2423740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Real GDP growth 1.8%</a:t>
            </a:r>
          </a:p>
        </p:txBody>
      </p:sp>
      <p:sp>
        <p:nvSpPr>
          <p:cNvPr id="320" name="Shape 320"/>
          <p:cNvSpPr/>
          <p:nvPr/>
        </p:nvSpPr>
        <p:spPr>
          <a:xfrm>
            <a:off x="2896509" y="1508130"/>
            <a:ext cx="290784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Real wages up 1% year end</a:t>
            </a:r>
          </a:p>
        </p:txBody>
      </p:sp>
      <p:sp>
        <p:nvSpPr>
          <p:cNvPr id="321" name="Shape 321"/>
          <p:cNvSpPr/>
          <p:nvPr/>
        </p:nvSpPr>
        <p:spPr>
          <a:xfrm>
            <a:off x="2381583" y="2072487"/>
            <a:ext cx="4175823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Retail: tough first half, better second half</a:t>
            </a:r>
          </a:p>
        </p:txBody>
      </p:sp>
      <p:sp>
        <p:nvSpPr>
          <p:cNvPr id="322" name="Shape 322"/>
          <p:cNvSpPr/>
          <p:nvPr/>
        </p:nvSpPr>
        <p:spPr>
          <a:xfrm>
            <a:off x="3184247" y="2537426"/>
            <a:ext cx="2332370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House prices up 1-3%</a:t>
            </a:r>
          </a:p>
        </p:txBody>
      </p:sp>
      <p:sp>
        <p:nvSpPr>
          <p:cNvPr id="323" name="Shape 323"/>
          <p:cNvSpPr/>
          <p:nvPr/>
        </p:nvSpPr>
        <p:spPr>
          <a:xfrm>
            <a:off x="3486832" y="3002365"/>
            <a:ext cx="1641476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Inflation + 2.3%</a:t>
            </a:r>
          </a:p>
        </p:txBody>
      </p:sp>
      <p:sp>
        <p:nvSpPr>
          <p:cNvPr id="324" name="Shape 324"/>
          <p:cNvSpPr/>
          <p:nvPr/>
        </p:nvSpPr>
        <p:spPr>
          <a:xfrm>
            <a:off x="2973453" y="3458375"/>
            <a:ext cx="275395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Interest rates 1% year end</a:t>
            </a:r>
          </a:p>
        </p:txBody>
      </p:sp>
      <p:sp>
        <p:nvSpPr>
          <p:cNvPr id="325" name="Shape 325"/>
          <p:cNvSpPr/>
          <p:nvPr/>
        </p:nvSpPr>
        <p:spPr>
          <a:xfrm>
            <a:off x="3093677" y="3932244"/>
            <a:ext cx="251350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£-$: 1.37 but big swings</a:t>
            </a:r>
          </a:p>
        </p:txBody>
      </p:sp>
      <p:sp>
        <p:nvSpPr>
          <p:cNvPr id="326" name="Shape 326"/>
          <p:cNvSpPr/>
          <p:nvPr/>
        </p:nvSpPr>
        <p:spPr>
          <a:xfrm>
            <a:off x="3611007" y="4334675"/>
            <a:ext cx="1240725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£ Euro 1.15</a:t>
            </a:r>
          </a:p>
        </p:txBody>
      </p:sp>
    </p:spTree>
    <p:extLst>
      <p:ext uri="{BB962C8B-B14F-4D97-AF65-F5344CB8AC3E}">
        <p14:creationId xmlns:p14="http://schemas.microsoft.com/office/powerpoint/2010/main" val="1159247978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810300" y="522518"/>
            <a:ext cx="1456725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</a:rPr>
              <a:t>Interest rates</a:t>
            </a:r>
          </a:p>
        </p:txBody>
      </p:sp>
      <p:sp>
        <p:nvSpPr>
          <p:cNvPr id="329" name="Shape 329"/>
          <p:cNvSpPr/>
          <p:nvPr/>
        </p:nvSpPr>
        <p:spPr>
          <a:xfrm>
            <a:off x="2134970" y="1249337"/>
            <a:ext cx="4579375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long run rate is the yield on 15 year gilts</a:t>
            </a:r>
          </a:p>
        </p:txBody>
      </p:sp>
      <p:sp>
        <p:nvSpPr>
          <p:cNvPr id="330" name="Shape 330"/>
          <p:cNvSpPr/>
          <p:nvPr/>
        </p:nvSpPr>
        <p:spPr>
          <a:xfrm>
            <a:off x="2112599" y="2073193"/>
            <a:ext cx="5204546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It has moved from 1.5% to 1.7% over the last year</a:t>
            </a:r>
          </a:p>
        </p:txBody>
      </p:sp>
      <p:sp>
        <p:nvSpPr>
          <p:cNvPr id="331" name="Shape 331"/>
          <p:cNvSpPr/>
          <p:nvPr/>
        </p:nvSpPr>
        <p:spPr>
          <a:xfrm>
            <a:off x="1957228" y="3065710"/>
            <a:ext cx="5162868" cy="91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Bank rate is expected to rise to 0.75% in May.</a:t>
            </a:r>
          </a:p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And to 1% by year end unless M4 growth rate</a:t>
            </a:r>
          </a:p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falls away in March and/or CPI is very close to 2%</a:t>
            </a:r>
          </a:p>
        </p:txBody>
      </p:sp>
    </p:spTree>
    <p:extLst>
      <p:ext uri="{BB962C8B-B14F-4D97-AF65-F5344CB8AC3E}">
        <p14:creationId xmlns:p14="http://schemas.microsoft.com/office/powerpoint/2010/main" val="106424834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960454" y="865194"/>
            <a:ext cx="122309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3" hangingPunct="0"/>
            <a:r>
              <a:rPr sz="1875" kern="0">
                <a:solidFill>
                  <a:srgbClr val="000000"/>
                </a:solidFill>
              </a:rPr>
              <a:t>Conclusion</a:t>
            </a:r>
          </a:p>
        </p:txBody>
      </p:sp>
      <p:sp>
        <p:nvSpPr>
          <p:cNvPr id="334" name="Shape 334"/>
          <p:cNvSpPr/>
          <p:nvPr/>
        </p:nvSpPr>
        <p:spPr>
          <a:xfrm>
            <a:off x="1692958" y="1450981"/>
            <a:ext cx="6424836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Brexit has reduced the UK real growth rate from 2.5% to 1.8%</a:t>
            </a:r>
          </a:p>
        </p:txBody>
      </p:sp>
      <p:sp>
        <p:nvSpPr>
          <p:cNvPr id="335" name="Shape 335"/>
          <p:cNvSpPr/>
          <p:nvPr/>
        </p:nvSpPr>
        <p:spPr>
          <a:xfrm>
            <a:off x="392820" y="1867700"/>
            <a:ext cx="822500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Government tax revenues will be reduced between £7Bn and £11Bn per annum</a:t>
            </a:r>
          </a:p>
        </p:txBody>
      </p:sp>
      <p:sp>
        <p:nvSpPr>
          <p:cNvPr id="336" name="Shape 336"/>
          <p:cNvSpPr/>
          <p:nvPr/>
        </p:nvSpPr>
        <p:spPr>
          <a:xfrm>
            <a:off x="2371321" y="2489206"/>
            <a:ext cx="4515660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 dirty="0">
                <a:solidFill>
                  <a:srgbClr val="000000"/>
                </a:solidFill>
                <a:latin typeface="Helvetica Light"/>
                <a:sym typeface="Helvetica Light"/>
              </a:rPr>
              <a:t>The choice is more austerity or higher taxes</a:t>
            </a:r>
          </a:p>
        </p:txBody>
      </p:sp>
      <p:sp>
        <p:nvSpPr>
          <p:cNvPr id="337" name="Shape 337"/>
          <p:cNvSpPr/>
          <p:nvPr/>
        </p:nvSpPr>
        <p:spPr>
          <a:xfrm>
            <a:off x="2814551" y="2960694"/>
            <a:ext cx="362919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1p on the basic rate raises £5.5Bn </a:t>
            </a:r>
          </a:p>
        </p:txBody>
      </p:sp>
      <p:sp>
        <p:nvSpPr>
          <p:cNvPr id="338" name="Shape 338"/>
          <p:cNvSpPr/>
          <p:nvPr/>
        </p:nvSpPr>
        <p:spPr>
          <a:xfrm>
            <a:off x="2075123" y="3464124"/>
            <a:ext cx="5527154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Demographics plus the above will squeeze University</a:t>
            </a:r>
          </a:p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revenues unless more students attached from abroad</a:t>
            </a:r>
          </a:p>
        </p:txBody>
      </p:sp>
      <p:sp>
        <p:nvSpPr>
          <p:cNvPr id="339" name="Shape 339"/>
          <p:cNvSpPr/>
          <p:nvPr/>
        </p:nvSpPr>
        <p:spPr>
          <a:xfrm>
            <a:off x="792769" y="4351344"/>
            <a:ext cx="7425111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 booming Global economy will raise inflation and long run interest rates</a:t>
            </a:r>
          </a:p>
        </p:txBody>
      </p:sp>
      <p:sp>
        <p:nvSpPr>
          <p:cNvPr id="340" name="Shape 340"/>
          <p:cNvSpPr/>
          <p:nvPr/>
        </p:nvSpPr>
        <p:spPr>
          <a:xfrm>
            <a:off x="3131309" y="4803781"/>
            <a:ext cx="263373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Prepared March 20 2018</a:t>
            </a:r>
          </a:p>
        </p:txBody>
      </p:sp>
    </p:spTree>
    <p:extLst>
      <p:ext uri="{BB962C8B-B14F-4D97-AF65-F5344CB8AC3E}">
        <p14:creationId xmlns:p14="http://schemas.microsoft.com/office/powerpoint/2010/main" val="55669393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/>
          </p:cNvSpPr>
          <p:nvPr>
            <p:ph type="title"/>
          </p:nvPr>
        </p:nvSpPr>
        <p:spPr>
          <a:xfrm>
            <a:off x="10450105" y="5938379"/>
            <a:ext cx="3104187" cy="97949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237215">
              <a:defRPr sz="8000"/>
            </a:pPr>
            <a:endParaRPr/>
          </a:p>
        </p:txBody>
      </p:sp>
      <p:sp>
        <p:nvSpPr>
          <p:cNvPr id="343" name="Shape 343"/>
          <p:cNvSpPr>
            <a:spLocks noGrp="1"/>
          </p:cNvSpPr>
          <p:nvPr>
            <p:ph type="body" sz="quarter" idx="1"/>
          </p:nvPr>
        </p:nvSpPr>
        <p:spPr>
          <a:xfrm>
            <a:off x="10666092" y="6122975"/>
            <a:ext cx="3104187" cy="3352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3106553" y="3799861"/>
            <a:ext cx="3411954" cy="4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5" name="Shape 345"/>
          <p:cNvSpPr/>
          <p:nvPr/>
        </p:nvSpPr>
        <p:spPr>
          <a:xfrm flipV="1">
            <a:off x="3102784" y="1477067"/>
            <a:ext cx="10" cy="232657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3062886" y="3784726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2013</a:t>
            </a:r>
          </a:p>
        </p:txBody>
      </p:sp>
      <p:sp>
        <p:nvSpPr>
          <p:cNvPr id="347" name="Shape 347"/>
          <p:cNvSpPr/>
          <p:nvPr/>
        </p:nvSpPr>
        <p:spPr>
          <a:xfrm>
            <a:off x="3484804" y="3784726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2014</a:t>
            </a:r>
          </a:p>
        </p:txBody>
      </p:sp>
      <p:sp>
        <p:nvSpPr>
          <p:cNvPr id="348" name="Shape 348"/>
          <p:cNvSpPr/>
          <p:nvPr/>
        </p:nvSpPr>
        <p:spPr>
          <a:xfrm>
            <a:off x="3887883" y="3784726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2015</a:t>
            </a:r>
          </a:p>
        </p:txBody>
      </p:sp>
      <p:sp>
        <p:nvSpPr>
          <p:cNvPr id="349" name="Shape 349"/>
          <p:cNvSpPr/>
          <p:nvPr/>
        </p:nvSpPr>
        <p:spPr>
          <a:xfrm>
            <a:off x="4316199" y="3780958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2016</a:t>
            </a:r>
          </a:p>
        </p:txBody>
      </p:sp>
      <p:sp>
        <p:nvSpPr>
          <p:cNvPr id="350" name="Shape 350"/>
          <p:cNvSpPr/>
          <p:nvPr/>
        </p:nvSpPr>
        <p:spPr>
          <a:xfrm>
            <a:off x="4754911" y="3784726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2017</a:t>
            </a:r>
          </a:p>
        </p:txBody>
      </p:sp>
      <p:sp>
        <p:nvSpPr>
          <p:cNvPr id="351" name="Shape 351"/>
          <p:cNvSpPr/>
          <p:nvPr/>
        </p:nvSpPr>
        <p:spPr>
          <a:xfrm>
            <a:off x="5147595" y="3780958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2018</a:t>
            </a:r>
          </a:p>
        </p:txBody>
      </p:sp>
      <p:sp>
        <p:nvSpPr>
          <p:cNvPr id="352" name="Shape 352"/>
          <p:cNvSpPr/>
          <p:nvPr/>
        </p:nvSpPr>
        <p:spPr>
          <a:xfrm>
            <a:off x="5531983" y="3780958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2019</a:t>
            </a:r>
          </a:p>
        </p:txBody>
      </p:sp>
      <p:sp>
        <p:nvSpPr>
          <p:cNvPr id="353" name="Shape 353"/>
          <p:cNvSpPr/>
          <p:nvPr/>
        </p:nvSpPr>
        <p:spPr>
          <a:xfrm>
            <a:off x="5916370" y="3783471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2020</a:t>
            </a:r>
          </a:p>
        </p:txBody>
      </p:sp>
      <p:sp>
        <p:nvSpPr>
          <p:cNvPr id="354" name="Shape 354"/>
          <p:cNvSpPr/>
          <p:nvPr/>
        </p:nvSpPr>
        <p:spPr>
          <a:xfrm>
            <a:off x="2779201" y="3231989"/>
            <a:ext cx="331791" cy="28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4400"/>
            </a:lvl1pPr>
          </a:lstStyle>
          <a:p>
            <a:pPr algn="ctr" defTabSz="308071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1%</a:t>
            </a:r>
          </a:p>
        </p:txBody>
      </p:sp>
      <p:sp>
        <p:nvSpPr>
          <p:cNvPr id="355" name="Shape 355"/>
          <p:cNvSpPr/>
          <p:nvPr/>
        </p:nvSpPr>
        <p:spPr>
          <a:xfrm>
            <a:off x="2779201" y="2580263"/>
            <a:ext cx="331791" cy="28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4400"/>
            </a:lvl1pPr>
          </a:lstStyle>
          <a:p>
            <a:pPr algn="ctr" defTabSz="308071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2%</a:t>
            </a:r>
          </a:p>
        </p:txBody>
      </p:sp>
      <p:sp>
        <p:nvSpPr>
          <p:cNvPr id="356" name="Shape 356"/>
          <p:cNvSpPr/>
          <p:nvPr/>
        </p:nvSpPr>
        <p:spPr>
          <a:xfrm>
            <a:off x="2779201" y="1958671"/>
            <a:ext cx="331791" cy="28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4400"/>
            </a:lvl1pPr>
          </a:lstStyle>
          <a:p>
            <a:pPr algn="ctr" defTabSz="308071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3%</a:t>
            </a:r>
          </a:p>
        </p:txBody>
      </p:sp>
      <p:sp>
        <p:nvSpPr>
          <p:cNvPr id="357" name="Shape 357"/>
          <p:cNvSpPr/>
          <p:nvPr/>
        </p:nvSpPr>
        <p:spPr>
          <a:xfrm>
            <a:off x="2779201" y="1337083"/>
            <a:ext cx="331791" cy="28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4400"/>
            </a:lvl1pPr>
          </a:lstStyle>
          <a:p>
            <a:pPr algn="ctr" defTabSz="308071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4%</a:t>
            </a:r>
          </a:p>
        </p:txBody>
      </p:sp>
      <p:sp>
        <p:nvSpPr>
          <p:cNvPr id="358" name="Shape 358"/>
          <p:cNvSpPr/>
          <p:nvPr/>
        </p:nvSpPr>
        <p:spPr>
          <a:xfrm>
            <a:off x="3117757" y="2383387"/>
            <a:ext cx="3029663" cy="7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6259765" y="3783471"/>
            <a:ext cx="351027" cy="203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3000"/>
            </a:lvl1pPr>
          </a:lstStyle>
          <a:p>
            <a:pPr algn="ctr" defTabSz="308071" hangingPunct="0"/>
            <a:r>
              <a:rPr sz="1125" kern="0">
                <a:solidFill>
                  <a:srgbClr val="000000"/>
                </a:solidFill>
                <a:latin typeface="Helvetica Light"/>
                <a:sym typeface="Helvetica Light"/>
              </a:rPr>
              <a:t>2021</a:t>
            </a:r>
          </a:p>
        </p:txBody>
      </p:sp>
      <p:sp>
        <p:nvSpPr>
          <p:cNvPr id="360" name="Shape 360"/>
          <p:cNvSpPr/>
          <p:nvPr/>
        </p:nvSpPr>
        <p:spPr>
          <a:xfrm flipV="1">
            <a:off x="3230867" y="2189185"/>
            <a:ext cx="412586" cy="692264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3657548" y="2187151"/>
            <a:ext cx="415028" cy="186331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4372709" y="695592"/>
            <a:ext cx="1655872" cy="215092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9">
              <a:defRPr sz="3200"/>
            </a:lvl1pPr>
          </a:lstStyle>
          <a:p>
            <a:pPr algn="ctr" defTabSz="308073" hangingPunct="0"/>
            <a:r>
              <a:rPr sz="1200" kern="0">
                <a:solidFill>
                  <a:srgbClr val="000000"/>
                </a:solidFill>
                <a:latin typeface="Helvetica Light"/>
                <a:sym typeface="Helvetica Light"/>
              </a:rPr>
              <a:t> UK Real GDP Scenarios</a:t>
            </a:r>
          </a:p>
        </p:txBody>
      </p:sp>
      <p:sp>
        <p:nvSpPr>
          <p:cNvPr id="363" name="Shape 363"/>
          <p:cNvSpPr/>
          <p:nvPr/>
        </p:nvSpPr>
        <p:spPr>
          <a:xfrm>
            <a:off x="6174045" y="2241219"/>
            <a:ext cx="508121" cy="284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>
            <a:lvl1pPr defTabSz="821523">
              <a:defRPr sz="4400"/>
            </a:lvl1pPr>
          </a:lstStyle>
          <a:p>
            <a:pPr algn="ctr" defTabSz="308071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2.5%</a:t>
            </a:r>
          </a:p>
        </p:txBody>
      </p:sp>
      <p:sp>
        <p:nvSpPr>
          <p:cNvPr id="364" name="Shape 364"/>
          <p:cNvSpPr/>
          <p:nvPr/>
        </p:nvSpPr>
        <p:spPr>
          <a:xfrm>
            <a:off x="2075098" y="1333188"/>
            <a:ext cx="655598" cy="538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5066" tIns="15066" rIns="15066" bIns="15066" anchor="ctr">
            <a:spAutoFit/>
          </a:bodyPr>
          <a:lstStyle/>
          <a:p>
            <a:pPr algn="ctr" defTabSz="308071" hangingPunct="0">
              <a:defRPr sz="4400"/>
            </a:pPr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per</a:t>
            </a:r>
          </a:p>
          <a:p>
            <a:pPr algn="ctr" defTabSz="308071" hangingPunct="0">
              <a:defRPr sz="4400"/>
            </a:pPr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annum</a:t>
            </a:r>
          </a:p>
        </p:txBody>
      </p:sp>
      <p:sp>
        <p:nvSpPr>
          <p:cNvPr id="365" name="Shape 365"/>
          <p:cNvSpPr/>
          <p:nvPr/>
        </p:nvSpPr>
        <p:spPr>
          <a:xfrm>
            <a:off x="6080018" y="2926182"/>
            <a:ext cx="838656" cy="1236789"/>
          </a:xfrm>
          <a:prstGeom prst="line">
            <a:avLst/>
          </a:prstGeom>
          <a:ln w="25400">
            <a:solidFill>
              <a:schemeClr val="accent6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2730044" y="4023620"/>
            <a:ext cx="430103" cy="306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0090" tIns="20090" rIns="20090" bIns="20090" anchor="ctr">
            <a:spAutoFit/>
          </a:bodyPr>
          <a:lstStyle>
            <a:lvl1pPr defTabSz="821526">
              <a:defRPr sz="4600"/>
            </a:lvl1pPr>
          </a:lstStyle>
          <a:p>
            <a:pPr algn="ctr" defTabSz="308072" hangingPunct="0"/>
            <a:r>
              <a:rPr sz="1725" kern="0">
                <a:solidFill>
                  <a:srgbClr val="000000"/>
                </a:solidFill>
                <a:latin typeface="Helvetica Light"/>
                <a:sym typeface="Helvetica Light"/>
              </a:rPr>
              <a:t>-1%</a:t>
            </a:r>
          </a:p>
        </p:txBody>
      </p:sp>
      <p:sp>
        <p:nvSpPr>
          <p:cNvPr id="367" name="Shape 367"/>
          <p:cNvSpPr/>
          <p:nvPr/>
        </p:nvSpPr>
        <p:spPr>
          <a:xfrm flipH="1">
            <a:off x="10921539" y="6642648"/>
            <a:ext cx="466280" cy="344450"/>
          </a:xfrm>
          <a:prstGeom prst="line">
            <a:avLst/>
          </a:prstGeom>
          <a:ln w="12700">
            <a:solidFill>
              <a:srgbClr val="000000"/>
            </a:solidFill>
            <a:miter lim="400000"/>
            <a:tailEnd type="triangle"/>
          </a:ln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68" name="Shape 368"/>
          <p:cNvSpPr/>
          <p:nvPr/>
        </p:nvSpPr>
        <p:spPr>
          <a:xfrm>
            <a:off x="3927976" y="2995616"/>
            <a:ext cx="1504194" cy="490696"/>
          </a:xfrm>
          <a:prstGeom prst="rect">
            <a:avLst/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090" tIns="20090" rIns="20090" bIns="20090" anchor="ctr">
            <a:spAutoFit/>
          </a:bodyPr>
          <a:lstStyle/>
          <a:p>
            <a:pPr algn="ctr" defTabSz="308073" hangingPunct="0">
              <a:defRPr sz="2600"/>
            </a:pPr>
            <a:r>
              <a:rPr sz="975" kern="0">
                <a:solidFill>
                  <a:srgbClr val="000000"/>
                </a:solidFill>
                <a:latin typeface="Helvetica Light"/>
                <a:sym typeface="Helvetica Light"/>
              </a:rPr>
              <a:t>inflation and interest rates</a:t>
            </a:r>
          </a:p>
          <a:p>
            <a:pPr algn="ctr" defTabSz="308073" hangingPunct="0">
              <a:defRPr sz="2600"/>
            </a:pPr>
            <a:r>
              <a:rPr sz="975" kern="0">
                <a:solidFill>
                  <a:srgbClr val="000000"/>
                </a:solidFill>
                <a:latin typeface="Helvetica Light"/>
                <a:sym typeface="Helvetica Light"/>
              </a:rPr>
              <a:t>rise above expectations </a:t>
            </a:r>
          </a:p>
          <a:p>
            <a:pPr algn="ctr" defTabSz="308073" hangingPunct="0">
              <a:defRPr sz="2600"/>
            </a:pPr>
            <a:r>
              <a:rPr sz="975" kern="0">
                <a:solidFill>
                  <a:srgbClr val="000000"/>
                </a:solidFill>
                <a:latin typeface="Helvetica Light"/>
                <a:sym typeface="Helvetica Light"/>
              </a:rPr>
              <a:t>end 2020</a:t>
            </a:r>
          </a:p>
        </p:txBody>
      </p:sp>
      <p:sp>
        <p:nvSpPr>
          <p:cNvPr id="369" name="Shape 369"/>
          <p:cNvSpPr/>
          <p:nvPr/>
        </p:nvSpPr>
        <p:spPr>
          <a:xfrm>
            <a:off x="3088749" y="4176639"/>
            <a:ext cx="3447563" cy="4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7023453" y="3493181"/>
            <a:ext cx="922413" cy="1090680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4286" tIns="14286" rIns="14286" bIns="14286" anchor="ctr">
            <a:spAutoFit/>
          </a:bodyPr>
          <a:lstStyle/>
          <a:p>
            <a:pPr algn="ctr" defTabSz="309562" hangingPunct="0">
              <a:defRPr sz="4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725" kern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Walk Away</a:t>
            </a:r>
            <a:endParaRPr sz="1725" kern="0">
              <a:solidFill>
                <a:srgbClr val="353185"/>
              </a:solidFill>
              <a:latin typeface="Helvetica"/>
              <a:cs typeface="Helvetica"/>
              <a:sym typeface="Helvetica"/>
            </a:endParaRPr>
          </a:p>
          <a:p>
            <a:pPr algn="ctr" defTabSz="309562" hangingPunct="0">
              <a:defRPr sz="4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725" kern="0">
                <a:solidFill>
                  <a:srgbClr val="FFFFFF"/>
                </a:solidFill>
                <a:latin typeface="Helvetica"/>
                <a:cs typeface="Helvetica"/>
                <a:sym typeface="Helvetica"/>
              </a:rPr>
              <a:t>20% chance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59246" y="1996052"/>
            <a:ext cx="2021693" cy="919719"/>
          </a:xfrm>
          <a:prstGeom prst="rect">
            <a:avLst/>
          </a:prstGeom>
          <a:gradFill>
            <a:gsLst>
              <a:gs pos="0">
                <a:srgbClr val="CE2100"/>
              </a:gs>
              <a:gs pos="100000">
                <a:srgbClr val="FFA3A1"/>
              </a:gs>
            </a:gsLst>
            <a:lin ang="16200000"/>
          </a:gradFill>
          <a:ln>
            <a:solidFill>
              <a:srgbClr val="C82101"/>
            </a:solidFill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7" tIns="26787" rIns="26787" bIns="26787" anchor="ctr">
            <a:spAutoFit/>
          </a:bodyPr>
          <a:lstStyle/>
          <a:p>
            <a:pPr algn="ctr" defTabSz="309563" hangingPunct="0">
              <a:defRPr>
                <a:solidFill>
                  <a:srgbClr val="FFFFFF"/>
                </a:solidFill>
              </a:defRPr>
            </a:pPr>
            <a:r>
              <a:rPr sz="1875" kern="0">
                <a:solidFill>
                  <a:srgbClr val="FFFFFF"/>
                </a:solidFill>
                <a:latin typeface="Helvetica Light"/>
                <a:sym typeface="Helvetica Light"/>
              </a:rPr>
              <a:t>CANADA PLUS PLUS</a:t>
            </a:r>
            <a:endParaRPr sz="1650" kern="0">
              <a:solidFill>
                <a:srgbClr val="FFFFFF"/>
              </a:solidFill>
              <a:latin typeface="Helvetica Light"/>
              <a:sym typeface="Helvetica Light"/>
            </a:endParaRPr>
          </a:p>
          <a:p>
            <a:pPr algn="ctr" defTabSz="309563" hangingPunct="0">
              <a:defRPr>
                <a:solidFill>
                  <a:srgbClr val="FFFFFF"/>
                </a:solidFill>
              </a:defRPr>
            </a:pPr>
            <a:r>
              <a:rPr sz="1875" kern="0">
                <a:solidFill>
                  <a:srgbClr val="FFFFFF"/>
                </a:solidFill>
                <a:latin typeface="Helvetica Light"/>
                <a:sym typeface="Helvetica Light"/>
              </a:rPr>
              <a:t>TRADE DEAL</a:t>
            </a:r>
          </a:p>
        </p:txBody>
      </p:sp>
      <p:sp>
        <p:nvSpPr>
          <p:cNvPr id="372" name="Shape 372"/>
          <p:cNvSpPr/>
          <p:nvPr/>
        </p:nvSpPr>
        <p:spPr>
          <a:xfrm>
            <a:off x="4093917" y="2384453"/>
            <a:ext cx="1673015" cy="525899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5757810" y="2911052"/>
            <a:ext cx="927176" cy="0"/>
          </a:xfrm>
          <a:prstGeom prst="line">
            <a:avLst/>
          </a:prstGeom>
          <a:ln w="25400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17144" tIns="17144" rIns="17144" bIns="17144"/>
          <a:lstStyle/>
          <a:p>
            <a:pPr algn="ctr" defTabSz="309563" hangingPunct="0">
              <a:defRPr>
                <a:latin typeface="Helvetica"/>
                <a:ea typeface="Helvetica"/>
                <a:cs typeface="Helvetica"/>
                <a:sym typeface="Helvetica"/>
              </a:defRPr>
            </a:pPr>
            <a:endParaRPr sz="1875" kern="0">
              <a:solidFill>
                <a:srgbClr val="000000"/>
              </a:solidFill>
              <a:latin typeface="Helvetica"/>
              <a:cs typeface="Helvetica"/>
              <a:sym typeface="Helvetica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4531225" y="1982239"/>
            <a:ext cx="1583768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No referendum</a:t>
            </a:r>
          </a:p>
        </p:txBody>
      </p:sp>
    </p:spTree>
    <p:extLst>
      <p:ext uri="{BB962C8B-B14F-4D97-AF65-F5344CB8AC3E}">
        <p14:creationId xmlns:p14="http://schemas.microsoft.com/office/powerpoint/2010/main" val="391374447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CD50-37B2-4B8A-B451-C2EAE9605A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AUDE</a:t>
            </a:r>
            <a:br>
              <a:rPr lang="en-GB" b="1" dirty="0"/>
            </a:b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AC7BF-B0BE-40B2-B36C-D4A7F74DA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Current Developments on the Supply of Finance and how these may Impact on the HE Sector</a:t>
            </a:r>
          </a:p>
          <a:p>
            <a:endParaRPr lang="en-GB" dirty="0"/>
          </a:p>
          <a:p>
            <a:r>
              <a:rPr lang="en-GB" dirty="0"/>
              <a:t>10 April 2018</a:t>
            </a:r>
          </a:p>
        </p:txBody>
      </p:sp>
    </p:spTree>
    <p:extLst>
      <p:ext uri="{BB962C8B-B14F-4D97-AF65-F5344CB8AC3E}">
        <p14:creationId xmlns:p14="http://schemas.microsoft.com/office/powerpoint/2010/main" val="2994199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4237774" y="1017594"/>
            <a:ext cx="668453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AUDE</a:t>
            </a:r>
          </a:p>
        </p:txBody>
      </p:sp>
      <p:sp>
        <p:nvSpPr>
          <p:cNvPr id="174" name="Shape 174"/>
          <p:cNvSpPr/>
          <p:nvPr/>
        </p:nvSpPr>
        <p:spPr>
          <a:xfrm>
            <a:off x="2722053" y="2227269"/>
            <a:ext cx="3880871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The impact of Brexit on the HE sector</a:t>
            </a:r>
          </a:p>
        </p:txBody>
      </p:sp>
      <p:sp>
        <p:nvSpPr>
          <p:cNvPr id="175" name="Shape 175"/>
          <p:cNvSpPr/>
          <p:nvPr/>
        </p:nvSpPr>
        <p:spPr>
          <a:xfrm>
            <a:off x="3858664" y="3327406"/>
            <a:ext cx="1426674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April 10 2018</a:t>
            </a:r>
          </a:p>
        </p:txBody>
      </p:sp>
      <p:sp>
        <p:nvSpPr>
          <p:cNvPr id="176" name="Shape 176"/>
          <p:cNvSpPr/>
          <p:nvPr/>
        </p:nvSpPr>
        <p:spPr>
          <a:xfrm>
            <a:off x="5185551" y="4351344"/>
            <a:ext cx="1973297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Roger Martin-Fagg</a:t>
            </a:r>
          </a:p>
        </p:txBody>
      </p:sp>
    </p:spTree>
    <p:extLst>
      <p:ext uri="{BB962C8B-B14F-4D97-AF65-F5344CB8AC3E}">
        <p14:creationId xmlns:p14="http://schemas.microsoft.com/office/powerpoint/2010/main" val="13704815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04584-6C4F-49DC-9FC2-FEA44ED3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38433"/>
            <a:ext cx="6858000" cy="1958054"/>
          </a:xfrm>
        </p:spPr>
        <p:txBody>
          <a:bodyPr/>
          <a:lstStyle/>
          <a:p>
            <a:r>
              <a:rPr lang="en-GB" b="1" dirty="0"/>
              <a:t>Negatives Affecting Availability of Funding for 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49865A-41D5-4234-9A04-554D511E5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4002" y="2504114"/>
            <a:ext cx="6858000" cy="263938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Brexit uncertainty exacerbates existing concerns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Intense scrutiny of University business models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Perceived lack of central Government support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Changed regulatory priorities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Potential willingness to allow an HE institution to fail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713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8D08-6A10-48DA-918E-204FEB5D2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20880"/>
            <a:ext cx="6858000" cy="14345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Negatives Counterbalanced by Significant Interest in Asset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003E0-932A-4273-832E-7E13A989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013358"/>
            <a:ext cx="6858000" cy="3130142"/>
          </a:xfrm>
        </p:spPr>
        <p:txBody>
          <a:bodyPr>
            <a:normAutofit fontScale="47500" lnSpcReduction="20000"/>
          </a:bodyPr>
          <a:lstStyle/>
          <a:p>
            <a:endParaRPr lang="en-GB" dirty="0"/>
          </a:p>
          <a:p>
            <a:pPr marL="428625" indent="-428625" algn="l">
              <a:buFont typeface="Calibri" panose="020F0502020204030204" pitchFamily="34" charset="0"/>
              <a:buChar char="●"/>
            </a:pPr>
            <a:r>
              <a:rPr lang="en-GB" sz="3300" dirty="0"/>
              <a:t>Student accommodation established as distinct property asset class</a:t>
            </a:r>
          </a:p>
          <a:p>
            <a:pPr algn="l"/>
            <a:endParaRPr lang="en-GB" sz="3300" dirty="0"/>
          </a:p>
          <a:p>
            <a:pPr marL="428625" indent="-428625" algn="l">
              <a:buFont typeface="Calibri" panose="020F0502020204030204" pitchFamily="34" charset="0"/>
              <a:buChar char="●"/>
            </a:pPr>
            <a:r>
              <a:rPr lang="en-GB" sz="3300" dirty="0"/>
              <a:t>Highly attractive to institutions due to: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150" dirty="0"/>
              <a:t>Yield levels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Long-term demand for product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RPI linkage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Robust across economic cycles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Strong UK legal framework</a:t>
            </a:r>
          </a:p>
          <a:p>
            <a:pPr marL="685800" lvl="3" algn="l">
              <a:spcBef>
                <a:spcPts val="750"/>
              </a:spcBef>
            </a:pPr>
            <a:endParaRPr lang="en-GB" sz="3300" dirty="0"/>
          </a:p>
          <a:p>
            <a:pPr marL="2400300" lvl="8" algn="l">
              <a:spcBef>
                <a:spcPts val="750"/>
              </a:spcBef>
            </a:pPr>
            <a:r>
              <a:rPr lang="en-GB" sz="3300" dirty="0"/>
              <a:t>					Cont’d…</a:t>
            </a:r>
          </a:p>
          <a:p>
            <a:pPr marL="257175" lvl="1" indent="-257175" algn="l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771525" lvl="1" indent="-428625" algn="l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2854753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FB7EA-FA18-45C1-9E84-FCC2955B2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434131"/>
            <a:ext cx="6858000" cy="135901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Negative Counterbalanced by Significant Interest in Asset Class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F3EAD-F5A2-427E-AE13-FCF8109CF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126608"/>
            <a:ext cx="6858000" cy="2780952"/>
          </a:xfrm>
        </p:spPr>
        <p:txBody>
          <a:bodyPr>
            <a:normAutofit fontScale="55000" lnSpcReduction="20000"/>
          </a:bodyPr>
          <a:lstStyle/>
          <a:p>
            <a:pPr marL="428625" lvl="1" indent="-428625" algn="l">
              <a:spcBef>
                <a:spcPts val="750"/>
              </a:spcBef>
              <a:buFont typeface="Calibri" panose="020F0502020204030204" pitchFamily="34" charset="0"/>
              <a:buChar char="●"/>
            </a:pPr>
            <a:r>
              <a:rPr lang="en-GB" sz="3300" dirty="0"/>
              <a:t>Pension fund and life assurance companies: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Met Life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Sun Life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Canada Life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M&amp;G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Legal &amp; General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PIC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Aviva</a:t>
            </a:r>
          </a:p>
          <a:p>
            <a:pPr marL="1114425" lvl="3" indent="-428625" algn="l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GB" sz="3300" dirty="0"/>
              <a:t>BAE Pension Fund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25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23EA-8AD8-4CD4-BAD7-22B090BBF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24708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Dramatic Change Around in Funding Participants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021D8-623E-4CBC-9705-AB9D66BBC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580" y="2500192"/>
            <a:ext cx="6858000" cy="280374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Dominance by institutional lenders – insurance companies and </a:t>
            </a:r>
            <a:r>
              <a:rPr lang="en-GB"/>
              <a:t>pension funds</a:t>
            </a:r>
            <a:endParaRPr lang="en-GB" dirty="0"/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Project and commercial banks taken a step back in quantum and tenor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EIB withdrawal</a:t>
            </a:r>
          </a:p>
        </p:txBody>
      </p:sp>
    </p:spTree>
    <p:extLst>
      <p:ext uri="{BB962C8B-B14F-4D97-AF65-F5344CB8AC3E}">
        <p14:creationId xmlns:p14="http://schemas.microsoft.com/office/powerpoint/2010/main" val="3409000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DFE8C-6C83-40E0-8DBE-59676DC6FC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819248"/>
          </a:xfrm>
        </p:spPr>
        <p:txBody>
          <a:bodyPr/>
          <a:lstStyle/>
          <a:p>
            <a:r>
              <a:rPr lang="en-GB" b="1" dirty="0"/>
              <a:t>Typical Capital Market Terms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A26F04-976F-4809-B5B0-20168FAE6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56064"/>
            <a:ext cx="6858000" cy="3888298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57175" indent="-257175">
              <a:buFont typeface="Calibri" panose="020F0502020204030204" pitchFamily="34" charset="0"/>
              <a:buChar char="●"/>
            </a:pPr>
            <a:endParaRPr lang="en-GB" dirty="0"/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Highly selective offering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Tenor 40-45 years v 3-7 years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Gearing 85-90%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Indicative rating BBB+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Margin 180–200bps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Index linked debt</a:t>
            </a:r>
          </a:p>
          <a:p>
            <a:pPr marL="257175" indent="-257175" algn="l">
              <a:buFont typeface="Calibri" panose="020F0502020204030204" pitchFamily="34" charset="0"/>
              <a:buChar char="●"/>
            </a:pPr>
            <a:r>
              <a:rPr lang="en-GB" dirty="0"/>
              <a:t>Covenant package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9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 descr="Shape 264"/>
          <p:cNvSpPr/>
          <p:nvPr/>
        </p:nvSpPr>
        <p:spPr>
          <a:xfrm>
            <a:off x="2109338" y="421606"/>
            <a:ext cx="5153552" cy="38542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5800" b="1">
                <a:solidFill>
                  <a:srgbClr val="F1FCFF"/>
                </a:solidFill>
                <a:uFill>
                  <a:solidFill>
                    <a:srgbClr val="006DA2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2175" kern="0"/>
              <a:t>THE DEFINITION OF VALUE ADDED</a:t>
            </a:r>
          </a:p>
        </p:txBody>
      </p:sp>
      <p:sp>
        <p:nvSpPr>
          <p:cNvPr id="179" name="Shape 179" descr="Shape 265"/>
          <p:cNvSpPr/>
          <p:nvPr/>
        </p:nvSpPr>
        <p:spPr>
          <a:xfrm>
            <a:off x="3887621" y="937455"/>
            <a:ext cx="1368760" cy="581633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SALES REVENUE</a:t>
            </a:r>
          </a:p>
        </p:txBody>
      </p:sp>
      <p:sp>
        <p:nvSpPr>
          <p:cNvPr id="180" name="Shape 180" descr="Shape 266"/>
          <p:cNvSpPr/>
          <p:nvPr/>
        </p:nvSpPr>
        <p:spPr>
          <a:xfrm>
            <a:off x="3887621" y="2103748"/>
            <a:ext cx="1368760" cy="581633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ALL PAID INVOICES</a:t>
            </a:r>
          </a:p>
        </p:txBody>
      </p:sp>
      <p:sp>
        <p:nvSpPr>
          <p:cNvPr id="181" name="Shape 181" descr="Shape 267"/>
          <p:cNvSpPr/>
          <p:nvPr/>
        </p:nvSpPr>
        <p:spPr>
          <a:xfrm>
            <a:off x="1909360" y="3193504"/>
            <a:ext cx="2050032" cy="581633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PROFIT AFTER TAX AND INTEREST</a:t>
            </a:r>
          </a:p>
        </p:txBody>
      </p:sp>
      <p:sp>
        <p:nvSpPr>
          <p:cNvPr id="182" name="Shape 182" descr="Shape 268"/>
          <p:cNvSpPr/>
          <p:nvPr/>
        </p:nvSpPr>
        <p:spPr>
          <a:xfrm>
            <a:off x="5358928" y="3319711"/>
            <a:ext cx="2294974" cy="31617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WAGES AND SALARIES</a:t>
            </a:r>
          </a:p>
        </p:txBody>
      </p:sp>
      <p:sp>
        <p:nvSpPr>
          <p:cNvPr id="183" name="Shape 183" descr="Shape 269"/>
          <p:cNvSpPr/>
          <p:nvPr/>
        </p:nvSpPr>
        <p:spPr>
          <a:xfrm>
            <a:off x="2281054" y="4123717"/>
            <a:ext cx="5000582" cy="83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/>
          <a:p>
            <a:pPr marR="801" defTabSz="482203" hangingPunct="0">
              <a:defRPr sz="3800">
                <a:uFill>
                  <a:solidFill>
                    <a:srgbClr val="B5B5B5"/>
                  </a:solidFill>
                </a:uFill>
              </a:defRPr>
            </a:pPr>
            <a:r>
              <a:rPr sz="1425" kern="0">
                <a:solidFill>
                  <a:srgbClr val="000000"/>
                </a:solidFill>
                <a:uFill>
                  <a:solidFill>
                    <a:srgbClr val="B5B5B5"/>
                  </a:solidFill>
                </a:uFill>
                <a:latin typeface="Helvetica Light"/>
                <a:sym typeface="Helvetica Light"/>
              </a:rPr>
              <a:t>This is Nominal Gross Domestic Product (GDP)</a:t>
            </a:r>
            <a:endParaRPr sz="825" kern="0">
              <a:solidFill>
                <a:srgbClr val="000000"/>
              </a:solidFill>
              <a:uFill>
                <a:solidFill>
                  <a:srgbClr val="B5B5B5"/>
                </a:solidFill>
              </a:uFill>
              <a:latin typeface="Helvetica Light"/>
              <a:sym typeface="Helvetica Light"/>
            </a:endParaRPr>
          </a:p>
          <a:p>
            <a:pPr marR="801" defTabSz="482203" hangingPunct="0">
              <a:defRPr sz="3800">
                <a:uFill>
                  <a:solidFill>
                    <a:srgbClr val="B5B5B5"/>
                  </a:solidFill>
                </a:uFill>
              </a:defRPr>
            </a:pPr>
            <a:endParaRPr sz="825" kern="0">
              <a:solidFill>
                <a:srgbClr val="000000"/>
              </a:solidFill>
              <a:uFill>
                <a:solidFill>
                  <a:srgbClr val="B5B5B5"/>
                </a:solidFill>
              </a:uFill>
              <a:latin typeface="Helvetica Light"/>
              <a:sym typeface="Helvetica Light"/>
            </a:endParaRPr>
          </a:p>
          <a:p>
            <a:pPr marR="801" defTabSz="482203" hangingPunct="0">
              <a:defRPr sz="3800">
                <a:uFill>
                  <a:solidFill>
                    <a:srgbClr val="B5B5B5"/>
                  </a:solidFill>
                </a:uFill>
              </a:defRPr>
            </a:pPr>
            <a:r>
              <a:rPr sz="1425" kern="0">
                <a:solidFill>
                  <a:srgbClr val="000000"/>
                </a:solidFill>
                <a:uFill>
                  <a:solidFill>
                    <a:srgbClr val="B5B5B5"/>
                  </a:solidFill>
                </a:uFill>
                <a:latin typeface="Helvetica Light"/>
                <a:sym typeface="Helvetica Light"/>
              </a:rPr>
              <a:t>50-90% produced by businesses employing fewer than 200 people in most countries. Circa 57% in UK.</a:t>
            </a:r>
          </a:p>
        </p:txBody>
      </p:sp>
      <p:sp>
        <p:nvSpPr>
          <p:cNvPr id="184" name="Shape 184" descr="Shape 270"/>
          <p:cNvSpPr/>
          <p:nvPr/>
        </p:nvSpPr>
        <p:spPr>
          <a:xfrm>
            <a:off x="4458985" y="3107996"/>
            <a:ext cx="226024" cy="484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821526">
              <a:defRPr sz="8400"/>
            </a:lvl1pPr>
          </a:lstStyle>
          <a:p>
            <a:pPr algn="ctr" defTabSz="308072" hangingPunct="0"/>
            <a:r>
              <a:rPr sz="3150" kern="0">
                <a:solidFill>
                  <a:srgbClr val="000000"/>
                </a:solidFill>
                <a:latin typeface="Helvetica Light"/>
                <a:sym typeface="Helvetica Light"/>
              </a:rPr>
              <a:t>+</a:t>
            </a:r>
          </a:p>
        </p:txBody>
      </p:sp>
      <p:sp>
        <p:nvSpPr>
          <p:cNvPr id="185" name="Shape 185" descr="Shape 271"/>
          <p:cNvSpPr/>
          <p:nvPr/>
        </p:nvSpPr>
        <p:spPr>
          <a:xfrm>
            <a:off x="4447767" y="2603088"/>
            <a:ext cx="248466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821526">
              <a:defRPr sz="9200"/>
            </a:lvl1pPr>
          </a:lstStyle>
          <a:p>
            <a:pPr algn="ctr" defTabSz="308072" hangingPunct="0"/>
            <a:r>
              <a:rPr sz="3450" kern="0">
                <a:solidFill>
                  <a:srgbClr val="000000"/>
                </a:solidFill>
                <a:latin typeface="Helvetica Light"/>
                <a:sym typeface="Helvetica Light"/>
              </a:rPr>
              <a:t>=</a:t>
            </a:r>
          </a:p>
        </p:txBody>
      </p:sp>
      <p:sp>
        <p:nvSpPr>
          <p:cNvPr id="186" name="Shape 186" descr="Shape 272"/>
          <p:cNvSpPr/>
          <p:nvPr/>
        </p:nvSpPr>
        <p:spPr>
          <a:xfrm>
            <a:off x="4182469" y="1684225"/>
            <a:ext cx="779060" cy="265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821526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08072" hangingPunct="0"/>
            <a:r>
              <a:rPr sz="1725" kern="0">
                <a:solidFill>
                  <a:srgbClr val="000000"/>
                </a:solidFill>
              </a:rPr>
              <a:t>subtract</a:t>
            </a:r>
          </a:p>
        </p:txBody>
      </p:sp>
    </p:spTree>
    <p:extLst>
      <p:ext uri="{BB962C8B-B14F-4D97-AF65-F5344CB8AC3E}">
        <p14:creationId xmlns:p14="http://schemas.microsoft.com/office/powerpoint/2010/main" val="314932760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 descr="Shape 279"/>
          <p:cNvSpPr/>
          <p:nvPr/>
        </p:nvSpPr>
        <p:spPr>
          <a:xfrm>
            <a:off x="2147588" y="571360"/>
            <a:ext cx="5153549" cy="38542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5800" b="1">
                <a:solidFill>
                  <a:srgbClr val="FFFFFF"/>
                </a:solidFill>
                <a:uFill>
                  <a:solidFill>
                    <a:srgbClr val="006DA2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2175" kern="0"/>
              <a:t>SHORT RUN ECONOMIC ACTIVITY</a:t>
            </a:r>
          </a:p>
        </p:txBody>
      </p:sp>
      <p:sp>
        <p:nvSpPr>
          <p:cNvPr id="189" name="Shape 189" descr="Shape 280"/>
          <p:cNvSpPr/>
          <p:nvPr/>
        </p:nvSpPr>
        <p:spPr>
          <a:xfrm>
            <a:off x="2420921" y="2169913"/>
            <a:ext cx="943065" cy="195901"/>
          </a:xfrm>
          <a:prstGeom prst="rect">
            <a:avLst/>
          </a:prstGeom>
          <a:solidFill>
            <a:srgbClr val="006DA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R="21428" defTabSz="482203" hangingPunct="0">
              <a:defRPr sz="1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525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/>
              <a:cs typeface="Helvetica"/>
              <a:sym typeface="Helvetica"/>
            </a:endParaRPr>
          </a:p>
        </p:txBody>
      </p:sp>
      <p:sp>
        <p:nvSpPr>
          <p:cNvPr id="190" name="Shape 190" descr="Shape 281"/>
          <p:cNvSpPr/>
          <p:nvPr/>
        </p:nvSpPr>
        <p:spPr>
          <a:xfrm>
            <a:off x="2421969" y="2105452"/>
            <a:ext cx="958131" cy="31617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MONEY</a:t>
            </a:r>
          </a:p>
        </p:txBody>
      </p:sp>
      <p:sp>
        <p:nvSpPr>
          <p:cNvPr id="191" name="Shape 191" descr="Shape 282"/>
          <p:cNvSpPr/>
          <p:nvPr/>
        </p:nvSpPr>
        <p:spPr>
          <a:xfrm>
            <a:off x="3398512" y="2201306"/>
            <a:ext cx="681244" cy="154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marR="2135" defTabSz="1285875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marR="801" algn="ctr" defTabSz="482203" hangingPunct="0"/>
            <a:r>
              <a:rPr sz="675" kern="0"/>
              <a:t>multiplied by</a:t>
            </a:r>
          </a:p>
        </p:txBody>
      </p:sp>
      <p:sp>
        <p:nvSpPr>
          <p:cNvPr id="192" name="Shape 192" descr="Shape 283"/>
          <p:cNvSpPr/>
          <p:nvPr/>
        </p:nvSpPr>
        <p:spPr>
          <a:xfrm>
            <a:off x="4094819" y="2169913"/>
            <a:ext cx="943070" cy="195901"/>
          </a:xfrm>
          <a:prstGeom prst="rect">
            <a:avLst/>
          </a:prstGeom>
          <a:solidFill>
            <a:srgbClr val="006DA2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R="21428" defTabSz="482203" hangingPunct="0">
              <a:defRPr sz="14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sz="525" ker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Helvetica"/>
              <a:cs typeface="Helvetica"/>
              <a:sym typeface="Helvetica"/>
            </a:endParaRPr>
          </a:p>
        </p:txBody>
      </p:sp>
      <p:sp>
        <p:nvSpPr>
          <p:cNvPr id="193" name="Shape 193" descr="Shape 284"/>
          <p:cNvSpPr/>
          <p:nvPr/>
        </p:nvSpPr>
        <p:spPr>
          <a:xfrm>
            <a:off x="3967882" y="2105452"/>
            <a:ext cx="1158014" cy="31617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VELOCITY</a:t>
            </a:r>
          </a:p>
        </p:txBody>
      </p:sp>
      <p:sp>
        <p:nvSpPr>
          <p:cNvPr id="194" name="Shape 194" descr="Shape 285"/>
          <p:cNvSpPr/>
          <p:nvPr/>
        </p:nvSpPr>
        <p:spPr>
          <a:xfrm>
            <a:off x="2091339" y="1409843"/>
            <a:ext cx="5153553" cy="235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marR="2135" defTabSz="1285875">
              <a:defRPr sz="3200">
                <a:solidFill>
                  <a:srgbClr val="090100"/>
                </a:solidFill>
                <a:uFill>
                  <a:solidFill>
                    <a:srgbClr val="929292"/>
                  </a:solidFill>
                </a:uFill>
              </a:defRPr>
            </a:lvl1pPr>
          </a:lstStyle>
          <a:p>
            <a:pPr marR="801" algn="ctr" defTabSz="482203" hangingPunct="0"/>
            <a:r>
              <a:rPr sz="1200" kern="0">
                <a:latin typeface="Helvetica Light"/>
                <a:sym typeface="Helvetica Light"/>
              </a:rPr>
              <a:t>is driven by the flow of spending</a:t>
            </a:r>
          </a:p>
        </p:txBody>
      </p:sp>
      <p:sp>
        <p:nvSpPr>
          <p:cNvPr id="195" name="Shape 195" descr="Shape 286"/>
          <p:cNvSpPr/>
          <p:nvPr/>
        </p:nvSpPr>
        <p:spPr>
          <a:xfrm>
            <a:off x="5790064" y="2117591"/>
            <a:ext cx="1928066" cy="316176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solidFill>
              <a:schemeClr val="accent1"/>
            </a:solidFill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defTabSz="821526">
              <a:defRPr sz="46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 defTabSz="308072" hangingPunct="0"/>
            <a:r>
              <a:rPr sz="1725" kern="0"/>
              <a:t>NOMINAL GDP</a:t>
            </a:r>
          </a:p>
        </p:txBody>
      </p:sp>
      <p:sp>
        <p:nvSpPr>
          <p:cNvPr id="196" name="Shape 196" descr="Shape 287"/>
          <p:cNvSpPr/>
          <p:nvPr/>
        </p:nvSpPr>
        <p:spPr>
          <a:xfrm>
            <a:off x="2425736" y="2594509"/>
            <a:ext cx="950606" cy="38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55804" defTabSz="1285875">
              <a:defRPr sz="2200">
                <a:solidFill>
                  <a:srgbClr val="030001"/>
                </a:solidFill>
                <a:uFill>
                  <a:solidFill>
                    <a:srgbClr val="B5B5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20927" algn="ctr" defTabSz="482203" hangingPunct="0"/>
            <a:r>
              <a:rPr sz="825" kern="0"/>
              <a:t>95% manufactured by commercial banks</a:t>
            </a:r>
          </a:p>
        </p:txBody>
      </p:sp>
      <p:sp>
        <p:nvSpPr>
          <p:cNvPr id="197" name="Shape 197" descr="Shape 288"/>
          <p:cNvSpPr/>
          <p:nvPr/>
        </p:nvSpPr>
        <p:spPr>
          <a:xfrm>
            <a:off x="3604624" y="2594509"/>
            <a:ext cx="1934761" cy="380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indent="55804" defTabSz="1285875">
              <a:defRPr sz="2200">
                <a:uFill>
                  <a:solidFill>
                    <a:srgbClr val="B5B5B5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indent="20927" algn="ctr" defTabSz="482203" hangingPunct="0"/>
            <a:r>
              <a:rPr sz="825" kern="0">
                <a:solidFill>
                  <a:srgbClr val="000000"/>
                </a:solidFill>
              </a:rPr>
              <a:t>Determined by interest rates, the media, the weather, house prices but above all CONFIDENCE</a:t>
            </a:r>
          </a:p>
        </p:txBody>
      </p:sp>
      <p:sp>
        <p:nvSpPr>
          <p:cNvPr id="198" name="Shape 198" descr="Shape 289"/>
          <p:cNvSpPr/>
          <p:nvPr/>
        </p:nvSpPr>
        <p:spPr>
          <a:xfrm>
            <a:off x="3343051" y="3421048"/>
            <a:ext cx="4014937" cy="812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114" tIns="25114" rIns="25114" bIns="25114">
            <a:spAutoFit/>
          </a:bodyPr>
          <a:lstStyle>
            <a:lvl1pPr marR="2135" algn="l" defTabSz="1285875">
              <a:defRPr sz="4400">
                <a:uFill>
                  <a:solidFill>
                    <a:srgbClr val="B5B5B5"/>
                  </a:solidFill>
                </a:uFill>
              </a:defRPr>
            </a:lvl1pPr>
          </a:lstStyle>
          <a:p>
            <a:pPr marR="801" defTabSz="482203" hangingPunct="0"/>
            <a:r>
              <a:rPr sz="1650" kern="0">
                <a:solidFill>
                  <a:srgbClr val="000000"/>
                </a:solidFill>
                <a:latin typeface="Helvetica Light"/>
                <a:sym typeface="Helvetica Light"/>
              </a:rPr>
              <a:t>Banks manufacture money when they make a loan(bank credit)and can  destroy money when a loan is paid down.</a:t>
            </a:r>
          </a:p>
        </p:txBody>
      </p:sp>
      <p:pic>
        <p:nvPicPr>
          <p:cNvPr id="199" name="image1.png" descr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8261" y="3526419"/>
            <a:ext cx="1110087" cy="83069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6" name="Group 206" descr="Group 297"/>
          <p:cNvGrpSpPr/>
          <p:nvPr/>
        </p:nvGrpSpPr>
        <p:grpSpPr>
          <a:xfrm>
            <a:off x="6809689" y="5209391"/>
            <a:ext cx="2336981" cy="610350"/>
            <a:chOff x="-1" y="0"/>
            <a:chExt cx="6231949" cy="1627597"/>
          </a:xfrm>
        </p:grpSpPr>
        <p:sp>
          <p:nvSpPr>
            <p:cNvPr id="200" name="Shape 200" descr="Shape 291"/>
            <p:cNvSpPr/>
            <p:nvPr/>
          </p:nvSpPr>
          <p:spPr>
            <a:xfrm>
              <a:off x="33489" y="1589039"/>
              <a:ext cx="1029771" cy="1728"/>
            </a:xfrm>
            <a:prstGeom prst="line">
              <a:avLst/>
            </a:prstGeom>
            <a:noFill/>
            <a:ln w="3175" cap="flat">
              <a:solidFill>
                <a:srgbClr val="6095C9"/>
              </a:solidFill>
              <a:prstDash val="sysDot"/>
              <a:round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algn="ctr" defTabSz="309563" hangingPunct="0"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 sz="1875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1" name="Shape 201" descr="Shape 292"/>
            <p:cNvSpPr/>
            <p:nvPr/>
          </p:nvSpPr>
          <p:spPr>
            <a:xfrm>
              <a:off x="1064896" y="-1"/>
              <a:ext cx="5167053" cy="1066656"/>
            </a:xfrm>
            <a:prstGeom prst="rect">
              <a:avLst/>
            </a:prstGeom>
            <a:noFill/>
            <a:ln w="3175" cap="flat">
              <a:solidFill>
                <a:srgbClr val="006DA2"/>
              </a:solidFill>
              <a:prstDash val="sysDot"/>
              <a:round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R="21428" defTabSz="482203" hangingPunct="0">
                <a:defRPr sz="14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525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2" name="Shape 202" descr="Shape 293"/>
            <p:cNvSpPr/>
            <p:nvPr/>
          </p:nvSpPr>
          <p:spPr>
            <a:xfrm>
              <a:off x="1054853" y="1128581"/>
              <a:ext cx="1737" cy="460501"/>
            </a:xfrm>
            <a:prstGeom prst="line">
              <a:avLst/>
            </a:prstGeom>
            <a:noFill/>
            <a:ln w="3175" cap="flat">
              <a:solidFill>
                <a:srgbClr val="6095C9"/>
              </a:solidFill>
              <a:prstDash val="sysDot"/>
              <a:round/>
            </a:ln>
            <a:effectLst/>
          </p:spPr>
          <p:txBody>
            <a:bodyPr wrap="square" lIns="17144" tIns="17144" rIns="17144" bIns="17144" numCol="1" anchor="t">
              <a:noAutofit/>
            </a:bodyPr>
            <a:lstStyle/>
            <a:p>
              <a:pPr algn="ctr" defTabSz="309563" hangingPunct="0"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endParaRPr sz="1875" kern="0">
                <a:solidFill>
                  <a:srgbClr val="000000"/>
                </a:solid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3" name="Shape 203" descr="Shape 294"/>
            <p:cNvSpPr/>
            <p:nvPr/>
          </p:nvSpPr>
          <p:spPr>
            <a:xfrm>
              <a:off x="1031413" y="1026446"/>
              <a:ext cx="68712" cy="78756"/>
            </a:xfrm>
            <a:prstGeom prst="rect">
              <a:avLst/>
            </a:prstGeom>
            <a:solidFill>
              <a:srgbClr val="006DA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R="21428" defTabSz="482203" hangingPunct="0">
                <a:defRPr sz="14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525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4" name="Shape 204" descr="Shape 295"/>
            <p:cNvSpPr/>
            <p:nvPr/>
          </p:nvSpPr>
          <p:spPr>
            <a:xfrm>
              <a:off x="1031413" y="1550516"/>
              <a:ext cx="68712" cy="77081"/>
            </a:xfrm>
            <a:prstGeom prst="rect">
              <a:avLst/>
            </a:prstGeom>
            <a:solidFill>
              <a:srgbClr val="006DA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R="21428" defTabSz="482203" hangingPunct="0">
                <a:defRPr sz="14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525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205" name="Shape 205" descr="Shape 296"/>
            <p:cNvSpPr/>
            <p:nvPr/>
          </p:nvSpPr>
          <p:spPr>
            <a:xfrm>
              <a:off x="-2" y="1550516"/>
              <a:ext cx="67037" cy="77081"/>
            </a:xfrm>
            <a:prstGeom prst="rect">
              <a:avLst/>
            </a:prstGeom>
            <a:solidFill>
              <a:srgbClr val="006DA2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marR="21428" defTabSz="482203" hangingPunct="0">
                <a:defRPr sz="14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525" ker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Helvetica"/>
                <a:cs typeface="Helvetica"/>
                <a:sym typeface="Helvetica"/>
              </a:endParaRPr>
            </a:p>
          </p:txBody>
        </p:sp>
      </p:grpSp>
      <p:sp>
        <p:nvSpPr>
          <p:cNvPr id="207" name="Shape 207" descr="Shape 298"/>
          <p:cNvSpPr/>
          <p:nvPr/>
        </p:nvSpPr>
        <p:spPr>
          <a:xfrm>
            <a:off x="3585824" y="2106874"/>
            <a:ext cx="176330" cy="346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821526">
              <a:defRPr sz="6000"/>
            </a:lvl1pPr>
          </a:lstStyle>
          <a:p>
            <a:pPr algn="ctr" defTabSz="308072" hangingPunct="0"/>
            <a:r>
              <a:rPr sz="2250" kern="0">
                <a:solidFill>
                  <a:srgbClr val="000000"/>
                </a:solidFill>
                <a:latin typeface="Helvetica Light"/>
                <a:sym typeface="Helvetica Light"/>
              </a:rPr>
              <a:t>X</a:t>
            </a:r>
          </a:p>
        </p:txBody>
      </p:sp>
      <p:sp>
        <p:nvSpPr>
          <p:cNvPr id="208" name="Shape 208" descr="Shape 299"/>
          <p:cNvSpPr/>
          <p:nvPr/>
        </p:nvSpPr>
        <p:spPr>
          <a:xfrm>
            <a:off x="5343471" y="2002401"/>
            <a:ext cx="248466" cy="530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 anchor="ctr">
            <a:spAutoFit/>
          </a:bodyPr>
          <a:lstStyle>
            <a:lvl1pPr defTabSz="821526">
              <a:defRPr sz="9200"/>
            </a:lvl1pPr>
          </a:lstStyle>
          <a:p>
            <a:pPr algn="ctr" defTabSz="308072" hangingPunct="0"/>
            <a:r>
              <a:rPr sz="3450" kern="0">
                <a:solidFill>
                  <a:srgbClr val="000000"/>
                </a:solidFill>
                <a:latin typeface="Helvetica Light"/>
                <a:sym typeface="Helvetica Light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7037854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2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209" y="1789508"/>
            <a:ext cx="5356841" cy="2228854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3881785" y="252761"/>
            <a:ext cx="1487585" cy="248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6" tIns="14286" rIns="14286" bIns="14286" anchor="ctr">
            <a:spAutoFit/>
          </a:bodyPr>
          <a:lstStyle>
            <a:lvl1pPr defTabSz="825499"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2" hangingPunct="0"/>
            <a:r>
              <a:rPr sz="1425" kern="0">
                <a:solidFill>
                  <a:srgbClr val="000000"/>
                </a:solidFill>
              </a:rPr>
              <a:t>UK Money Supply</a:t>
            </a:r>
          </a:p>
        </p:txBody>
      </p:sp>
      <p:sp>
        <p:nvSpPr>
          <p:cNvPr id="212" name="Shape 212"/>
          <p:cNvSpPr/>
          <p:nvPr/>
        </p:nvSpPr>
        <p:spPr>
          <a:xfrm>
            <a:off x="2336490" y="4090707"/>
            <a:ext cx="4578173" cy="2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6" tIns="14286" rIns="14286" bIns="14286" anchor="ctr">
            <a:spAutoFit/>
          </a:bodyPr>
          <a:lstStyle>
            <a:lvl1pPr defTabSz="825499">
              <a:defRPr sz="3600"/>
            </a:lvl1pPr>
          </a:lstStyle>
          <a:p>
            <a:pPr algn="ctr" defTabSz="309562" hangingPunct="0"/>
            <a:r>
              <a:rPr sz="1350" kern="0">
                <a:solidFill>
                  <a:srgbClr val="000000"/>
                </a:solidFill>
                <a:latin typeface="Helvetica Light"/>
                <a:sym typeface="Helvetica Light"/>
              </a:rPr>
              <a:t>NB lending took off after help to buy announced in April 2013 </a:t>
            </a:r>
          </a:p>
        </p:txBody>
      </p:sp>
      <p:sp>
        <p:nvSpPr>
          <p:cNvPr id="213" name="Shape 213"/>
          <p:cNvSpPr/>
          <p:nvPr/>
        </p:nvSpPr>
        <p:spPr>
          <a:xfrm>
            <a:off x="1521362" y="634918"/>
            <a:ext cx="6208428" cy="23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4286" tIns="14286" rIns="14286" bIns="14286" anchor="ctr">
            <a:spAutoFit/>
          </a:bodyPr>
          <a:lstStyle>
            <a:lvl1pPr defTabSz="825499">
              <a:defRPr sz="3600"/>
            </a:lvl1pPr>
          </a:lstStyle>
          <a:p>
            <a:pPr algn="ctr" defTabSz="309562" hangingPunct="0"/>
            <a:r>
              <a:rPr sz="1350" kern="0">
                <a:solidFill>
                  <a:srgbClr val="000000"/>
                </a:solidFill>
                <a:latin typeface="Helvetica Light"/>
                <a:sym typeface="Helvetica Light"/>
              </a:rPr>
              <a:t>Interest rates increased in Nov 2017 because of surge in lending earlier in that year.</a:t>
            </a:r>
          </a:p>
        </p:txBody>
      </p:sp>
      <p:sp>
        <p:nvSpPr>
          <p:cNvPr id="214" name="Shape 214"/>
          <p:cNvSpPr/>
          <p:nvPr/>
        </p:nvSpPr>
        <p:spPr>
          <a:xfrm>
            <a:off x="7130355" y="2799457"/>
            <a:ext cx="170207" cy="66972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807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6838952" y="3572451"/>
            <a:ext cx="753007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Jan 18</a:t>
            </a:r>
          </a:p>
        </p:txBody>
      </p:sp>
      <p:sp>
        <p:nvSpPr>
          <p:cNvPr id="216" name="Shape 216"/>
          <p:cNvSpPr/>
          <p:nvPr/>
        </p:nvSpPr>
        <p:spPr>
          <a:xfrm>
            <a:off x="7331273" y="2283273"/>
            <a:ext cx="170207" cy="1187747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19050" tIns="19050" rIns="19050" bIns="19050" anchor="ctr"/>
          <a:lstStyle/>
          <a:p>
            <a:pPr algn="ctr" defTabSz="308073" hangingPunct="0">
              <a:defRPr sz="3200">
                <a:solidFill>
                  <a:srgbClr val="FFFFFF"/>
                </a:solidFill>
              </a:defRPr>
            </a:pPr>
            <a:endParaRPr sz="1200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2536387" y="957150"/>
            <a:ext cx="4071225" cy="284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8" tIns="26788" rIns="26788" bIns="26788" anchor="ctr">
            <a:spAutoFit/>
          </a:bodyPr>
          <a:lstStyle>
            <a:lvl1pPr defTabSz="821529">
              <a:defRPr sz="4000"/>
            </a:lvl1pPr>
          </a:lstStyle>
          <a:p>
            <a:pPr algn="ctr" defTabSz="308073" hangingPunct="0"/>
            <a:r>
              <a:rPr sz="1500" kern="0">
                <a:solidFill>
                  <a:srgbClr val="000000"/>
                </a:solidFill>
                <a:latin typeface="Helvetica Light"/>
                <a:sym typeface="Helvetica Light"/>
              </a:rPr>
              <a:t>Bank lending has slowed to +2% in last 6 months</a:t>
            </a:r>
          </a:p>
        </p:txBody>
      </p:sp>
      <p:sp>
        <p:nvSpPr>
          <p:cNvPr id="218" name="Shape 218"/>
          <p:cNvSpPr/>
          <p:nvPr/>
        </p:nvSpPr>
        <p:spPr>
          <a:xfrm>
            <a:off x="2619971" y="4356106"/>
            <a:ext cx="3693319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80% of bank lending is for property </a:t>
            </a:r>
          </a:p>
        </p:txBody>
      </p:sp>
    </p:spTree>
    <p:extLst>
      <p:ext uri="{BB962C8B-B14F-4D97-AF65-F5344CB8AC3E}">
        <p14:creationId xmlns:p14="http://schemas.microsoft.com/office/powerpoint/2010/main" val="270775369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/>
        </p:nvSpPr>
        <p:spPr>
          <a:xfrm>
            <a:off x="2481109" y="692626"/>
            <a:ext cx="4597007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UK M4 money growing at 5.2% year on year</a:t>
            </a:r>
          </a:p>
        </p:txBody>
      </p:sp>
      <p:sp>
        <p:nvSpPr>
          <p:cNvPr id="221" name="Shape 221"/>
          <p:cNvSpPr/>
          <p:nvPr/>
        </p:nvSpPr>
        <p:spPr>
          <a:xfrm>
            <a:off x="2919505" y="1311566"/>
            <a:ext cx="3304987" cy="919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/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This is enough to finance</a:t>
            </a:r>
          </a:p>
          <a:p>
            <a:pPr algn="ctr" defTabSz="308073" hangingPunct="0"/>
            <a:endParaRPr sz="1875" kern="0">
              <a:solidFill>
                <a:srgbClr val="000000"/>
              </a:solidFill>
              <a:latin typeface="Helvetica Light"/>
              <a:sym typeface="Helvetica Light"/>
            </a:endParaRPr>
          </a:p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1.8% real GDP and 3% inflation</a:t>
            </a:r>
          </a:p>
        </p:txBody>
      </p:sp>
      <p:sp>
        <p:nvSpPr>
          <p:cNvPr id="222" name="Shape 222"/>
          <p:cNvSpPr/>
          <p:nvPr/>
        </p:nvSpPr>
        <p:spPr>
          <a:xfrm>
            <a:off x="2689473" y="2526003"/>
            <a:ext cx="3765049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BUT velocity is slowing due to Brexit</a:t>
            </a:r>
          </a:p>
        </p:txBody>
      </p:sp>
      <p:sp>
        <p:nvSpPr>
          <p:cNvPr id="223" name="Shape 223"/>
          <p:cNvSpPr/>
          <p:nvPr/>
        </p:nvSpPr>
        <p:spPr>
          <a:xfrm>
            <a:off x="2498077" y="3130431"/>
            <a:ext cx="4268392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Exporting sectors are running at capacity</a:t>
            </a:r>
          </a:p>
        </p:txBody>
      </p:sp>
      <p:sp>
        <p:nvSpPr>
          <p:cNvPr id="224" name="Shape 224"/>
          <p:cNvSpPr/>
          <p:nvPr/>
        </p:nvSpPr>
        <p:spPr>
          <a:xfrm>
            <a:off x="1105871" y="3734861"/>
            <a:ext cx="7052808" cy="34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7" tIns="26787" rIns="26787" bIns="26787" anchor="ctr">
            <a:spAutoFit/>
          </a:bodyPr>
          <a:lstStyle>
            <a:lvl1pPr defTabSz="821529"/>
          </a:lstStyle>
          <a:p>
            <a:pPr algn="ctr" defTabSz="308073" hangingPunct="0"/>
            <a:r>
              <a:rPr sz="1875" kern="0">
                <a:solidFill>
                  <a:srgbClr val="000000"/>
                </a:solidFill>
                <a:latin typeface="Helvetica Light"/>
                <a:sym typeface="Helvetica Light"/>
              </a:rPr>
              <a:t>Domestic demand driven sectors particularly retail feeling vulnerable</a:t>
            </a:r>
          </a:p>
        </p:txBody>
      </p:sp>
    </p:spTree>
    <p:extLst>
      <p:ext uri="{BB962C8B-B14F-4D97-AF65-F5344CB8AC3E}">
        <p14:creationId xmlns:p14="http://schemas.microsoft.com/office/powerpoint/2010/main" val="419974781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2408081" y="496045"/>
            <a:ext cx="4327836" cy="496208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marL="0" lvl="1" indent="0" defTabSz="308608">
              <a:defRPr sz="2800" b="1">
                <a:solidFill>
                  <a:srgbClr val="960000"/>
                </a:solidFill>
              </a:defRPr>
            </a:pPr>
            <a:r>
              <a:t>   </a:t>
            </a:r>
            <a:r>
              <a:rPr b="0"/>
              <a:t>Household real income growth has slowed but should pick up H2 2018</a:t>
            </a:r>
          </a:p>
          <a:p>
            <a:pPr marL="0" lvl="2" indent="0" defTabSz="308608">
              <a:defRPr sz="2800">
                <a:solidFill>
                  <a:srgbClr val="960000"/>
                </a:solidFill>
              </a:defRPr>
            </a:pPr>
            <a:r>
              <a:t>         </a:t>
            </a:r>
            <a:r>
              <a:rPr>
                <a:solidFill>
                  <a:srgbClr val="000000"/>
                </a:solidFill>
              </a:rPr>
              <a:t>Consumption growth and contributions to four-quarter real post-tax </a:t>
            </a:r>
            <a:br>
              <a:rPr>
                <a:solidFill>
                  <a:srgbClr val="000000"/>
                </a:solidFill>
              </a:rPr>
            </a:br>
            <a:r>
              <a:rPr>
                <a:solidFill>
                  <a:srgbClr val="000000"/>
                </a:solidFill>
              </a:rPr>
              <a:t>                                               income growth</a:t>
            </a:r>
          </a:p>
        </p:txBody>
      </p:sp>
      <p:pic>
        <p:nvPicPr>
          <p:cNvPr id="227" name="image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713" y="1082091"/>
            <a:ext cx="4564575" cy="37704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509613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 descr="Shape 254"/>
          <p:cNvSpPr/>
          <p:nvPr/>
        </p:nvSpPr>
        <p:spPr>
          <a:xfrm>
            <a:off x="3632639" y="597760"/>
            <a:ext cx="1878720" cy="2808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4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309563" hangingPunct="0"/>
            <a:r>
              <a:rPr sz="1575" kern="0">
                <a:solidFill>
                  <a:srgbClr val="000000"/>
                </a:solidFill>
              </a:rPr>
              <a:t>FEEDBACK LOOPS</a:t>
            </a:r>
          </a:p>
        </p:txBody>
      </p:sp>
      <p:sp>
        <p:nvSpPr>
          <p:cNvPr id="230" name="Shape 230" descr="Shape 255"/>
          <p:cNvSpPr/>
          <p:nvPr/>
        </p:nvSpPr>
        <p:spPr>
          <a:xfrm>
            <a:off x="1776660" y="1616165"/>
            <a:ext cx="5857373" cy="834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 defTabSz="309563" hangingPunct="0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725" kern="0">
                <a:solidFill>
                  <a:srgbClr val="000000"/>
                </a:solidFill>
                <a:latin typeface="Helvetica Neue Light"/>
                <a:sym typeface="Helvetica Neue Light"/>
              </a:rPr>
              <a:t>The economy is driven by positive feedback all the time:</a:t>
            </a:r>
          </a:p>
          <a:p>
            <a:pPr algn="ctr" defTabSz="309563" hangingPunct="0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1725" kern="0">
              <a:solidFill>
                <a:srgbClr val="000000"/>
              </a:solidFill>
              <a:latin typeface="Helvetica Neue Light"/>
              <a:sym typeface="Helvetica Neue Light"/>
            </a:endParaRPr>
          </a:p>
          <a:p>
            <a:pPr algn="ctr" defTabSz="309563" hangingPunct="0">
              <a:defRPr sz="4600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1725" kern="0">
                <a:solidFill>
                  <a:srgbClr val="000000"/>
                </a:solidFill>
                <a:latin typeface="Helvetica Neue Light"/>
                <a:sym typeface="Helvetica Neue Light"/>
              </a:rPr>
              <a:t>A small change becomes magnified by the systemic response</a:t>
            </a:r>
          </a:p>
        </p:txBody>
      </p:sp>
      <p:sp>
        <p:nvSpPr>
          <p:cNvPr id="231" name="Shape 231" descr="Shape 256"/>
          <p:cNvSpPr/>
          <p:nvPr/>
        </p:nvSpPr>
        <p:spPr>
          <a:xfrm>
            <a:off x="2177113" y="3931237"/>
            <a:ext cx="478977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5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309563" hangingPunct="0"/>
            <a:r>
              <a:rPr sz="1950" kern="0">
                <a:solidFill>
                  <a:srgbClr val="000000"/>
                </a:solidFill>
              </a:rPr>
              <a:t>  There is no such thing as a stable economy</a:t>
            </a:r>
          </a:p>
        </p:txBody>
      </p:sp>
      <p:sp>
        <p:nvSpPr>
          <p:cNvPr id="232" name="Shape 232"/>
          <p:cNvSpPr/>
          <p:nvPr/>
        </p:nvSpPr>
        <p:spPr>
          <a:xfrm>
            <a:off x="2179516" y="2959042"/>
            <a:ext cx="4784964" cy="373179"/>
          </a:xfrm>
          <a:prstGeom prst="rect">
            <a:avLst/>
          </a:prstGeom>
          <a:gradFill>
            <a:gsLst>
              <a:gs pos="0">
                <a:srgbClr val="7A31A9"/>
              </a:gs>
              <a:gs pos="100000">
                <a:srgbClr val="C9A2F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>
              <a:defRPr sz="5800">
                <a:solidFill>
                  <a:srgbClr val="FFFFFF"/>
                </a:solidFill>
              </a:defRPr>
            </a:lvl1pPr>
          </a:lstStyle>
          <a:p>
            <a:pPr algn="ctr" defTabSz="309563" hangingPunct="0"/>
            <a:r>
              <a:rPr sz="2175" kern="0">
                <a:latin typeface="Helvetica Light"/>
                <a:sym typeface="Helvetica Light"/>
              </a:rPr>
              <a:t>The media is a major cause of instability</a:t>
            </a:r>
          </a:p>
        </p:txBody>
      </p:sp>
    </p:spTree>
    <p:extLst>
      <p:ext uri="{BB962C8B-B14F-4D97-AF65-F5344CB8AC3E}">
        <p14:creationId xmlns:p14="http://schemas.microsoft.com/office/powerpoint/2010/main" val="2162121385"/>
      </p:ext>
    </p:extLst>
  </p:cSld>
  <p:clrMapOvr>
    <a:masterClrMapping/>
  </p:clrMapOvr>
  <p:transition spd="slow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E9C083143F1943BC35958CC853B846" ma:contentTypeVersion="10" ma:contentTypeDescription="Create a new document." ma:contentTypeScope="" ma:versionID="ad192a72705bb1e7790b778922c1e781">
  <xsd:schema xmlns:xsd="http://www.w3.org/2001/XMLSchema" xmlns:xs="http://www.w3.org/2001/XMLSchema" xmlns:p="http://schemas.microsoft.com/office/2006/metadata/properties" xmlns:ns2="3846b46e-6855-45f4-99c4-bbbbaeb658d1" xmlns:ns3="90a3253b-4aac-455d-9996-09f9f254bf92" targetNamespace="http://schemas.microsoft.com/office/2006/metadata/properties" ma:root="true" ma:fieldsID="100ac18cd967ec98807f29a43d84a0ab" ns2:_="" ns3:_="">
    <xsd:import namespace="3846b46e-6855-45f4-99c4-bbbbaeb658d1"/>
    <xsd:import namespace="90a3253b-4aac-455d-9996-09f9f254bf9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46b46e-6855-45f4-99c4-bbbbaeb6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3253b-4aac-455d-9996-09f9f254bf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B99ED-47A6-41B2-A65A-4168D2FC1754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90a3253b-4aac-455d-9996-09f9f254bf92"/>
    <ds:schemaRef ds:uri="3846b46e-6855-45f4-99c4-bbbbaeb658d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B14101-5FBC-4540-A756-EF3DF2D1BF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D9F80-75BC-43DB-AEB4-6FB02944C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46b46e-6855-45f4-99c4-bbbbaeb658d1"/>
    <ds:schemaRef ds:uri="90a3253b-4aac-455d-9996-09f9f254bf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1316</Words>
  <Application>Microsoft Office PowerPoint</Application>
  <PresentationFormat>On-screen Show (16:9)</PresentationFormat>
  <Paragraphs>242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Calibri</vt:lpstr>
      <vt:lpstr>Calibri Light</vt:lpstr>
      <vt:lpstr>FoundrySterling-Bold</vt:lpstr>
      <vt:lpstr>Helvetica</vt:lpstr>
      <vt:lpstr>Helvetica Light</vt:lpstr>
      <vt:lpstr>Helvetica Neue Light</vt:lpstr>
      <vt:lpstr>Times</vt:lpstr>
      <vt:lpstr>Trebuchet MS</vt:lpstr>
      <vt:lpstr>Wingdings</vt:lpstr>
      <vt:lpstr>Office Theme</vt:lpstr>
      <vt:lpstr>White</vt:lpstr>
      <vt:lpstr>1_Office Theme</vt:lpstr>
      <vt:lpstr>PowerPoint Presentation</vt:lpstr>
      <vt:lpstr>Plenary 4:  The Possible Economic and Financial Outcomes of Brexit and How These May Impact on the HE Sector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AUDE </vt:lpstr>
      <vt:lpstr>Negatives Affecting Availability of Funding for HE</vt:lpstr>
      <vt:lpstr>Negatives Counterbalanced by Significant Interest in Asset Class</vt:lpstr>
      <vt:lpstr>Negative Counterbalanced by Significant Interest in Asset Class</vt:lpstr>
      <vt:lpstr>Dramatic Change Around in Funding Participants</vt:lpstr>
      <vt:lpstr>Typical Capital Market Terms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 Yee</dc:creator>
  <cp:lastModifiedBy>Cheryl Pick</cp:lastModifiedBy>
  <cp:revision>36</cp:revision>
  <dcterms:created xsi:type="dcterms:W3CDTF">2018-02-19T20:37:40Z</dcterms:created>
  <dcterms:modified xsi:type="dcterms:W3CDTF">2018-04-13T15:36:21Z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0x01010073E9C083143F1943BC35958CC853B846</vt:lpwstr>
  </property>
</Properties>
</file>