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2.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5.jpg" ContentType="image/jpg"/>
  <Override PartName="/ppt/notesSlides/notesSlide11.xml" ContentType="application/vnd.openxmlformats-officedocument.presentationml.notesSlide+xml"/>
  <Override PartName="/ppt/media/image16.jpg" ContentType="image/jpg"/>
  <Override PartName="/ppt/notesSlides/notesSlide12.xml" ContentType="application/vnd.openxmlformats-officedocument.presentationml.notesSlide+xml"/>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notesSlides/notesSlide13.xml" ContentType="application/vnd.openxmlformats-officedocument.presentationml.notesSlide+xml"/>
  <Override PartName="/ppt/media/image23.jpg" ContentType="image/jpg"/>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1" r:id="rId5"/>
    <p:sldMasterId id="2147483772" r:id="rId6"/>
    <p:sldMasterId id="2147483783" r:id="rId7"/>
    <p:sldMasterId id="2147483794" r:id="rId8"/>
    <p:sldMasterId id="2147483805" r:id="rId9"/>
    <p:sldMasterId id="2147483816" r:id="rId10"/>
    <p:sldMasterId id="2147483827" r:id="rId11"/>
    <p:sldMasterId id="2147483838" r:id="rId12"/>
  </p:sldMasterIdLst>
  <p:notesMasterIdLst>
    <p:notesMasterId r:id="rId38"/>
  </p:notesMasterIdLst>
  <p:handoutMasterIdLst>
    <p:handoutMasterId r:id="rId39"/>
  </p:handoutMasterIdLst>
  <p:sldIdLst>
    <p:sldId id="440" r:id="rId13"/>
    <p:sldId id="451" r:id="rId14"/>
    <p:sldId id="476" r:id="rId15"/>
    <p:sldId id="482" r:id="rId16"/>
    <p:sldId id="477" r:id="rId17"/>
    <p:sldId id="456" r:id="rId18"/>
    <p:sldId id="478" r:id="rId19"/>
    <p:sldId id="462" r:id="rId20"/>
    <p:sldId id="463" r:id="rId21"/>
    <p:sldId id="464" r:id="rId22"/>
    <p:sldId id="465" r:id="rId23"/>
    <p:sldId id="466" r:id="rId24"/>
    <p:sldId id="467" r:id="rId25"/>
    <p:sldId id="470" r:id="rId26"/>
    <p:sldId id="473" r:id="rId27"/>
    <p:sldId id="472" r:id="rId28"/>
    <p:sldId id="480" r:id="rId29"/>
    <p:sldId id="460" r:id="rId30"/>
    <p:sldId id="484" r:id="rId31"/>
    <p:sldId id="485" r:id="rId32"/>
    <p:sldId id="486" r:id="rId33"/>
    <p:sldId id="481" r:id="rId34"/>
    <p:sldId id="471" r:id="rId35"/>
    <p:sldId id="483" r:id="rId36"/>
    <p:sldId id="438" r:id="rId37"/>
  </p:sldIdLst>
  <p:sldSz cx="9144000" cy="6858000" type="screen4x3"/>
  <p:notesSz cx="6797675" cy="9928225"/>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15:clr>
            <a:srgbClr val="A4A3A4"/>
          </p15:clr>
        </p15:guide>
        <p15:guide id="11" orient="horz" pos="216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well, Louise (UK - Manchester)" initials="CL(-M" lastIdx="1" clrIdx="0">
    <p:extLst>
      <p:ext uri="{19B8F6BF-5375-455C-9EA6-DF929625EA0E}">
        <p15:presenceInfo xmlns:p15="http://schemas.microsoft.com/office/powerpoint/2012/main" userId="S-1-5-21-83642069-1626958306-390482200-2588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984" autoAdjust="0"/>
  </p:normalViewPr>
  <p:slideViewPr>
    <p:cSldViewPr snapToGrid="0" showGuides="1">
      <p:cViewPr varScale="1">
        <p:scale>
          <a:sx n="86" d="100"/>
          <a:sy n="86" d="100"/>
        </p:scale>
        <p:origin x="1476" y="90"/>
      </p:cViewPr>
      <p:guideLst>
        <p:guide/>
        <p:guide orient="horz" pos="2160"/>
      </p:guideLst>
    </p:cSldViewPr>
  </p:slideViewPr>
  <p:outlineViewPr>
    <p:cViewPr>
      <p:scale>
        <a:sx n="33" d="100"/>
        <a:sy n="33" d="100"/>
      </p:scale>
      <p:origin x="0" y="-5919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64" d="100"/>
          <a:sy n="64" d="100"/>
        </p:scale>
        <p:origin x="1938"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a:noFill/>
              </a:ln>
            </c:spPr>
            <c:extLst>
              <c:ext xmlns:c16="http://schemas.microsoft.com/office/drawing/2014/chart" uri="{C3380CC4-5D6E-409C-BE32-E72D297353CC}">
                <c16:uniqueId val="{00000001-F5C4-497C-BF51-9B08F2286959}"/>
              </c:ext>
            </c:extLst>
          </c:dPt>
          <c:dPt>
            <c:idx val="1"/>
            <c:bubble3D val="0"/>
            <c:spPr>
              <a:solidFill>
                <a:schemeClr val="accent5"/>
              </a:solidFill>
              <a:ln>
                <a:noFill/>
              </a:ln>
            </c:spPr>
            <c:extLst>
              <c:ext xmlns:c16="http://schemas.microsoft.com/office/drawing/2014/chart" uri="{C3380CC4-5D6E-409C-BE32-E72D297353CC}">
                <c16:uniqueId val="{00000003-F5C4-497C-BF51-9B08F2286959}"/>
              </c:ext>
            </c:extLst>
          </c:dPt>
          <c:dPt>
            <c:idx val="2"/>
            <c:bubble3D val="0"/>
            <c:spPr>
              <a:solidFill>
                <a:schemeClr val="accent6"/>
              </a:solidFill>
              <a:ln>
                <a:noFill/>
              </a:ln>
            </c:spPr>
            <c:extLst>
              <c:ext xmlns:c16="http://schemas.microsoft.com/office/drawing/2014/chart" uri="{C3380CC4-5D6E-409C-BE32-E72D297353CC}">
                <c16:uniqueId val="{00000005-F5C4-497C-BF51-9B08F2286959}"/>
              </c:ext>
            </c:extLst>
          </c:dPt>
          <c:dPt>
            <c:idx val="3"/>
            <c:bubble3D val="0"/>
            <c:spPr>
              <a:solidFill>
                <a:schemeClr val="bg1">
                  <a:lumMod val="75000"/>
                </a:schemeClr>
              </a:solidFill>
              <a:ln>
                <a:noFill/>
              </a:ln>
            </c:spPr>
            <c:extLst>
              <c:ext xmlns:c16="http://schemas.microsoft.com/office/drawing/2014/chart" uri="{C3380CC4-5D6E-409C-BE32-E72D297353CC}">
                <c16:uniqueId val="{00000007-F5C4-497C-BF51-9B08F2286959}"/>
              </c:ext>
            </c:extLst>
          </c:dPt>
          <c:cat>
            <c:strRef>
              <c:f>Sheet1!$A$2:$A$4</c:f>
              <c:strCache>
                <c:ptCount val="3"/>
                <c:pt idx="0">
                  <c:v>1st Qtr</c:v>
                </c:pt>
                <c:pt idx="1">
                  <c:v>2nd Qtr</c:v>
                </c:pt>
                <c:pt idx="2">
                  <c:v>3rd Qtr</c:v>
                </c:pt>
              </c:strCache>
            </c:strRef>
          </c:cat>
          <c:val>
            <c:numRef>
              <c:f>Sheet1!$B$2:$B$4</c:f>
              <c:numCache>
                <c:formatCode>0%</c:formatCode>
                <c:ptCount val="3"/>
                <c:pt idx="0">
                  <c:v>0.3</c:v>
                </c:pt>
                <c:pt idx="1">
                  <c:v>0.3</c:v>
                </c:pt>
                <c:pt idx="2">
                  <c:v>0.3</c:v>
                </c:pt>
              </c:numCache>
            </c:numRef>
          </c:val>
          <c:extLst>
            <c:ext xmlns:c16="http://schemas.microsoft.com/office/drawing/2014/chart" uri="{C3380CC4-5D6E-409C-BE32-E72D297353CC}">
              <c16:uniqueId val="{00000008-F5C4-497C-BF51-9B08F2286959}"/>
            </c:ext>
          </c:extLst>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945862" cy="495873"/>
          </a:xfrm>
          <a:prstGeom prst="rect">
            <a:avLst/>
          </a:prstGeom>
        </p:spPr>
        <p:txBody>
          <a:bodyPr vert="horz" lIns="90913" tIns="45457" rIns="90913" bIns="45457" rtlCol="0"/>
          <a:lstStyle>
            <a:lvl1pPr algn="l">
              <a:defRPr sz="11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50294" y="1"/>
            <a:ext cx="2945862" cy="495873"/>
          </a:xfrm>
          <a:prstGeom prst="rect">
            <a:avLst/>
          </a:prstGeom>
        </p:spPr>
        <p:txBody>
          <a:bodyPr vert="horz" lIns="90913" tIns="45457" rIns="90913" bIns="45457" rtlCol="0"/>
          <a:lstStyle>
            <a:lvl1pPr algn="r">
              <a:defRPr sz="1100"/>
            </a:lvl1pPr>
          </a:lstStyle>
          <a:p>
            <a:fld id="{B4AD245C-091B-44E2-BFB0-BD94217887F7}" type="datetimeFigureOut">
              <a:rPr lang="en-GB" smtClean="0">
                <a:latin typeface="Arial" panose="020B0604020202020204" pitchFamily="34" charset="0"/>
              </a:rPr>
              <a:t>30/01/2018</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4" y="9430814"/>
            <a:ext cx="2945862" cy="495873"/>
          </a:xfrm>
          <a:prstGeom prst="rect">
            <a:avLst/>
          </a:prstGeom>
        </p:spPr>
        <p:txBody>
          <a:bodyPr vert="horz" lIns="90913" tIns="45457" rIns="90913" bIns="45457" rtlCol="0" anchor="b"/>
          <a:lstStyle>
            <a:lvl1pPr algn="l">
              <a:defRPr sz="11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50294" y="9430814"/>
            <a:ext cx="2945862" cy="495873"/>
          </a:xfrm>
          <a:prstGeom prst="rect">
            <a:avLst/>
          </a:prstGeom>
        </p:spPr>
        <p:txBody>
          <a:bodyPr vert="horz" lIns="90913" tIns="45457" rIns="90913" bIns="45457" rtlCol="0" anchor="b"/>
          <a:lstStyle>
            <a:lvl1pPr algn="r">
              <a:defRPr sz="1100"/>
            </a:lvl1pPr>
          </a:lstStyle>
          <a:p>
            <a:fld id="{9A913F39-CFF6-40F1-84D1-700840B41EAB}"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411"/>
          </a:xfrm>
          <a:prstGeom prst="rect">
            <a:avLst/>
          </a:prstGeom>
        </p:spPr>
        <p:txBody>
          <a:bodyPr vert="horz" lIns="98478" tIns="49238" rIns="98478" bIns="49238"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5" y="1"/>
            <a:ext cx="2945659" cy="496411"/>
          </a:xfrm>
          <a:prstGeom prst="rect">
            <a:avLst/>
          </a:prstGeom>
        </p:spPr>
        <p:txBody>
          <a:bodyPr vert="horz" lIns="98478" tIns="49238" rIns="98478" bIns="49238" rtlCol="0"/>
          <a:lstStyle>
            <a:lvl1pPr algn="r">
              <a:defRPr sz="1200">
                <a:latin typeface="Arial" panose="020B0604020202020204" pitchFamily="34" charset="0"/>
              </a:defRPr>
            </a:lvl1pPr>
          </a:lstStyle>
          <a:p>
            <a:fld id="{0BA5BBE4-AEA3-489A-A28E-0C2FAF2506E3}" type="datetimeFigureOut">
              <a:rPr lang="en-GB" smtClean="0"/>
              <a:pPr/>
              <a:t>30/01/2018</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8478" tIns="49238" rIns="98478" bIns="49238" rtlCol="0" anchor="ctr"/>
          <a:lstStyle/>
          <a:p>
            <a:endParaRPr lang="en-GB" dirty="0"/>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8478" tIns="49238" rIns="98478" bIns="49238"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9430092"/>
            <a:ext cx="2945659" cy="496411"/>
          </a:xfrm>
          <a:prstGeom prst="rect">
            <a:avLst/>
          </a:prstGeom>
        </p:spPr>
        <p:txBody>
          <a:bodyPr vert="horz" lIns="98478" tIns="49238" rIns="98478" bIns="49238"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5" y="9430092"/>
            <a:ext cx="2945659" cy="496411"/>
          </a:xfrm>
          <a:prstGeom prst="rect">
            <a:avLst/>
          </a:prstGeom>
        </p:spPr>
        <p:txBody>
          <a:bodyPr vert="horz" lIns="98478" tIns="49238" rIns="98478" bIns="49238" rtlCol="0" anchor="b"/>
          <a:lstStyle>
            <a:lvl1pPr algn="r">
              <a:defRPr sz="1200">
                <a:latin typeface="Arial" panose="020B0604020202020204" pitchFamily="34" charset="0"/>
              </a:defRPr>
            </a:lvl1pPr>
          </a:lstStyle>
          <a:p>
            <a:fld id="{C0F4A2C8-6C88-4E71-83EE-698B9D4FE22F}" type="slidenum">
              <a:rPr lang="en-GB" smtClean="0"/>
              <a:pPr/>
              <a:t>‹#›</a:t>
            </a:fld>
            <a:endParaRPr lang="en-GB" dirty="0"/>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TitlePage</a:t>
            </a:r>
            <a:r>
              <a:rPr lang="en-GB" dirty="0"/>
              <a:t>]</a:t>
            </a:r>
          </a:p>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GB" smtClean="0"/>
              <a:pPr/>
              <a:t>1</a:t>
            </a:fld>
            <a:endParaRPr lang="en-GB" dirty="0"/>
          </a:p>
        </p:txBody>
      </p:sp>
    </p:spTree>
    <p:extLst>
      <p:ext uri="{BB962C8B-B14F-4D97-AF65-F5344CB8AC3E}">
        <p14:creationId xmlns:p14="http://schemas.microsoft.com/office/powerpoint/2010/main" val="161473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290A8-D798-484C-BB97-78C68781D96F}" type="slidenum">
              <a:rPr lang="en-GB" smtClean="0"/>
              <a:pPr/>
              <a:t>10</a:t>
            </a:fld>
            <a:endParaRPr lang="en-GB"/>
          </a:p>
        </p:txBody>
      </p:sp>
    </p:spTree>
    <p:extLst>
      <p:ext uri="{BB962C8B-B14F-4D97-AF65-F5344CB8AC3E}">
        <p14:creationId xmlns:p14="http://schemas.microsoft.com/office/powerpoint/2010/main" val="34391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290A8-D798-484C-BB97-78C68781D96F}" type="slidenum">
              <a:rPr lang="en-GB" smtClean="0"/>
              <a:pPr/>
              <a:t>11</a:t>
            </a:fld>
            <a:endParaRPr lang="en-GB"/>
          </a:p>
        </p:txBody>
      </p:sp>
    </p:spTree>
    <p:extLst>
      <p:ext uri="{BB962C8B-B14F-4D97-AF65-F5344CB8AC3E}">
        <p14:creationId xmlns:p14="http://schemas.microsoft.com/office/powerpoint/2010/main" val="3551522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290A8-D798-484C-BB97-78C68781D96F}" type="slidenum">
              <a:rPr lang="en-GB" smtClean="0"/>
              <a:pPr/>
              <a:t>12</a:t>
            </a:fld>
            <a:endParaRPr lang="en-GB"/>
          </a:p>
        </p:txBody>
      </p:sp>
    </p:spTree>
    <p:extLst>
      <p:ext uri="{BB962C8B-B14F-4D97-AF65-F5344CB8AC3E}">
        <p14:creationId xmlns:p14="http://schemas.microsoft.com/office/powerpoint/2010/main" val="4071527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290A8-D798-484C-BB97-78C68781D96F}" type="slidenum">
              <a:rPr lang="en-GB" smtClean="0"/>
              <a:pPr/>
              <a:t>13</a:t>
            </a:fld>
            <a:endParaRPr lang="en-GB"/>
          </a:p>
        </p:txBody>
      </p:sp>
    </p:spTree>
    <p:extLst>
      <p:ext uri="{BB962C8B-B14F-4D97-AF65-F5344CB8AC3E}">
        <p14:creationId xmlns:p14="http://schemas.microsoft.com/office/powerpoint/2010/main" val="378977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GB" dirty="0"/>
          </a:p>
        </p:txBody>
      </p:sp>
      <p:sp>
        <p:nvSpPr>
          <p:cNvPr id="845827" name="Slide Number Placeholder 3"/>
          <p:cNvSpPr>
            <a:spLocks noGrp="1"/>
          </p:cNvSpPr>
          <p:nvPr>
            <p:ph type="sldNum" sz="quarter" idx="5"/>
          </p:nvPr>
        </p:nvSpPr>
        <p:spPr>
          <a:noFill/>
        </p:spPr>
        <p:txBody>
          <a:bodyPr/>
          <a:lstStyle/>
          <a:p>
            <a:fld id="{A559B68C-5915-4D23-A2C6-5B96549FD7A0}" type="slidenum">
              <a:rPr lang="en-GB" smtClean="0"/>
              <a:pPr/>
              <a:t>14</a:t>
            </a:fld>
            <a:endParaRPr lang="en-GB" dirty="0"/>
          </a:p>
        </p:txBody>
      </p:sp>
    </p:spTree>
    <p:extLst>
      <p:ext uri="{BB962C8B-B14F-4D97-AF65-F5344CB8AC3E}">
        <p14:creationId xmlns:p14="http://schemas.microsoft.com/office/powerpoint/2010/main" val="489237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solidFill>
                  <a:srgbClr val="000000"/>
                </a:solidFill>
              </a:rPr>
              <a:pPr/>
              <a:t>15</a:t>
            </a:fld>
            <a:endParaRPr lang="en-GB" dirty="0">
              <a:solidFill>
                <a:srgbClr val="000000"/>
              </a:solidFill>
            </a:endParaRPr>
          </a:p>
        </p:txBody>
      </p:sp>
    </p:spTree>
    <p:extLst>
      <p:ext uri="{BB962C8B-B14F-4D97-AF65-F5344CB8AC3E}">
        <p14:creationId xmlns:p14="http://schemas.microsoft.com/office/powerpoint/2010/main" val="212895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solidFill>
                  <a:srgbClr val="000000"/>
                </a:solidFill>
              </a:rPr>
              <a:pPr/>
              <a:t>16</a:t>
            </a:fld>
            <a:endParaRPr lang="en-GB" dirty="0">
              <a:solidFill>
                <a:srgbClr val="000000"/>
              </a:solidFill>
            </a:endParaRPr>
          </a:p>
        </p:txBody>
      </p:sp>
    </p:spTree>
    <p:extLst>
      <p:ext uri="{BB962C8B-B14F-4D97-AF65-F5344CB8AC3E}">
        <p14:creationId xmlns:p14="http://schemas.microsoft.com/office/powerpoint/2010/main" val="1083227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17</a:t>
            </a:fld>
            <a:endParaRPr lang="en-GB" dirty="0"/>
          </a:p>
        </p:txBody>
      </p:sp>
    </p:spTree>
    <p:extLst>
      <p:ext uri="{BB962C8B-B14F-4D97-AF65-F5344CB8AC3E}">
        <p14:creationId xmlns:p14="http://schemas.microsoft.com/office/powerpoint/2010/main" val="2817126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GB" dirty="0"/>
          </a:p>
        </p:txBody>
      </p:sp>
      <p:sp>
        <p:nvSpPr>
          <p:cNvPr id="845827" name="Slide Number Placeholder 3"/>
          <p:cNvSpPr>
            <a:spLocks noGrp="1"/>
          </p:cNvSpPr>
          <p:nvPr>
            <p:ph type="sldNum" sz="quarter" idx="5"/>
          </p:nvPr>
        </p:nvSpPr>
        <p:spPr>
          <a:noFill/>
        </p:spPr>
        <p:txBody>
          <a:bodyPr/>
          <a:lstStyle/>
          <a:p>
            <a:fld id="{A559B68C-5915-4D23-A2C6-5B96549FD7A0}" type="slidenum">
              <a:rPr lang="en-GB" smtClean="0"/>
              <a:pPr/>
              <a:t>18</a:t>
            </a:fld>
            <a:endParaRPr lang="en-GB" dirty="0"/>
          </a:p>
        </p:txBody>
      </p:sp>
    </p:spTree>
    <p:extLst>
      <p:ext uri="{BB962C8B-B14F-4D97-AF65-F5344CB8AC3E}">
        <p14:creationId xmlns:p14="http://schemas.microsoft.com/office/powerpoint/2010/main" val="246080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19</a:t>
            </a:fld>
            <a:endParaRPr lang="en-GB" dirty="0"/>
          </a:p>
        </p:txBody>
      </p:sp>
    </p:spTree>
    <p:extLst>
      <p:ext uri="{BB962C8B-B14F-4D97-AF65-F5344CB8AC3E}">
        <p14:creationId xmlns:p14="http://schemas.microsoft.com/office/powerpoint/2010/main" val="168697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50245" y="9430829"/>
            <a:ext cx="2945955" cy="497396"/>
          </a:xfrm>
          <a:prstGeom prst="rect">
            <a:avLst/>
          </a:prstGeom>
        </p:spPr>
        <p:txBody>
          <a:bodyPr/>
          <a:lstStyle/>
          <a:p>
            <a:fld id="{B1FEB637-BC42-497E-9119-65CA0380A6EE}" type="slidenum">
              <a:rPr lang="en-GB" smtClean="0"/>
              <a:t>2</a:t>
            </a:fld>
            <a:endParaRPr lang="en-GB"/>
          </a:p>
        </p:txBody>
      </p:sp>
    </p:spTree>
    <p:extLst>
      <p:ext uri="{BB962C8B-B14F-4D97-AF65-F5344CB8AC3E}">
        <p14:creationId xmlns:p14="http://schemas.microsoft.com/office/powerpoint/2010/main" val="2125718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Slide Image Placeholder 1"/>
          <p:cNvSpPr>
            <a:spLocks noGrp="1" noRot="1" noChangeAspect="1"/>
          </p:cNvSpPr>
          <p:nvPr>
            <p:ph type="sldImg"/>
          </p:nvPr>
        </p:nvSpPr>
        <p:spPr bwMode="auto">
          <a:noFill/>
          <a:ln>
            <a:solidFill>
              <a:srgbClr val="000000"/>
            </a:solidFill>
            <a:miter lim="800000"/>
            <a:headEnd/>
            <a:tailEnd/>
          </a:ln>
        </p:spPr>
      </p:sp>
      <p:sp>
        <p:nvSpPr>
          <p:cNvPr id="845826" name="Notes Placeholder 2"/>
          <p:cNvSpPr>
            <a:spLocks noGrp="1"/>
          </p:cNvSpPr>
          <p:nvPr>
            <p:ph type="body" idx="1"/>
          </p:nvPr>
        </p:nvSpPr>
        <p:spPr>
          <a:noFill/>
          <a:ln/>
        </p:spPr>
        <p:txBody>
          <a:bodyPr/>
          <a:lstStyle/>
          <a:p>
            <a:endParaRPr lang="en-GB" dirty="0"/>
          </a:p>
        </p:txBody>
      </p:sp>
      <p:sp>
        <p:nvSpPr>
          <p:cNvPr id="845827" name="Slide Number Placeholder 3"/>
          <p:cNvSpPr>
            <a:spLocks noGrp="1"/>
          </p:cNvSpPr>
          <p:nvPr>
            <p:ph type="sldNum" sz="quarter" idx="5"/>
          </p:nvPr>
        </p:nvSpPr>
        <p:spPr>
          <a:noFill/>
        </p:spPr>
        <p:txBody>
          <a:bodyPr/>
          <a:lstStyle/>
          <a:p>
            <a:fld id="{A559B68C-5915-4D23-A2C6-5B96549FD7A0}" type="slidenum">
              <a:rPr lang="en-GB" smtClean="0"/>
              <a:pPr/>
              <a:t>20</a:t>
            </a:fld>
            <a:endParaRPr lang="en-GB" dirty="0"/>
          </a:p>
        </p:txBody>
      </p:sp>
    </p:spTree>
    <p:extLst>
      <p:ext uri="{BB962C8B-B14F-4D97-AF65-F5344CB8AC3E}">
        <p14:creationId xmlns:p14="http://schemas.microsoft.com/office/powerpoint/2010/main" val="2543338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21</a:t>
            </a:fld>
            <a:endParaRPr lang="en-GB" dirty="0"/>
          </a:p>
        </p:txBody>
      </p:sp>
    </p:spTree>
    <p:extLst>
      <p:ext uri="{BB962C8B-B14F-4D97-AF65-F5344CB8AC3E}">
        <p14:creationId xmlns:p14="http://schemas.microsoft.com/office/powerpoint/2010/main" val="91867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22</a:t>
            </a:fld>
            <a:endParaRPr lang="en-GB" dirty="0"/>
          </a:p>
        </p:txBody>
      </p:sp>
    </p:spTree>
    <p:extLst>
      <p:ext uri="{BB962C8B-B14F-4D97-AF65-F5344CB8AC3E}">
        <p14:creationId xmlns:p14="http://schemas.microsoft.com/office/powerpoint/2010/main" val="2302970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290A8-D798-484C-BB97-78C68781D96F}" type="slidenum">
              <a:rPr lang="en-GB" smtClean="0"/>
              <a:pPr/>
              <a:t>23</a:t>
            </a:fld>
            <a:endParaRPr lang="en-GB"/>
          </a:p>
        </p:txBody>
      </p:sp>
    </p:spTree>
    <p:extLst>
      <p:ext uri="{BB962C8B-B14F-4D97-AF65-F5344CB8AC3E}">
        <p14:creationId xmlns:p14="http://schemas.microsoft.com/office/powerpoint/2010/main" val="1496458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24</a:t>
            </a:fld>
            <a:endParaRPr lang="en-GB" dirty="0"/>
          </a:p>
        </p:txBody>
      </p:sp>
    </p:spTree>
    <p:extLst>
      <p:ext uri="{BB962C8B-B14F-4D97-AF65-F5344CB8AC3E}">
        <p14:creationId xmlns:p14="http://schemas.microsoft.com/office/powerpoint/2010/main" val="1297544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fld id="{C0F4A2C8-6C88-4E71-83EE-698B9D4FE22F}" type="slidenum">
              <a:rPr lang="en-GB" smtClean="0"/>
              <a:pPr/>
              <a:t>25</a:t>
            </a:fld>
            <a:endParaRPr lang="en-GB" dirty="0"/>
          </a:p>
        </p:txBody>
      </p:sp>
    </p:spTree>
    <p:extLst>
      <p:ext uri="{BB962C8B-B14F-4D97-AF65-F5344CB8AC3E}">
        <p14:creationId xmlns:p14="http://schemas.microsoft.com/office/powerpoint/2010/main" val="388139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3</a:t>
            </a:fld>
            <a:endParaRPr lang="en-GB" dirty="0"/>
          </a:p>
        </p:txBody>
      </p:sp>
    </p:spTree>
    <p:extLst>
      <p:ext uri="{BB962C8B-B14F-4D97-AF65-F5344CB8AC3E}">
        <p14:creationId xmlns:p14="http://schemas.microsoft.com/office/powerpoint/2010/main" val="108901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4</a:t>
            </a:fld>
            <a:endParaRPr lang="en-GB" dirty="0"/>
          </a:p>
        </p:txBody>
      </p:sp>
    </p:spTree>
    <p:extLst>
      <p:ext uri="{BB962C8B-B14F-4D97-AF65-F5344CB8AC3E}">
        <p14:creationId xmlns:p14="http://schemas.microsoft.com/office/powerpoint/2010/main" val="46964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5</a:t>
            </a:fld>
            <a:endParaRPr lang="en-GB" dirty="0"/>
          </a:p>
        </p:txBody>
      </p:sp>
    </p:spTree>
    <p:extLst>
      <p:ext uri="{BB962C8B-B14F-4D97-AF65-F5344CB8AC3E}">
        <p14:creationId xmlns:p14="http://schemas.microsoft.com/office/powerpoint/2010/main" val="118183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6</a:t>
            </a:fld>
            <a:endParaRPr lang="en-US" dirty="0"/>
          </a:p>
        </p:txBody>
      </p:sp>
    </p:spTree>
    <p:extLst>
      <p:ext uri="{BB962C8B-B14F-4D97-AF65-F5344CB8AC3E}">
        <p14:creationId xmlns:p14="http://schemas.microsoft.com/office/powerpoint/2010/main" val="428165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GB" smtClean="0"/>
              <a:pPr/>
              <a:t>7</a:t>
            </a:fld>
            <a:endParaRPr lang="en-GB" dirty="0"/>
          </a:p>
        </p:txBody>
      </p:sp>
    </p:spTree>
    <p:extLst>
      <p:ext uri="{BB962C8B-B14F-4D97-AF65-F5344CB8AC3E}">
        <p14:creationId xmlns:p14="http://schemas.microsoft.com/office/powerpoint/2010/main" val="370350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290A8-D798-484C-BB97-78C68781D96F}" type="slidenum">
              <a:rPr lang="en-GB" smtClean="0"/>
              <a:pPr/>
              <a:t>8</a:t>
            </a:fld>
            <a:endParaRPr lang="en-GB"/>
          </a:p>
        </p:txBody>
      </p:sp>
    </p:spTree>
    <p:extLst>
      <p:ext uri="{BB962C8B-B14F-4D97-AF65-F5344CB8AC3E}">
        <p14:creationId xmlns:p14="http://schemas.microsoft.com/office/powerpoint/2010/main" val="135235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290A8-D798-484C-BB97-78C68781D96F}" type="slidenum">
              <a:rPr lang="en-GB" smtClean="0"/>
              <a:pPr/>
              <a:t>9</a:t>
            </a:fld>
            <a:endParaRPr lang="en-GB"/>
          </a:p>
        </p:txBody>
      </p:sp>
    </p:spTree>
    <p:extLst>
      <p:ext uri="{BB962C8B-B14F-4D97-AF65-F5344CB8AC3E}">
        <p14:creationId xmlns:p14="http://schemas.microsoft.com/office/powerpoint/2010/main" val="2156915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
        <p:nvSpPr>
          <p:cNvPr id="9" name="Picture Placeholder 8"/>
          <p:cNvSpPr>
            <a:spLocks noGrp="1" noChangeAspect="1"/>
          </p:cNvSpPr>
          <p:nvPr>
            <p:ph type="pic" sz="quarter" idx="11"/>
          </p:nvPr>
        </p:nvSpPr>
        <p:spPr>
          <a:xfrm>
            <a:off x="1879392" y="727200"/>
            <a:ext cx="5400000" cy="5400000"/>
          </a:xfrm>
          <a:prstGeom prst="rect">
            <a:avLst/>
          </a:prstGeom>
        </p:spPr>
        <p:txBody>
          <a:bodyPr/>
          <a:lstStyle>
            <a:lvl1pPr>
              <a:defRPr>
                <a:solidFill>
                  <a:schemeClr val="tx1"/>
                </a:solidFill>
              </a:defRPr>
            </a:lvl1pPr>
          </a:lstStyle>
          <a:p>
            <a:r>
              <a:rPr lang="en-GB" noProof="0" dirty="0"/>
              <a:t>Click icon to add picture</a:t>
            </a:r>
          </a:p>
        </p:txBody>
      </p:sp>
      <p:sp>
        <p:nvSpPr>
          <p:cNvPr id="2" name="SD_LAN_pePresentationTitle"/>
          <p:cNvSpPr>
            <a:spLocks noGrp="1"/>
          </p:cNvSpPr>
          <p:nvPr>
            <p:ph type="ctrTitle" hasCustomPrompt="1"/>
          </p:nvPr>
        </p:nvSpPr>
        <p:spPr bwMode="gray">
          <a:xfrm>
            <a:off x="377991" y="5498438"/>
            <a:ext cx="4194009"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5864229"/>
            <a:ext cx="4194008"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10" name="SD_ART_Logo_White"/>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10455783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879515099"/>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9"/>
            <a:ext cx="7943850" cy="1014095"/>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4"/>
            <a:ext cx="366236"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630295"/>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681354"/>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2597159"/>
            <a:ext cx="3410903" cy="493395"/>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4617720"/>
            <a:ext cx="3557111"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4"/>
            <a:ext cx="1995488" cy="216535"/>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2108203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18241507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5688330"/>
            <a:ext cx="5695950" cy="699770"/>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500" b="1" spc="-35">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313" spc="11">
                <a:solidFill>
                  <a:srgbClr val="FFFFFF"/>
                </a:solidFill>
                <a:latin typeface="Verdana" panose="02020603050405020304" pitchFamily="2"/>
              </a:rPr>
              <a:t>January 2018 </a:t>
            </a:r>
          </a:p>
        </p:txBody>
      </p:sp>
    </p:spTree>
    <p:extLst>
      <p:ext uri="{BB962C8B-B14F-4D97-AF65-F5344CB8AC3E}">
        <p14:creationId xmlns:p14="http://schemas.microsoft.com/office/powerpoint/2010/main" val="17939529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9"/>
            <a:ext cx="8248650" cy="44259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4"/>
            <a:ext cx="8248650" cy="809625"/>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18939246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4"/>
            <a:ext cx="5762625" cy="3942715"/>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9"/>
            <a:ext cx="5762625" cy="296545"/>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4422775"/>
            <a:ext cx="896303" cy="252730"/>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5370830"/>
            <a:ext cx="649129"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3432175"/>
            <a:ext cx="596741" cy="252730"/>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4413259"/>
            <a:ext cx="63341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5388619"/>
            <a:ext cx="839153"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4422775"/>
            <a:ext cx="688181" cy="252730"/>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4398019"/>
            <a:ext cx="88487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6367154"/>
            <a:ext cx="67675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6367154"/>
            <a:ext cx="87106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4"/>
            <a:ext cx="857250"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14625782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5585460"/>
            <a:ext cx="528161" cy="377190"/>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4008489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9"/>
            <a:ext cx="7734300" cy="446405"/>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4"/>
            <a:ext cx="7734300" cy="1254125"/>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4"/>
            <a:ext cx="8743950" cy="2023745"/>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3528021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880879"/>
            <a:ext cx="1602581" cy="897255"/>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994025"/>
            <a:ext cx="1579721" cy="1399540"/>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4"/>
            <a:ext cx="4972050" cy="443865"/>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4837439"/>
            <a:ext cx="2608421" cy="1109345"/>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9"/>
            <a:ext cx="1899285" cy="937895"/>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5925829"/>
            <a:ext cx="2565083" cy="360045"/>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23270814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1912033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317500"/>
            <a:ext cx="7372350" cy="463550"/>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2251" spc="-15">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781053"/>
            <a:ext cx="7372350" cy="389255"/>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1125" b="1" spc="-4">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1170305"/>
            <a:ext cx="3187065" cy="109728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351" b="1" spc="0">
                <a:solidFill>
                  <a:srgbClr val="FFFFFF"/>
                </a:solidFill>
                <a:latin typeface="Arial" panose="02020603050405020304" pitchFamily="2"/>
              </a:rPr>
              <a:t>The pace of change is </a:t>
            </a:r>
            <a:br/>
            <a:r>
              <a:rPr lang="en-US" sz="1313" b="1" spc="0">
                <a:solidFill>
                  <a:srgbClr val="FFFFFF"/>
                </a:solidFill>
                <a:latin typeface="Arial" panose="02020603050405020304" pitchFamily="2"/>
              </a:rPr>
              <a:t>frightening...but by future proofing </a:t>
            </a:r>
            <a:br/>
            <a:r>
              <a:rPr lang="en-US" sz="1351" b="1" spc="0">
                <a:solidFill>
                  <a:srgbClr val="FFFFFF"/>
                </a:solidFill>
                <a:latin typeface="Arial" panose="02020603050405020304" pitchFamily="2"/>
              </a:rPr>
              <a:t>can</a:t>
            </a:r>
            <a:r>
              <a:rPr lang="en-US" sz="135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381376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4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4"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8868815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9"/>
            <a:ext cx="7943850" cy="1014095"/>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4"/>
            <a:ext cx="366236"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630295"/>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681354"/>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2597159"/>
            <a:ext cx="3410903" cy="493395"/>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4617720"/>
            <a:ext cx="3557111"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4"/>
            <a:ext cx="1995488" cy="216535"/>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15588219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9"/>
            <a:ext cx="7943850" cy="1014095"/>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4"/>
            <a:ext cx="366236"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630295"/>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681354"/>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2597159"/>
            <a:ext cx="3410903" cy="493395"/>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4617720"/>
            <a:ext cx="3557111"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4"/>
            <a:ext cx="1995488" cy="216535"/>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37833511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Ref idx="1001">
        <a:schemeClr val="bg1"/>
      </p:bgRef>
    </p:bg>
    <p:spTree>
      <p:nvGrpSpPr>
        <p:cNvPr id="1" name=""/>
        <p:cNvGrpSpPr/>
        <p:nvPr/>
      </p:nvGrpSpPr>
      <p:grpSpPr>
        <a:xfrm>
          <a:off x="0" y="0"/>
          <a:ext cx="0" cy="0"/>
          <a:chOff x="0" y="0"/>
          <a:chExt cx="0" cy="0"/>
        </a:xfrm>
      </p:grpSpPr>
      <p:pic>
        <p:nvPicPr>
          <p:cNvPr id="4"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
        <p:nvSpPr>
          <p:cNvPr id="9" name="Picture Placeholder 8"/>
          <p:cNvSpPr>
            <a:spLocks noGrp="1" noChangeAspect="1"/>
          </p:cNvSpPr>
          <p:nvPr>
            <p:ph type="pic" sz="quarter" idx="11"/>
          </p:nvPr>
        </p:nvSpPr>
        <p:spPr>
          <a:xfrm>
            <a:off x="1879392" y="727200"/>
            <a:ext cx="5400000" cy="5400000"/>
          </a:xfrm>
          <a:prstGeom prst="rect">
            <a:avLst/>
          </a:prstGeom>
        </p:spPr>
        <p:txBody>
          <a:bodyPr/>
          <a:lstStyle>
            <a:lvl1pPr>
              <a:defRPr>
                <a:solidFill>
                  <a:schemeClr val="tx1"/>
                </a:solidFill>
              </a:defRPr>
            </a:lvl1pPr>
          </a:lstStyle>
          <a:p>
            <a:r>
              <a:rPr lang="en-GB" noProof="0" dirty="0"/>
              <a:t>Click icon to add picture</a:t>
            </a:r>
          </a:p>
        </p:txBody>
      </p:sp>
      <p:sp>
        <p:nvSpPr>
          <p:cNvPr id="2" name="SD_LAN_pePresentationTitle"/>
          <p:cNvSpPr>
            <a:spLocks noGrp="1"/>
          </p:cNvSpPr>
          <p:nvPr>
            <p:ph type="ctrTitle" hasCustomPrompt="1"/>
          </p:nvPr>
        </p:nvSpPr>
        <p:spPr bwMode="gray">
          <a:xfrm>
            <a:off x="377991" y="5498438"/>
            <a:ext cx="4194009"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5864229"/>
            <a:ext cx="4194008"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10" name="SD_ART_Logo_White"/>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6"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5" name="Footer Placeholder 4" hidden="1"/>
          <p:cNvSpPr>
            <a:spLocks noGrp="1"/>
          </p:cNvSpPr>
          <p:nvPr>
            <p:ph type="ftr" sz="quarter" idx="12"/>
          </p:nvPr>
        </p:nvSpPr>
        <p:spPr/>
        <p:txBody>
          <a:bodyPr/>
          <a:lstStyle>
            <a:lvl1pPr>
              <a:defRPr>
                <a:solidFill>
                  <a:schemeClr val="bg1"/>
                </a:solidFill>
              </a:defRPr>
            </a:lvl1pPr>
          </a:lstStyle>
          <a:p>
            <a:endParaRPr lang="en-GB" dirty="0">
              <a:solidFill>
                <a:srgbClr val="000000"/>
              </a:solidFill>
            </a:endParaRPr>
          </a:p>
        </p:txBody>
      </p:sp>
    </p:spTree>
    <p:extLst>
      <p:ext uri="{BB962C8B-B14F-4D97-AF65-F5344CB8AC3E}">
        <p14:creationId xmlns:p14="http://schemas.microsoft.com/office/powerpoint/2010/main" val="187897314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67360" y="727200"/>
            <a:ext cx="5400000" cy="5400000"/>
          </a:xfrm>
          <a:prstGeom prst="rect">
            <a:avLst/>
          </a:prstGeom>
        </p:spPr>
        <p:txBody>
          <a:bodyPr/>
          <a:lstStyle/>
          <a:p>
            <a:r>
              <a:rPr lang="en-GB" noProof="0" dirty="0"/>
              <a:t>Click icon to add picture</a:t>
            </a:r>
          </a:p>
        </p:txBody>
      </p:sp>
      <p:sp>
        <p:nvSpPr>
          <p:cNvPr id="2" name="SD_LAN_pePresentationTitle"/>
          <p:cNvSpPr>
            <a:spLocks noGrp="1"/>
          </p:cNvSpPr>
          <p:nvPr>
            <p:ph type="ctrTitle" hasCustomPrompt="1"/>
          </p:nvPr>
        </p:nvSpPr>
        <p:spPr bwMode="gray">
          <a:xfrm>
            <a:off x="376238" y="5497200"/>
            <a:ext cx="4194000"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5864229"/>
            <a:ext cx="4194000"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8" name="SD_ART_Logo"/>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hidden="1"/>
          <p:cNvSpPr>
            <a:spLocks noGrp="1"/>
          </p:cNvSpPr>
          <p:nvPr>
            <p:ph type="ftr" sz="quarter" idx="12"/>
          </p:nvPr>
        </p:nvSpPr>
        <p:spPr/>
        <p:txBody>
          <a:bodyPr/>
          <a:lstStyle>
            <a:lvl1pPr>
              <a:defRPr>
                <a:solidFill>
                  <a:schemeClr val="bg1"/>
                </a:solidFill>
              </a:defRPr>
            </a:lvl1pPr>
          </a:lstStyle>
          <a:p>
            <a:endParaRPr lang="en-GB" dirty="0">
              <a:solidFill>
                <a:srgbClr val="FFFFFF"/>
              </a:solidFill>
            </a:endParaRPr>
          </a:p>
        </p:txBody>
      </p:sp>
      <p:sp>
        <p:nvSpPr>
          <p:cNvPr id="11"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Tree>
    <p:extLst>
      <p:ext uri="{BB962C8B-B14F-4D97-AF65-F5344CB8AC3E}">
        <p14:creationId xmlns:p14="http://schemas.microsoft.com/office/powerpoint/2010/main" val="3758157341"/>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Ref idx="1001">
        <a:schemeClr val="bg1"/>
      </p:bgRef>
    </p:bg>
    <p:spTree>
      <p:nvGrpSpPr>
        <p:cNvPr id="1" name=""/>
        <p:cNvGrpSpPr/>
        <p:nvPr/>
      </p:nvGrpSpPr>
      <p:grpSpPr>
        <a:xfrm>
          <a:off x="0" y="0"/>
          <a:ext cx="0" cy="0"/>
          <a:chOff x="0" y="0"/>
          <a:chExt cx="0" cy="0"/>
        </a:xfrm>
      </p:grpSpPr>
      <p:pic>
        <p:nvPicPr>
          <p:cNvPr id="22"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D_LAN_pePresentationTitle"/>
          <p:cNvSpPr>
            <a:spLocks noGrp="1"/>
          </p:cNvSpPr>
          <p:nvPr>
            <p:ph type="ctrTitle" hasCustomPrompt="1"/>
          </p:nvPr>
        </p:nvSpPr>
        <p:spPr bwMode="gray">
          <a:xfrm>
            <a:off x="2502000" y="1368000"/>
            <a:ext cx="4140000" cy="4140000"/>
          </a:xfrm>
          <a:prstGeom prst="ellipse">
            <a:avLst/>
          </a:prstGeom>
          <a:ln w="25400">
            <a:solidFill>
              <a:schemeClr val="accent1"/>
            </a:solidFill>
          </a:ln>
        </p:spPr>
        <p:txBody>
          <a:bodyPr lIns="0" tIns="0" rIns="0" bIns="0" anchor="ctr" anchorCtr="0">
            <a:normAutofit/>
          </a:bodyPr>
          <a:lstStyle>
            <a:lvl1pPr algn="ctr">
              <a:lnSpc>
                <a:spcPts val="4200"/>
              </a:lnSpc>
              <a:defRPr sz="36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5864229"/>
            <a:ext cx="4194008"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8" name="SD_ART_Logo_White"/>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5"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p:cNvSpPr>
            <a:spLocks noGrp="1"/>
          </p:cNvSpPr>
          <p:nvPr>
            <p:ph type="ftr" sz="quarter" idx="11"/>
          </p:nvPr>
        </p:nvSpPr>
        <p:spPr/>
        <p:txBody>
          <a:bodyPr/>
          <a:lstStyle>
            <a:lvl1pPr>
              <a:defRPr>
                <a:solidFill>
                  <a:schemeClr val="bg1"/>
                </a:solidFill>
              </a:defRPr>
            </a:lvl1pPr>
          </a:lstStyle>
          <a:p>
            <a:endParaRPr lang="en-GB" dirty="0">
              <a:solidFill>
                <a:srgbClr val="000000"/>
              </a:solidFill>
            </a:endParaRPr>
          </a:p>
        </p:txBody>
      </p:sp>
      <p:sp>
        <p:nvSpPr>
          <p:cNvPr id="10"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Tree>
    <p:extLst>
      <p:ext uri="{BB962C8B-B14F-4D97-AF65-F5344CB8AC3E}">
        <p14:creationId xmlns:p14="http://schemas.microsoft.com/office/powerpoint/2010/main" val="336902400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esentationTitle"/>
          <p:cNvSpPr>
            <a:spLocks noGrp="1"/>
          </p:cNvSpPr>
          <p:nvPr>
            <p:ph type="ctrTitle" hasCustomPrompt="1"/>
          </p:nvPr>
        </p:nvSpPr>
        <p:spPr bwMode="gray">
          <a:xfrm>
            <a:off x="2502000" y="1368000"/>
            <a:ext cx="4140000" cy="4140000"/>
          </a:xfrm>
          <a:prstGeom prst="ellipse">
            <a:avLst/>
          </a:prstGeom>
          <a:ln w="25400">
            <a:solidFill>
              <a:schemeClr val="accent1"/>
            </a:solidFill>
          </a:ln>
        </p:spPr>
        <p:txBody>
          <a:bodyPr lIns="0" tIns="0" rIns="0" bIns="0" anchor="ctr" anchorCtr="0">
            <a:normAutofit/>
          </a:bodyPr>
          <a:lstStyle>
            <a:lvl1pPr algn="ctr">
              <a:lnSpc>
                <a:spcPts val="4200"/>
              </a:lnSpc>
              <a:defRPr sz="36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5864229"/>
            <a:ext cx="4195761"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7" name="SD_ART_Logo"/>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hidden="1"/>
          <p:cNvSpPr>
            <a:spLocks noGrp="1"/>
          </p:cNvSpPr>
          <p:nvPr>
            <p:ph type="ftr" sz="quarter" idx="11"/>
          </p:nvPr>
        </p:nvSpPr>
        <p:spPr/>
        <p:txBody>
          <a:bodyPr/>
          <a:lstStyle>
            <a:lvl1pPr>
              <a:defRPr>
                <a:solidFill>
                  <a:schemeClr val="bg1"/>
                </a:solidFill>
              </a:defRPr>
            </a:lvl1pPr>
          </a:lstStyle>
          <a:p>
            <a:endParaRPr lang="en-GB" dirty="0">
              <a:solidFill>
                <a:srgbClr val="FFFFFF"/>
              </a:solidFill>
            </a:endParaRPr>
          </a:p>
        </p:txBody>
      </p:sp>
      <p:sp>
        <p:nvSpPr>
          <p:cNvPr id="9"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Tree>
    <p:extLst>
      <p:ext uri="{BB962C8B-B14F-4D97-AF65-F5344CB8AC3E}">
        <p14:creationId xmlns:p14="http://schemas.microsoft.com/office/powerpoint/2010/main" val="1871439490"/>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Ref idx="1001">
        <a:schemeClr val="bg1"/>
      </p:bgRef>
    </p:bg>
    <p:spTree>
      <p:nvGrpSpPr>
        <p:cNvPr id="1" name=""/>
        <p:cNvGrpSpPr/>
        <p:nvPr/>
      </p:nvGrpSpPr>
      <p:grpSpPr>
        <a:xfrm>
          <a:off x="0" y="0"/>
          <a:ext cx="0" cy="0"/>
          <a:chOff x="0" y="0"/>
          <a:chExt cx="0" cy="0"/>
        </a:xfrm>
      </p:grpSpPr>
      <p:sp>
        <p:nvSpPr>
          <p:cNvPr id="4" name="Colored background"/>
          <p:cNvSpPr/>
          <p:nvPr userDrawn="1"/>
        </p:nvSpPr>
        <p:spPr bwMode="gray">
          <a:xfrm>
            <a:off x="0" y="0"/>
            <a:ext cx="9144000" cy="6858000"/>
          </a:xfrm>
          <a:prstGeom prst="rect">
            <a:avLst/>
          </a:prstGeom>
          <a:solidFill>
            <a:srgbClr val="86BC2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8" name="TextBox 7"/>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6" name="Footer Placeholder 5"/>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109278592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80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5" name="TextBox 14"/>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278631608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62B5E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134703253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405924147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838567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00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4" name="Footer Placeholder 3"/>
          <p:cNvSpPr>
            <a:spLocks noGrp="1"/>
          </p:cNvSpPr>
          <p:nvPr>
            <p:ph type="ftr" sz="quarter" idx="10"/>
          </p:nvPr>
        </p:nvSpPr>
        <p:spPr/>
        <p:txBody>
          <a:bodyPr/>
          <a:lstStyle/>
          <a:p>
            <a:endParaRPr lang="en-GB" dirty="0">
              <a:solidFill>
                <a:srgbClr val="FFFFFF"/>
              </a:solidFill>
            </a:endParaRPr>
          </a:p>
        </p:txBody>
      </p:sp>
    </p:spTree>
    <p:extLst>
      <p:ext uri="{BB962C8B-B14F-4D97-AF65-F5344CB8AC3E}">
        <p14:creationId xmlns:p14="http://schemas.microsoft.com/office/powerpoint/2010/main" val="357508301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4" name="Footer Placeholder 3"/>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3044495809"/>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userDrawn="1"/>
        </p:nvSpPr>
        <p:spPr bwMode="gray">
          <a:xfrm>
            <a:off x="0" y="0"/>
            <a:ext cx="9144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4"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4048200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6"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8153514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097A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6"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11275170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00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000000"/>
              </a:solidFill>
            </a:endParaRP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6"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FFFFFF"/>
              </a:solidFill>
            </a:endParaRPr>
          </a:p>
        </p:txBody>
      </p:sp>
    </p:spTree>
    <p:extLst>
      <p:ext uri="{BB962C8B-B14F-4D97-AF65-F5344CB8AC3E}">
        <p14:creationId xmlns:p14="http://schemas.microsoft.com/office/powerpoint/2010/main" val="15160935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solidFill>
                <a:srgbClr val="000000"/>
              </a:solidFill>
            </a:endParaRPr>
          </a:p>
        </p:txBody>
      </p:sp>
    </p:spTree>
    <p:extLst>
      <p:ext uri="{BB962C8B-B14F-4D97-AF65-F5344CB8AC3E}">
        <p14:creationId xmlns:p14="http://schemas.microsoft.com/office/powerpoint/2010/main" val="3336082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6238" y="1665288"/>
            <a:ext cx="6958012" cy="4716463"/>
          </a:xfrm>
          <a:prstGeom prst="rect">
            <a:avLst/>
          </a:prstGeom>
        </p:spPr>
        <p:txBody>
          <a:bodyPr/>
          <a:lstStyle>
            <a:lvl1pPr>
              <a:tabLst>
                <a:tab pos="6729413" algn="r"/>
              </a:tabLst>
              <a:defRPr/>
            </a:lvl1pPr>
            <a:lvl2pPr>
              <a:tabLst>
                <a:tab pos="6729413" algn="r"/>
              </a:tabLst>
              <a:defRPr/>
            </a:lvl2pPr>
            <a:lvl3pPr>
              <a:tabLst>
                <a:tab pos="6729413" algn="r"/>
              </a:tabLst>
              <a:defRPr/>
            </a:lvl3pPr>
            <a:lvl4pPr>
              <a:tabLst>
                <a:tab pos="6729413" algn="r"/>
              </a:tabLst>
              <a:defRPr/>
            </a:lvl4pPr>
            <a:lvl5pPr>
              <a:tabLst>
                <a:tab pos="5029200" algn="r"/>
              </a:tabLst>
              <a:defRPr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p:cNvSpPr>
            <a:spLocks noGrp="1"/>
          </p:cNvSpPr>
          <p:nvPr>
            <p:ph type="title" hasCustomPrompt="1"/>
          </p:nvPr>
        </p:nvSpPr>
        <p:spPr>
          <a:xfrm>
            <a:off x="376239" y="317499"/>
            <a:ext cx="8385174" cy="698501"/>
          </a:xfrm>
          <a:prstGeom prst="rect">
            <a:avLst/>
          </a:prstGeom>
        </p:spPr>
        <p:txBody>
          <a:bodyPr vert="horz" lIns="0" tIns="0" rIns="0" bIns="0" rtlCol="0" anchor="t" anchorCtr="0">
            <a:noAutofit/>
          </a:bodyPr>
          <a:lstStyle>
            <a:lvl1pPr>
              <a:defRPr/>
            </a:lvl1pPr>
          </a:lstStyle>
          <a:p>
            <a:r>
              <a:rPr lang="en-GB" dirty="0"/>
              <a:t>Click to add title</a:t>
            </a:r>
          </a:p>
        </p:txBody>
      </p:sp>
      <p:sp>
        <p:nvSpPr>
          <p:cNvPr id="2" name="Footer Placeholder 1"/>
          <p:cNvSpPr>
            <a:spLocks noGrp="1"/>
          </p:cNvSpPr>
          <p:nvPr>
            <p:ph type="ftr" sz="quarter" idx="11"/>
          </p:nvPr>
        </p:nvSpPr>
        <p:spPr/>
        <p:txBody>
          <a:bodyPr/>
          <a:lstStyle/>
          <a:p>
            <a:endParaRPr lang="en-GB" dirty="0">
              <a:solidFill>
                <a:srgbClr val="000000"/>
              </a:solidFill>
            </a:endParaRPr>
          </a:p>
        </p:txBody>
      </p:sp>
    </p:spTree>
    <p:extLst>
      <p:ext uri="{BB962C8B-B14F-4D97-AF65-F5344CB8AC3E}">
        <p14:creationId xmlns:p14="http://schemas.microsoft.com/office/powerpoint/2010/main" val="271033547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1"/>
            <a:ext cx="8391525" cy="698500"/>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5" name="Picture Placeholder 9"/>
          <p:cNvSpPr>
            <a:spLocks noGrp="1"/>
          </p:cNvSpPr>
          <p:nvPr>
            <p:ph type="pic" sz="quarter" idx="15"/>
          </p:nvPr>
        </p:nvSpPr>
        <p:spPr>
          <a:xfrm>
            <a:off x="4087763" y="1701801"/>
            <a:ext cx="4680000" cy="4679950"/>
          </a:xfrm>
        </p:spPr>
        <p:txBody>
          <a:bodyPr/>
          <a:lstStyle/>
          <a:p>
            <a:r>
              <a:rPr lang="en-GB" noProof="0" dirty="0"/>
              <a:t>Click icon to add picture</a:t>
            </a:r>
          </a:p>
        </p:txBody>
      </p:sp>
      <p:sp>
        <p:nvSpPr>
          <p:cNvPr id="6" name="Content Placeholder 3"/>
          <p:cNvSpPr>
            <a:spLocks noGrp="1"/>
          </p:cNvSpPr>
          <p:nvPr>
            <p:ph sz="quarter" idx="10"/>
          </p:nvPr>
        </p:nvSpPr>
        <p:spPr>
          <a:xfrm>
            <a:off x="376238" y="1665288"/>
            <a:ext cx="3342322"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6"/>
          </p:nvPr>
        </p:nvSpPr>
        <p:spPr/>
        <p:txBody>
          <a:bodyPr/>
          <a:lstStyle/>
          <a:p>
            <a:endParaRPr lang="en-GB" dirty="0">
              <a:solidFill>
                <a:srgbClr val="000000"/>
              </a:solidFill>
            </a:endParaRPr>
          </a:p>
        </p:txBody>
      </p:sp>
    </p:spTree>
    <p:extLst>
      <p:ext uri="{BB962C8B-B14F-4D97-AF65-F5344CB8AC3E}">
        <p14:creationId xmlns:p14="http://schemas.microsoft.com/office/powerpoint/2010/main" val="11011465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500"/>
          </a:xfrm>
        </p:spPr>
        <p:txBody>
          <a:bodyPr/>
          <a:lstStyle/>
          <a:p>
            <a:r>
              <a:rPr lang="en-GB" noProof="0" dirty="0"/>
              <a:t>Click to edit Master title style</a:t>
            </a:r>
          </a:p>
        </p:txBody>
      </p:sp>
      <p:sp>
        <p:nvSpPr>
          <p:cNvPr id="14" name="Text Placeholder 18"/>
          <p:cNvSpPr>
            <a:spLocks noGrp="1"/>
          </p:cNvSpPr>
          <p:nvPr>
            <p:ph idx="1"/>
          </p:nvPr>
        </p:nvSpPr>
        <p:spPr>
          <a:xfrm>
            <a:off x="376238" y="1665288"/>
            <a:ext cx="8374062" cy="4716463"/>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39444411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097A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26737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8" y="317499"/>
            <a:ext cx="8371762" cy="698501"/>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700213"/>
            <a:ext cx="8374062" cy="4678986"/>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295526804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8" y="317499"/>
            <a:ext cx="8371762" cy="698501"/>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700213"/>
            <a:ext cx="8374062" cy="4678986"/>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218306125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6239" y="2051999"/>
            <a:ext cx="8391524" cy="4069013"/>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39" y="1700213"/>
            <a:ext cx="8391524" cy="357187"/>
          </a:xfrm>
        </p:spPr>
        <p:txBody>
          <a:bodyPr/>
          <a:lstStyle/>
          <a:p>
            <a:pPr lvl="0"/>
            <a:r>
              <a:rPr lang="en-GB" noProof="0" dirty="0"/>
              <a:t>Click to edit Master text styles</a:t>
            </a:r>
          </a:p>
        </p:txBody>
      </p:sp>
      <p:sp>
        <p:nvSpPr>
          <p:cNvPr id="19" name="Text Placeholder 7"/>
          <p:cNvSpPr>
            <a:spLocks noGrp="1"/>
          </p:cNvSpPr>
          <p:nvPr>
            <p:ph type="body" sz="quarter" idx="23"/>
          </p:nvPr>
        </p:nvSpPr>
        <p:spPr>
          <a:xfrm>
            <a:off x="376238" y="6121013"/>
            <a:ext cx="8391525" cy="260737"/>
          </a:xfrm>
        </p:spPr>
        <p:txBody>
          <a:bodyPr>
            <a:noAutofit/>
          </a:bodyPr>
          <a:lstStyle>
            <a:lvl1pPr>
              <a:spcAft>
                <a:spcPts val="0"/>
              </a:spcAft>
              <a:defRPr sz="900"/>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2933429609"/>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8000" y="2051999"/>
            <a:ext cx="2662162" cy="4069014"/>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37" y="1665289"/>
            <a:ext cx="2671763" cy="392112"/>
          </a:xfrm>
        </p:spPr>
        <p:txBody>
          <a:bodyPr/>
          <a:lstStyle/>
          <a:p>
            <a:pPr lvl="0"/>
            <a:r>
              <a:rPr lang="en-GB" noProof="0" dirty="0"/>
              <a:t>Click to edit Master text styles</a:t>
            </a:r>
          </a:p>
        </p:txBody>
      </p:sp>
      <p:sp>
        <p:nvSpPr>
          <p:cNvPr id="7" name="Chart Placeholder 3"/>
          <p:cNvSpPr>
            <a:spLocks noGrp="1"/>
          </p:cNvSpPr>
          <p:nvPr>
            <p:ph type="chart" sz="quarter" idx="19"/>
          </p:nvPr>
        </p:nvSpPr>
        <p:spPr>
          <a:xfrm>
            <a:off x="3227388" y="2051999"/>
            <a:ext cx="2671212" cy="4069014"/>
          </a:xfrm>
          <a:prstGeom prst="rect">
            <a:avLst/>
          </a:prstGeom>
        </p:spPr>
        <p:txBody>
          <a:bodyPr/>
          <a:lstStyle/>
          <a:p>
            <a:r>
              <a:rPr lang="en-GB" noProof="0" dirty="0"/>
              <a:t>Click icon to add chart</a:t>
            </a:r>
          </a:p>
        </p:txBody>
      </p:sp>
      <p:sp>
        <p:nvSpPr>
          <p:cNvPr id="8" name="Text Placeholder 8"/>
          <p:cNvSpPr>
            <a:spLocks noGrp="1"/>
          </p:cNvSpPr>
          <p:nvPr>
            <p:ph type="body" sz="quarter" idx="20"/>
          </p:nvPr>
        </p:nvSpPr>
        <p:spPr>
          <a:xfrm>
            <a:off x="3227388" y="1665289"/>
            <a:ext cx="2671211" cy="392112"/>
          </a:xfrm>
        </p:spPr>
        <p:txBody>
          <a:bodyPr/>
          <a:lstStyle/>
          <a:p>
            <a:pPr lvl="0"/>
            <a:r>
              <a:rPr lang="en-GB" noProof="0" dirty="0"/>
              <a:t>Click to edit Master text styles</a:t>
            </a:r>
          </a:p>
        </p:txBody>
      </p:sp>
      <p:sp>
        <p:nvSpPr>
          <p:cNvPr id="9" name="Chart Placeholder 3"/>
          <p:cNvSpPr>
            <a:spLocks noGrp="1"/>
          </p:cNvSpPr>
          <p:nvPr>
            <p:ph type="chart" sz="quarter" idx="21"/>
          </p:nvPr>
        </p:nvSpPr>
        <p:spPr>
          <a:xfrm>
            <a:off x="6094797" y="2051999"/>
            <a:ext cx="2672965" cy="4069014"/>
          </a:xfrm>
          <a:prstGeom prst="rect">
            <a:avLst/>
          </a:prstGeom>
        </p:spPr>
        <p:txBody>
          <a:bodyPr/>
          <a:lstStyle/>
          <a:p>
            <a:r>
              <a:rPr lang="en-GB" noProof="0" dirty="0"/>
              <a:t>Click icon to add chart</a:t>
            </a:r>
          </a:p>
        </p:txBody>
      </p:sp>
      <p:sp>
        <p:nvSpPr>
          <p:cNvPr id="10" name="Text Placeholder 8"/>
          <p:cNvSpPr>
            <a:spLocks noGrp="1"/>
          </p:cNvSpPr>
          <p:nvPr>
            <p:ph type="body" sz="quarter" idx="22"/>
          </p:nvPr>
        </p:nvSpPr>
        <p:spPr>
          <a:xfrm>
            <a:off x="6094797" y="1659145"/>
            <a:ext cx="2672966" cy="398256"/>
          </a:xfrm>
        </p:spPr>
        <p:txBody>
          <a:bodyPr/>
          <a:lstStyle/>
          <a:p>
            <a:pPr lvl="0"/>
            <a:r>
              <a:rPr lang="en-GB" noProof="0" dirty="0"/>
              <a:t>Click to edit Master text styles</a:t>
            </a:r>
          </a:p>
        </p:txBody>
      </p:sp>
      <p:sp>
        <p:nvSpPr>
          <p:cNvPr id="12" name="Text Placeholder 7"/>
          <p:cNvSpPr>
            <a:spLocks noGrp="1"/>
          </p:cNvSpPr>
          <p:nvPr>
            <p:ph type="body" sz="quarter" idx="23"/>
          </p:nvPr>
        </p:nvSpPr>
        <p:spPr>
          <a:xfrm>
            <a:off x="376237" y="6121013"/>
            <a:ext cx="8374064" cy="260737"/>
          </a:xfrm>
        </p:spPr>
        <p:txBody>
          <a:bodyPr>
            <a:noAutofit/>
          </a:bodyPr>
          <a:lstStyle>
            <a:lvl1pPr>
              <a:spcAft>
                <a:spcPts val="0"/>
              </a:spcAft>
              <a:defRPr sz="900"/>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346045562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8" y="317499"/>
            <a:ext cx="8402002"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8" y="651600"/>
            <a:ext cx="840200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3" name="Content Placeholder 3"/>
          <p:cNvSpPr>
            <a:spLocks noGrp="1"/>
          </p:cNvSpPr>
          <p:nvPr>
            <p:ph sz="quarter" idx="10"/>
          </p:nvPr>
        </p:nvSpPr>
        <p:spPr>
          <a:xfrm>
            <a:off x="376238" y="1665288"/>
            <a:ext cx="3979184"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3"/>
          <p:cNvSpPr>
            <a:spLocks noGrp="1"/>
          </p:cNvSpPr>
          <p:nvPr>
            <p:ph sz="quarter" idx="20"/>
          </p:nvPr>
        </p:nvSpPr>
        <p:spPr>
          <a:xfrm>
            <a:off x="4786154" y="1665288"/>
            <a:ext cx="3992086"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solidFill>
                <a:srgbClr val="000000"/>
              </a:solidFill>
            </a:endParaRPr>
          </a:p>
        </p:txBody>
      </p:sp>
    </p:spTree>
    <p:extLst>
      <p:ext uri="{BB962C8B-B14F-4D97-AF65-F5344CB8AC3E}">
        <p14:creationId xmlns:p14="http://schemas.microsoft.com/office/powerpoint/2010/main" val="374096952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376237" y="317500"/>
            <a:ext cx="8391525" cy="698500"/>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7"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1" name="Content Placeholder 3"/>
          <p:cNvSpPr>
            <a:spLocks noGrp="1"/>
          </p:cNvSpPr>
          <p:nvPr>
            <p:ph sz="quarter" idx="10"/>
          </p:nvPr>
        </p:nvSpPr>
        <p:spPr>
          <a:xfrm>
            <a:off x="376237" y="1665288"/>
            <a:ext cx="3979185"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quarter" idx="20"/>
          </p:nvPr>
        </p:nvSpPr>
        <p:spPr>
          <a:xfrm>
            <a:off x="4787999" y="1665288"/>
            <a:ext cx="3979763"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solidFill>
                <a:srgbClr val="000000"/>
              </a:solidFill>
            </a:endParaRPr>
          </a:p>
        </p:txBody>
      </p:sp>
    </p:spTree>
    <p:extLst>
      <p:ext uri="{BB962C8B-B14F-4D97-AF65-F5344CB8AC3E}">
        <p14:creationId xmlns:p14="http://schemas.microsoft.com/office/powerpoint/2010/main" val="4081236378"/>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0" name="Content Placeholder 3"/>
          <p:cNvSpPr>
            <a:spLocks noGrp="1"/>
          </p:cNvSpPr>
          <p:nvPr>
            <p:ph sz="quarter" idx="10"/>
          </p:nvPr>
        </p:nvSpPr>
        <p:spPr>
          <a:xfrm>
            <a:off x="376239" y="1665288"/>
            <a:ext cx="4016374"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Chart Placeholder 2"/>
          <p:cNvSpPr>
            <a:spLocks noGrp="1"/>
          </p:cNvSpPr>
          <p:nvPr>
            <p:ph type="chart" sz="quarter" idx="21"/>
          </p:nvPr>
        </p:nvSpPr>
        <p:spPr>
          <a:xfrm>
            <a:off x="4755917" y="2125013"/>
            <a:ext cx="4011846" cy="3996000"/>
          </a:xfrm>
        </p:spPr>
        <p:txBody>
          <a:bodyPr/>
          <a:lstStyle/>
          <a:p>
            <a:r>
              <a:rPr lang="en-GB" noProof="0" dirty="0"/>
              <a:t>Click icon to add chart</a:t>
            </a:r>
          </a:p>
        </p:txBody>
      </p:sp>
      <p:sp>
        <p:nvSpPr>
          <p:cNvPr id="6" name="Text Placeholder 5"/>
          <p:cNvSpPr>
            <a:spLocks noGrp="1"/>
          </p:cNvSpPr>
          <p:nvPr>
            <p:ph type="body" sz="quarter" idx="22"/>
          </p:nvPr>
        </p:nvSpPr>
        <p:spPr>
          <a:xfrm>
            <a:off x="4755917" y="1665288"/>
            <a:ext cx="4011846" cy="420687"/>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7" y="6121013"/>
            <a:ext cx="8391525" cy="260737"/>
          </a:xfrm>
        </p:spPr>
        <p:txBody>
          <a:bodyPr>
            <a:noAutofit/>
          </a:bodyPr>
          <a:lstStyle>
            <a:lvl1pPr>
              <a:spcAft>
                <a:spcPts val="0"/>
              </a:spcAft>
              <a:defRPr sz="900"/>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288988315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3" name="Chart Placeholder 2"/>
          <p:cNvSpPr>
            <a:spLocks noGrp="1"/>
          </p:cNvSpPr>
          <p:nvPr>
            <p:ph type="chart" sz="quarter" idx="21"/>
          </p:nvPr>
        </p:nvSpPr>
        <p:spPr>
          <a:xfrm>
            <a:off x="4755915" y="2125013"/>
            <a:ext cx="4011847" cy="3996000"/>
          </a:xfrm>
        </p:spPr>
        <p:txBody>
          <a:bodyPr/>
          <a:lstStyle/>
          <a:p>
            <a:r>
              <a:rPr lang="en-GB" noProof="0" dirty="0"/>
              <a:t>Click icon to add chart</a:t>
            </a:r>
          </a:p>
        </p:txBody>
      </p:sp>
      <p:sp>
        <p:nvSpPr>
          <p:cNvPr id="6" name="Text Placeholder 5"/>
          <p:cNvSpPr>
            <a:spLocks noGrp="1"/>
          </p:cNvSpPr>
          <p:nvPr>
            <p:ph type="body" sz="quarter" idx="22"/>
          </p:nvPr>
        </p:nvSpPr>
        <p:spPr>
          <a:xfrm>
            <a:off x="4755916" y="1665288"/>
            <a:ext cx="4011847" cy="420687"/>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7" y="6121013"/>
            <a:ext cx="8374064" cy="260737"/>
          </a:xfrm>
        </p:spPr>
        <p:txBody>
          <a:bodyPr>
            <a:noAutofit/>
          </a:bodyPr>
          <a:lstStyle>
            <a:lvl1pPr>
              <a:spcAft>
                <a:spcPts val="0"/>
              </a:spcAft>
              <a:defRPr sz="900"/>
            </a:lvl1pPr>
          </a:lstStyle>
          <a:p>
            <a:pPr lvl="0"/>
            <a:r>
              <a:rPr lang="en-GB" noProof="0" dirty="0"/>
              <a:t>Click to edit Master text styles</a:t>
            </a:r>
          </a:p>
        </p:txBody>
      </p:sp>
      <p:sp>
        <p:nvSpPr>
          <p:cNvPr id="9" name="Chart Placeholder 2"/>
          <p:cNvSpPr>
            <a:spLocks noGrp="1"/>
          </p:cNvSpPr>
          <p:nvPr>
            <p:ph type="chart" sz="quarter" idx="24"/>
          </p:nvPr>
        </p:nvSpPr>
        <p:spPr>
          <a:xfrm>
            <a:off x="376238" y="2125013"/>
            <a:ext cx="4004297" cy="3996000"/>
          </a:xfrm>
        </p:spPr>
        <p:txBody>
          <a:bodyPr/>
          <a:lstStyle/>
          <a:p>
            <a:r>
              <a:rPr lang="en-GB" noProof="0" dirty="0"/>
              <a:t>Click icon to add chart</a:t>
            </a:r>
          </a:p>
        </p:txBody>
      </p:sp>
      <p:sp>
        <p:nvSpPr>
          <p:cNvPr id="12" name="Text Placeholder 5"/>
          <p:cNvSpPr>
            <a:spLocks noGrp="1"/>
          </p:cNvSpPr>
          <p:nvPr>
            <p:ph type="body" sz="quarter" idx="25"/>
          </p:nvPr>
        </p:nvSpPr>
        <p:spPr>
          <a:xfrm>
            <a:off x="376237" y="1665288"/>
            <a:ext cx="4004298" cy="420687"/>
          </a:xfrm>
        </p:spPr>
        <p:txBody>
          <a:bodyPr/>
          <a:lstStyle/>
          <a:p>
            <a:pPr lvl="0"/>
            <a:r>
              <a:rPr lang="en-GB" noProof="0" dirty="0"/>
              <a:t>Click to edit Master text styles</a:t>
            </a:r>
          </a:p>
        </p:txBody>
      </p:sp>
      <p:sp>
        <p:nvSpPr>
          <p:cNvPr id="2" name="Footer Placeholder 1"/>
          <p:cNvSpPr>
            <a:spLocks noGrp="1"/>
          </p:cNvSpPr>
          <p:nvPr>
            <p:ph type="ftr" sz="quarter" idx="26"/>
          </p:nvPr>
        </p:nvSpPr>
        <p:spPr/>
        <p:txBody>
          <a:bodyPr/>
          <a:lstStyle/>
          <a:p>
            <a:endParaRPr lang="en-GB" dirty="0">
              <a:solidFill>
                <a:srgbClr val="000000"/>
              </a:solidFill>
            </a:endParaRPr>
          </a:p>
        </p:txBody>
      </p:sp>
    </p:spTree>
    <p:extLst>
      <p:ext uri="{BB962C8B-B14F-4D97-AF65-F5344CB8AC3E}">
        <p14:creationId xmlns:p14="http://schemas.microsoft.com/office/powerpoint/2010/main" val="247619170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9" y="317499"/>
            <a:ext cx="8391524"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376237" y="1665288"/>
            <a:ext cx="3323893"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Content Placeholder 3"/>
          <p:cNvSpPr>
            <a:spLocks noGrp="1"/>
          </p:cNvSpPr>
          <p:nvPr>
            <p:ph sz="quarter" idx="16"/>
          </p:nvPr>
        </p:nvSpPr>
        <p:spPr>
          <a:xfrm>
            <a:off x="4087762" y="1700213"/>
            <a:ext cx="468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solidFill>
                <a:srgbClr val="000000"/>
              </a:solidFill>
            </a:endParaRPr>
          </a:p>
        </p:txBody>
      </p:sp>
    </p:spTree>
    <p:extLst>
      <p:ext uri="{BB962C8B-B14F-4D97-AF65-F5344CB8AC3E}">
        <p14:creationId xmlns:p14="http://schemas.microsoft.com/office/powerpoint/2010/main" val="77377088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0"/>
            <a:ext cx="8391525" cy="698500"/>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9" y="651600"/>
            <a:ext cx="8391524"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5683411" y="1658680"/>
            <a:ext cx="3084351" cy="4723072"/>
          </a:xfrm>
          <a:prstGeom prst="rect">
            <a:avLst/>
          </a:prstGeom>
        </p:spPr>
        <p:txBody>
          <a:bodyPr>
            <a:noAutofit/>
          </a:bodyPr>
          <a:lstStyle>
            <a:lvl1pPr>
              <a:tabLst>
                <a:tab pos="5029200" algn="r"/>
              </a:tabLst>
              <a:defRPr sz="24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p:txBody>
      </p:sp>
      <p:sp>
        <p:nvSpPr>
          <p:cNvPr id="8" name="Content Placeholder 3"/>
          <p:cNvSpPr>
            <a:spLocks noGrp="1"/>
          </p:cNvSpPr>
          <p:nvPr>
            <p:ph sz="quarter" idx="16"/>
          </p:nvPr>
        </p:nvSpPr>
        <p:spPr>
          <a:xfrm>
            <a:off x="376238" y="1665288"/>
            <a:ext cx="4879761"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solidFill>
                <a:srgbClr val="000000"/>
              </a:solidFill>
            </a:endParaRPr>
          </a:p>
        </p:txBody>
      </p:sp>
    </p:spTree>
    <p:extLst>
      <p:ext uri="{BB962C8B-B14F-4D97-AF65-F5344CB8AC3E}">
        <p14:creationId xmlns:p14="http://schemas.microsoft.com/office/powerpoint/2010/main" val="26632206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00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5224867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698500"/>
          </a:xfrm>
        </p:spPr>
        <p:txBody>
          <a:bodyPr/>
          <a:lstStyle/>
          <a:p>
            <a:r>
              <a:rPr lang="en-GB" noProof="0" dirty="0"/>
              <a:t>Click to edit Master title style</a:t>
            </a:r>
          </a:p>
        </p:txBody>
      </p:sp>
      <p:sp>
        <p:nvSpPr>
          <p:cNvPr id="13" name="Text Placeholder 8"/>
          <p:cNvSpPr>
            <a:spLocks noGrp="1"/>
          </p:cNvSpPr>
          <p:nvPr>
            <p:ph type="body" sz="quarter" idx="21" hasCustomPrompt="1"/>
          </p:nvPr>
        </p:nvSpPr>
        <p:spPr>
          <a:xfrm>
            <a:off x="376237" y="651600"/>
            <a:ext cx="8391526"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Picture Placeholder 6"/>
          <p:cNvSpPr>
            <a:spLocks noGrp="1"/>
          </p:cNvSpPr>
          <p:nvPr>
            <p:ph type="pic" sz="quarter" idx="13"/>
          </p:nvPr>
        </p:nvSpPr>
        <p:spPr>
          <a:xfrm>
            <a:off x="376237" y="1700213"/>
            <a:ext cx="2034000" cy="1260000"/>
          </a:xfrm>
        </p:spPr>
        <p:txBody>
          <a:bodyPr lIns="0" tIns="0" rIns="0" bIns="0">
            <a:noAutofit/>
          </a:bodyPr>
          <a:lstStyle/>
          <a:p>
            <a:r>
              <a:rPr lang="en-GB" noProof="0" dirty="0"/>
              <a:t>Click icon to add picture</a:t>
            </a:r>
          </a:p>
        </p:txBody>
      </p:sp>
      <p:sp>
        <p:nvSpPr>
          <p:cNvPr id="5" name="Picture Placeholder 6"/>
          <p:cNvSpPr>
            <a:spLocks noGrp="1"/>
          </p:cNvSpPr>
          <p:nvPr>
            <p:ph type="pic" sz="quarter" idx="14"/>
          </p:nvPr>
        </p:nvSpPr>
        <p:spPr>
          <a:xfrm>
            <a:off x="2495412" y="1700213"/>
            <a:ext cx="2034000" cy="1260000"/>
          </a:xfrm>
        </p:spPr>
        <p:txBody>
          <a:bodyPr lIns="0" tIns="0" rIns="0" bIns="0">
            <a:noAutofit/>
          </a:bodyPr>
          <a:lstStyle/>
          <a:p>
            <a:r>
              <a:rPr lang="en-GB" noProof="0" dirty="0"/>
              <a:t>Click icon to add picture</a:t>
            </a:r>
          </a:p>
        </p:txBody>
      </p:sp>
      <p:sp>
        <p:nvSpPr>
          <p:cNvPr id="6" name="Picture Placeholder 6"/>
          <p:cNvSpPr>
            <a:spLocks noGrp="1"/>
          </p:cNvSpPr>
          <p:nvPr>
            <p:ph type="pic" sz="quarter" idx="15"/>
          </p:nvPr>
        </p:nvSpPr>
        <p:spPr>
          <a:xfrm>
            <a:off x="4614587" y="1700213"/>
            <a:ext cx="2034000" cy="1260000"/>
          </a:xfrm>
        </p:spPr>
        <p:txBody>
          <a:bodyPr lIns="0" tIns="0" rIns="0" bIns="0">
            <a:noAutofit/>
          </a:bodyPr>
          <a:lstStyle/>
          <a:p>
            <a:r>
              <a:rPr lang="en-GB" noProof="0" dirty="0"/>
              <a:t>Click icon to add picture</a:t>
            </a:r>
          </a:p>
        </p:txBody>
      </p:sp>
      <p:sp>
        <p:nvSpPr>
          <p:cNvPr id="7" name="Picture Placeholder 6"/>
          <p:cNvSpPr>
            <a:spLocks noGrp="1"/>
          </p:cNvSpPr>
          <p:nvPr>
            <p:ph type="pic" sz="quarter" idx="16"/>
          </p:nvPr>
        </p:nvSpPr>
        <p:spPr>
          <a:xfrm>
            <a:off x="6733763" y="1700213"/>
            <a:ext cx="2034000" cy="1260000"/>
          </a:xfrm>
        </p:spPr>
        <p:txBody>
          <a:bodyPr lIns="0" tIns="0" rIns="0" bIns="0">
            <a:noAutofit/>
          </a:bodyPr>
          <a:lstStyle/>
          <a:p>
            <a:r>
              <a:rPr lang="en-GB" noProof="0" dirty="0"/>
              <a:t>Click icon to add picture</a:t>
            </a:r>
          </a:p>
        </p:txBody>
      </p:sp>
      <p:sp>
        <p:nvSpPr>
          <p:cNvPr id="9" name="Text Placeholder 8"/>
          <p:cNvSpPr>
            <a:spLocks noGrp="1"/>
          </p:cNvSpPr>
          <p:nvPr>
            <p:ph type="body" sz="quarter" idx="17"/>
          </p:nvPr>
        </p:nvSpPr>
        <p:spPr>
          <a:xfrm>
            <a:off x="376237" y="3124200"/>
            <a:ext cx="2040351" cy="325754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8"/>
          <p:cNvSpPr>
            <a:spLocks noGrp="1"/>
          </p:cNvSpPr>
          <p:nvPr>
            <p:ph type="body" sz="quarter" idx="18"/>
          </p:nvPr>
        </p:nvSpPr>
        <p:spPr>
          <a:xfrm>
            <a:off x="4612472" y="3120550"/>
            <a:ext cx="2034000" cy="326119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8"/>
          <p:cNvSpPr>
            <a:spLocks noGrp="1"/>
          </p:cNvSpPr>
          <p:nvPr>
            <p:ph type="body" sz="quarter" idx="19"/>
          </p:nvPr>
        </p:nvSpPr>
        <p:spPr>
          <a:xfrm>
            <a:off x="2497530" y="3124199"/>
            <a:ext cx="2034000" cy="325754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 Placeholder 8"/>
          <p:cNvSpPr>
            <a:spLocks noGrp="1"/>
          </p:cNvSpPr>
          <p:nvPr>
            <p:ph type="body" sz="quarter" idx="20"/>
          </p:nvPr>
        </p:nvSpPr>
        <p:spPr>
          <a:xfrm>
            <a:off x="6744876" y="3108508"/>
            <a:ext cx="2022887" cy="3273240"/>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2"/>
          </p:nvPr>
        </p:nvSpPr>
        <p:spPr/>
        <p:txBody>
          <a:bodyPr/>
          <a:lstStyle/>
          <a:p>
            <a:endParaRPr lang="en-GB" dirty="0">
              <a:solidFill>
                <a:srgbClr val="000000"/>
              </a:solidFill>
            </a:endParaRPr>
          </a:p>
        </p:txBody>
      </p:sp>
    </p:spTree>
    <p:extLst>
      <p:ext uri="{BB962C8B-B14F-4D97-AF65-F5344CB8AC3E}">
        <p14:creationId xmlns:p14="http://schemas.microsoft.com/office/powerpoint/2010/main" val="2504941766"/>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698500"/>
          </a:xfrm>
        </p:spPr>
        <p:txBody>
          <a:bodyPr/>
          <a:lstStyle/>
          <a:p>
            <a:r>
              <a:rPr lang="en-GB" noProof="0" dirty="0"/>
              <a:t>Click to edit Master title style</a:t>
            </a:r>
          </a:p>
        </p:txBody>
      </p:sp>
      <p:sp>
        <p:nvSpPr>
          <p:cNvPr id="17"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Rectangle 3"/>
          <p:cNvSpPr/>
          <p:nvPr userDrawn="1"/>
        </p:nvSpPr>
        <p:spPr>
          <a:xfrm>
            <a:off x="378000" y="1707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rgbClr val="FFFFFF"/>
              </a:solidFill>
            </a:endParaRPr>
          </a:p>
        </p:txBody>
      </p:sp>
      <p:sp>
        <p:nvSpPr>
          <p:cNvPr id="5" name="Rectangle 4"/>
          <p:cNvSpPr/>
          <p:nvPr userDrawn="1"/>
        </p:nvSpPr>
        <p:spPr>
          <a:xfrm>
            <a:off x="4668064" y="1700213"/>
            <a:ext cx="4106300"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rgbClr val="FFFFFF"/>
              </a:solidFill>
            </a:endParaRPr>
          </a:p>
        </p:txBody>
      </p:sp>
      <p:sp>
        <p:nvSpPr>
          <p:cNvPr id="6" name="Rectangle 5"/>
          <p:cNvSpPr/>
          <p:nvPr userDrawn="1"/>
        </p:nvSpPr>
        <p:spPr>
          <a:xfrm>
            <a:off x="378000" y="4065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rgbClr val="FFFFFF"/>
              </a:solidFill>
            </a:endParaRPr>
          </a:p>
        </p:txBody>
      </p:sp>
      <p:sp>
        <p:nvSpPr>
          <p:cNvPr id="7" name="Rectangle 6"/>
          <p:cNvSpPr/>
          <p:nvPr userDrawn="1"/>
        </p:nvSpPr>
        <p:spPr>
          <a:xfrm>
            <a:off x="4668064" y="4065173"/>
            <a:ext cx="41063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rgbClr val="FFFFFF"/>
              </a:solidFill>
            </a:endParaRPr>
          </a:p>
        </p:txBody>
      </p:sp>
      <p:sp>
        <p:nvSpPr>
          <p:cNvPr id="8" name="Picture Placeholder 11"/>
          <p:cNvSpPr>
            <a:spLocks noGrp="1"/>
          </p:cNvSpPr>
          <p:nvPr>
            <p:ph type="pic" sz="quarter" idx="25"/>
          </p:nvPr>
        </p:nvSpPr>
        <p:spPr>
          <a:xfrm>
            <a:off x="378000" y="1880213"/>
            <a:ext cx="1476000" cy="1476000"/>
          </a:xfrm>
        </p:spPr>
        <p:txBody>
          <a:bodyPr/>
          <a:lstStyle>
            <a:lvl1pPr algn="ctr">
              <a:defRPr/>
            </a:lvl1pPr>
          </a:lstStyle>
          <a:p>
            <a:r>
              <a:rPr lang="en-GB" noProof="0" dirty="0"/>
              <a:t>Click icon to add picture</a:t>
            </a:r>
          </a:p>
        </p:txBody>
      </p:sp>
      <p:sp>
        <p:nvSpPr>
          <p:cNvPr id="9" name="Picture Placeholder 11"/>
          <p:cNvSpPr>
            <a:spLocks noGrp="1"/>
          </p:cNvSpPr>
          <p:nvPr>
            <p:ph type="pic" sz="quarter" idx="27"/>
          </p:nvPr>
        </p:nvSpPr>
        <p:spPr>
          <a:xfrm>
            <a:off x="4668064" y="1880213"/>
            <a:ext cx="1476000" cy="1476000"/>
          </a:xfrm>
        </p:spPr>
        <p:txBody>
          <a:bodyPr/>
          <a:lstStyle>
            <a:lvl1pPr algn="ctr">
              <a:defRPr/>
            </a:lvl1pPr>
          </a:lstStyle>
          <a:p>
            <a:r>
              <a:rPr lang="en-GB" noProof="0" dirty="0"/>
              <a:t>Click icon to add picture</a:t>
            </a:r>
          </a:p>
        </p:txBody>
      </p:sp>
      <p:sp>
        <p:nvSpPr>
          <p:cNvPr id="10" name="Picture Placeholder 11"/>
          <p:cNvSpPr>
            <a:spLocks noGrp="1"/>
          </p:cNvSpPr>
          <p:nvPr>
            <p:ph type="pic" sz="quarter" idx="29"/>
          </p:nvPr>
        </p:nvSpPr>
        <p:spPr>
          <a:xfrm>
            <a:off x="378000" y="4256213"/>
            <a:ext cx="1476000" cy="1476000"/>
          </a:xfrm>
        </p:spPr>
        <p:txBody>
          <a:bodyPr/>
          <a:lstStyle>
            <a:lvl1pPr algn="ctr">
              <a:defRPr/>
            </a:lvl1pPr>
          </a:lstStyle>
          <a:p>
            <a:r>
              <a:rPr lang="en-GB" noProof="0" dirty="0"/>
              <a:t>Click icon to add picture</a:t>
            </a:r>
          </a:p>
        </p:txBody>
      </p:sp>
      <p:sp>
        <p:nvSpPr>
          <p:cNvPr id="11" name="Picture Placeholder 11"/>
          <p:cNvSpPr>
            <a:spLocks noGrp="1"/>
          </p:cNvSpPr>
          <p:nvPr>
            <p:ph type="pic" sz="quarter" idx="31"/>
          </p:nvPr>
        </p:nvSpPr>
        <p:spPr>
          <a:xfrm>
            <a:off x="4668064" y="4256213"/>
            <a:ext cx="1476000" cy="1476000"/>
          </a:xfrm>
        </p:spPr>
        <p:txBody>
          <a:bodyPr/>
          <a:lstStyle>
            <a:lvl1pPr algn="ctr">
              <a:defRPr/>
            </a:lvl1pPr>
          </a:lstStyle>
          <a:p>
            <a:r>
              <a:rPr lang="en-GB" noProof="0" dirty="0"/>
              <a:t>Click icon to add picture</a:t>
            </a:r>
          </a:p>
        </p:txBody>
      </p:sp>
      <p:sp>
        <p:nvSpPr>
          <p:cNvPr id="13" name="Text Placeholder 12"/>
          <p:cNvSpPr>
            <a:spLocks noGrp="1"/>
          </p:cNvSpPr>
          <p:nvPr>
            <p:ph type="body" sz="quarter" idx="32"/>
          </p:nvPr>
        </p:nvSpPr>
        <p:spPr>
          <a:xfrm>
            <a:off x="2012612" y="1880213"/>
            <a:ext cx="2466000"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4" name="Text Placeholder 12"/>
          <p:cNvSpPr>
            <a:spLocks noGrp="1"/>
          </p:cNvSpPr>
          <p:nvPr>
            <p:ph type="body" sz="quarter" idx="33"/>
          </p:nvPr>
        </p:nvSpPr>
        <p:spPr>
          <a:xfrm>
            <a:off x="6297420" y="1880213"/>
            <a:ext cx="2476944"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5" name="Text Placeholder 12"/>
          <p:cNvSpPr>
            <a:spLocks noGrp="1"/>
          </p:cNvSpPr>
          <p:nvPr>
            <p:ph type="body" sz="quarter" idx="34"/>
          </p:nvPr>
        </p:nvSpPr>
        <p:spPr>
          <a:xfrm>
            <a:off x="2012612" y="4256213"/>
            <a:ext cx="2466000"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6" name="Text Placeholder 12"/>
          <p:cNvSpPr>
            <a:spLocks noGrp="1"/>
          </p:cNvSpPr>
          <p:nvPr>
            <p:ph type="body" sz="quarter" idx="35"/>
          </p:nvPr>
        </p:nvSpPr>
        <p:spPr>
          <a:xfrm>
            <a:off x="6297420" y="4256213"/>
            <a:ext cx="2476944"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3" name="Footer Placeholder 2"/>
          <p:cNvSpPr>
            <a:spLocks noGrp="1"/>
          </p:cNvSpPr>
          <p:nvPr>
            <p:ph type="ftr" sz="quarter" idx="36"/>
          </p:nvPr>
        </p:nvSpPr>
        <p:spPr/>
        <p:txBody>
          <a:bodyPr/>
          <a:lstStyle/>
          <a:p>
            <a:endParaRPr lang="en-GB" dirty="0">
              <a:solidFill>
                <a:srgbClr val="000000"/>
              </a:solidFill>
            </a:endParaRPr>
          </a:p>
        </p:txBody>
      </p:sp>
    </p:spTree>
    <p:extLst>
      <p:ext uri="{BB962C8B-B14F-4D97-AF65-F5344CB8AC3E}">
        <p14:creationId xmlns:p14="http://schemas.microsoft.com/office/powerpoint/2010/main" val="85766296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pictur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499"/>
          </a:xfrm>
        </p:spPr>
        <p:txBody>
          <a:bodyPr/>
          <a:lstStyle/>
          <a:p>
            <a:r>
              <a:rPr lang="en-GB" noProof="0" dirty="0"/>
              <a:t>Click to edit Master title style</a:t>
            </a:r>
          </a:p>
        </p:txBody>
      </p:sp>
      <p:sp>
        <p:nvSpPr>
          <p:cNvPr id="10" name="Text Placeholder 8"/>
          <p:cNvSpPr>
            <a:spLocks noGrp="1"/>
          </p:cNvSpPr>
          <p:nvPr>
            <p:ph type="body" sz="quarter" idx="18"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Picture Placeholder 7"/>
          <p:cNvSpPr>
            <a:spLocks noGrp="1"/>
          </p:cNvSpPr>
          <p:nvPr>
            <p:ph type="pic" sz="quarter" idx="13"/>
          </p:nvPr>
        </p:nvSpPr>
        <p:spPr>
          <a:xfrm>
            <a:off x="376238" y="1700213"/>
            <a:ext cx="2771775" cy="1971675"/>
          </a:xfrm>
        </p:spPr>
        <p:txBody>
          <a:bodyPr/>
          <a:lstStyle/>
          <a:p>
            <a:r>
              <a:rPr lang="en-GB" noProof="0" dirty="0"/>
              <a:t>Click icon to add picture</a:t>
            </a:r>
          </a:p>
        </p:txBody>
      </p:sp>
      <p:sp>
        <p:nvSpPr>
          <p:cNvPr id="5" name="Picture Placeholder 7"/>
          <p:cNvSpPr>
            <a:spLocks noGrp="1"/>
          </p:cNvSpPr>
          <p:nvPr>
            <p:ph type="pic" sz="quarter" idx="14"/>
          </p:nvPr>
        </p:nvSpPr>
        <p:spPr>
          <a:xfrm>
            <a:off x="6004798" y="1700213"/>
            <a:ext cx="2762965" cy="1971675"/>
          </a:xfrm>
        </p:spPr>
        <p:txBody>
          <a:bodyPr/>
          <a:lstStyle/>
          <a:p>
            <a:r>
              <a:rPr lang="en-GB" noProof="0" dirty="0"/>
              <a:t>Click icon to add picture</a:t>
            </a:r>
          </a:p>
        </p:txBody>
      </p:sp>
      <p:sp>
        <p:nvSpPr>
          <p:cNvPr id="6" name="Picture Placeholder 7"/>
          <p:cNvSpPr>
            <a:spLocks noGrp="1"/>
          </p:cNvSpPr>
          <p:nvPr>
            <p:ph type="pic" sz="quarter" idx="15"/>
          </p:nvPr>
        </p:nvSpPr>
        <p:spPr>
          <a:xfrm>
            <a:off x="3204806" y="1700213"/>
            <a:ext cx="2743200" cy="1971675"/>
          </a:xfrm>
        </p:spPr>
        <p:txBody>
          <a:bodyPr/>
          <a:lstStyle/>
          <a:p>
            <a:r>
              <a:rPr lang="en-GB" noProof="0" dirty="0"/>
              <a:t>Click icon to add picture</a:t>
            </a:r>
          </a:p>
        </p:txBody>
      </p:sp>
      <p:sp>
        <p:nvSpPr>
          <p:cNvPr id="9" name="Text Placeholder 18"/>
          <p:cNvSpPr>
            <a:spLocks noGrp="1"/>
          </p:cNvSpPr>
          <p:nvPr>
            <p:ph idx="1" hasCustomPrompt="1"/>
          </p:nvPr>
        </p:nvSpPr>
        <p:spPr>
          <a:xfrm>
            <a:off x="376238" y="3832225"/>
            <a:ext cx="2762962" cy="20952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18"/>
          <p:cNvSpPr>
            <a:spLocks noGrp="1"/>
          </p:cNvSpPr>
          <p:nvPr>
            <p:ph idx="16" hasCustomPrompt="1"/>
          </p:nvPr>
        </p:nvSpPr>
        <p:spPr>
          <a:xfrm>
            <a:off x="3200400" y="3832225"/>
            <a:ext cx="2743200" cy="20952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8"/>
          <p:cNvSpPr>
            <a:spLocks noGrp="1"/>
          </p:cNvSpPr>
          <p:nvPr>
            <p:ph idx="17" hasCustomPrompt="1"/>
          </p:nvPr>
        </p:nvSpPr>
        <p:spPr>
          <a:xfrm>
            <a:off x="6004798" y="3832225"/>
            <a:ext cx="2762965" cy="20952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9"/>
          </p:nvPr>
        </p:nvSpPr>
        <p:spPr/>
        <p:txBody>
          <a:bodyPr/>
          <a:lstStyle/>
          <a:p>
            <a:endParaRPr lang="en-GB" dirty="0">
              <a:solidFill>
                <a:srgbClr val="000000"/>
              </a:solidFill>
            </a:endParaRPr>
          </a:p>
        </p:txBody>
      </p:sp>
    </p:spTree>
    <p:extLst>
      <p:ext uri="{BB962C8B-B14F-4D97-AF65-F5344CB8AC3E}">
        <p14:creationId xmlns:p14="http://schemas.microsoft.com/office/powerpoint/2010/main" val="37495019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0"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358739253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499"/>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8" name="Text Placeholder 8"/>
          <p:cNvSpPr>
            <a:spLocks noGrp="1"/>
          </p:cNvSpPr>
          <p:nvPr>
            <p:ph type="body" sz="quarter" idx="17"/>
          </p:nvPr>
        </p:nvSpPr>
        <p:spPr>
          <a:xfrm>
            <a:off x="378000" y="185789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21"/>
          </p:nvPr>
        </p:nvSpPr>
        <p:spPr>
          <a:xfrm>
            <a:off x="4684646" y="1857892"/>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9"/>
          <p:cNvSpPr>
            <a:spLocks noGrp="1"/>
          </p:cNvSpPr>
          <p:nvPr>
            <p:ph sz="quarter" idx="22" hasCustomPrompt="1"/>
          </p:nvPr>
        </p:nvSpPr>
        <p:spPr>
          <a:xfrm>
            <a:off x="3570548" y="1857892"/>
            <a:ext cx="907570" cy="670658"/>
          </a:xfrm>
        </p:spPr>
        <p:txBody>
          <a:bodyPr>
            <a:noAutofit/>
          </a:bodyPr>
          <a:lstStyle>
            <a:lvl1pPr algn="ctr">
              <a:defRPr sz="800" baseline="0"/>
            </a:lvl1pPr>
          </a:lstStyle>
          <a:p>
            <a:pPr lvl="0"/>
            <a:r>
              <a:rPr lang="en-GB" dirty="0"/>
              <a:t>Click here, go to INSERT tab and choose Pictures to insert Co-brand Logo</a:t>
            </a:r>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rgbClr val="FFFFFF"/>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rgbClr val="FFFFFF"/>
              </a:solidFill>
            </a:endParaRPr>
          </a:p>
        </p:txBody>
      </p:sp>
      <p:sp>
        <p:nvSpPr>
          <p:cNvPr id="12" name="Content Placeholder 9"/>
          <p:cNvSpPr>
            <a:spLocks noGrp="1"/>
          </p:cNvSpPr>
          <p:nvPr>
            <p:ph sz="quarter" idx="23" hasCustomPrompt="1"/>
          </p:nvPr>
        </p:nvSpPr>
        <p:spPr>
          <a:xfrm>
            <a:off x="7860192" y="1857892"/>
            <a:ext cx="907570" cy="670658"/>
          </a:xfrm>
        </p:spPr>
        <p:txBody>
          <a:bodyPr>
            <a:noAutofit/>
          </a:bodyPr>
          <a:lstStyle>
            <a:lvl1pPr algn="ctr">
              <a:defRPr sz="800" baseline="0"/>
            </a:lvl1pPr>
          </a:lstStyle>
          <a:p>
            <a:pPr lvl="0"/>
            <a:r>
              <a:rPr lang="en-GB" dirty="0"/>
              <a:t>Click here, go to INSERT tab and choose Pictures to insert Co-brand Logo</a:t>
            </a:r>
          </a:p>
        </p:txBody>
      </p:sp>
      <p:sp>
        <p:nvSpPr>
          <p:cNvPr id="6" name="Footer Placeholder 5"/>
          <p:cNvSpPr>
            <a:spLocks noGrp="1"/>
          </p:cNvSpPr>
          <p:nvPr>
            <p:ph type="ftr" sz="quarter" idx="24"/>
          </p:nvPr>
        </p:nvSpPr>
        <p:spPr/>
        <p:txBody>
          <a:bodyPr/>
          <a:lstStyle/>
          <a:p>
            <a:endParaRPr lang="en-GB" dirty="0">
              <a:solidFill>
                <a:srgbClr val="000000"/>
              </a:solidFill>
            </a:endParaRPr>
          </a:p>
        </p:txBody>
      </p:sp>
    </p:spTree>
    <p:extLst>
      <p:ext uri="{BB962C8B-B14F-4D97-AF65-F5344CB8AC3E}">
        <p14:creationId xmlns:p14="http://schemas.microsoft.com/office/powerpoint/2010/main" val="216467063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7888"/>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8" y="651600"/>
            <a:ext cx="8398126"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27" name="Text Placeholder 8"/>
          <p:cNvSpPr>
            <a:spLocks noGrp="1"/>
          </p:cNvSpPr>
          <p:nvPr>
            <p:ph type="body" sz="quarter" idx="17"/>
          </p:nvPr>
        </p:nvSpPr>
        <p:spPr>
          <a:xfrm>
            <a:off x="378000" y="185789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Text Placeholder 8"/>
          <p:cNvSpPr>
            <a:spLocks noGrp="1"/>
          </p:cNvSpPr>
          <p:nvPr>
            <p:ph type="body" sz="quarter" idx="21"/>
          </p:nvPr>
        </p:nvSpPr>
        <p:spPr>
          <a:xfrm>
            <a:off x="4684646" y="1857892"/>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8"/>
          <p:cNvSpPr>
            <a:spLocks noGrp="1"/>
          </p:cNvSpPr>
          <p:nvPr>
            <p:ph type="body" sz="quarter" idx="30"/>
          </p:nvPr>
        </p:nvSpPr>
        <p:spPr>
          <a:xfrm>
            <a:off x="378000" y="4253374"/>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Text Placeholder 8"/>
          <p:cNvSpPr>
            <a:spLocks noGrp="1"/>
          </p:cNvSpPr>
          <p:nvPr>
            <p:ph type="body" sz="quarter" idx="31"/>
          </p:nvPr>
        </p:nvSpPr>
        <p:spPr>
          <a:xfrm>
            <a:off x="4684646" y="4253374"/>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Content Placeholder 9"/>
          <p:cNvSpPr>
            <a:spLocks noGrp="1"/>
          </p:cNvSpPr>
          <p:nvPr>
            <p:ph sz="quarter" idx="26" hasCustomPrompt="1"/>
          </p:nvPr>
        </p:nvSpPr>
        <p:spPr>
          <a:xfrm>
            <a:off x="3570548" y="185789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20" name="Content Placeholder 9"/>
          <p:cNvSpPr>
            <a:spLocks noGrp="1"/>
          </p:cNvSpPr>
          <p:nvPr>
            <p:ph sz="quarter" idx="27" hasCustomPrompt="1"/>
          </p:nvPr>
        </p:nvSpPr>
        <p:spPr>
          <a:xfrm>
            <a:off x="7860192" y="185789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21" name="Content Placeholder 9"/>
          <p:cNvSpPr>
            <a:spLocks noGrp="1"/>
          </p:cNvSpPr>
          <p:nvPr>
            <p:ph sz="quarter" idx="28" hasCustomPrompt="1"/>
          </p:nvPr>
        </p:nvSpPr>
        <p:spPr>
          <a:xfrm>
            <a:off x="3565870" y="424968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22" name="Content Placeholder 9"/>
          <p:cNvSpPr>
            <a:spLocks noGrp="1"/>
          </p:cNvSpPr>
          <p:nvPr>
            <p:ph sz="quarter" idx="29" hasCustomPrompt="1"/>
          </p:nvPr>
        </p:nvSpPr>
        <p:spPr>
          <a:xfrm>
            <a:off x="7855514" y="424968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rgbClr val="FFFFFF"/>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rgbClr val="FFFFFF"/>
              </a:solidFill>
            </a:endParaRPr>
          </a:p>
        </p:txBody>
      </p:sp>
      <p:sp>
        <p:nvSpPr>
          <p:cNvPr id="12" name="Rectangle 11"/>
          <p:cNvSpPr/>
          <p:nvPr userDrawn="1"/>
        </p:nvSpPr>
        <p:spPr>
          <a:xfrm>
            <a:off x="378000" y="4103518"/>
            <a:ext cx="410170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rgbClr val="FFFFFF"/>
              </a:solidFill>
            </a:endParaRPr>
          </a:p>
        </p:txBody>
      </p:sp>
      <p:sp>
        <p:nvSpPr>
          <p:cNvPr id="13" name="Rectangle 12"/>
          <p:cNvSpPr/>
          <p:nvPr userDrawn="1"/>
        </p:nvSpPr>
        <p:spPr>
          <a:xfrm>
            <a:off x="4684645" y="4103518"/>
            <a:ext cx="408353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dirty="0">
              <a:solidFill>
                <a:srgbClr val="FFFFFF"/>
              </a:solidFill>
            </a:endParaRPr>
          </a:p>
        </p:txBody>
      </p:sp>
      <p:sp>
        <p:nvSpPr>
          <p:cNvPr id="3" name="Footer Placeholder 2"/>
          <p:cNvSpPr>
            <a:spLocks noGrp="1"/>
          </p:cNvSpPr>
          <p:nvPr>
            <p:ph type="ftr" sz="quarter" idx="32"/>
          </p:nvPr>
        </p:nvSpPr>
        <p:spPr/>
        <p:txBody>
          <a:bodyPr/>
          <a:lstStyle/>
          <a:p>
            <a:endParaRPr lang="en-GB" dirty="0">
              <a:solidFill>
                <a:srgbClr val="000000"/>
              </a:solidFill>
            </a:endParaRPr>
          </a:p>
        </p:txBody>
      </p:sp>
    </p:spTree>
    <p:extLst>
      <p:ext uri="{BB962C8B-B14F-4D97-AF65-F5344CB8AC3E}">
        <p14:creationId xmlns:p14="http://schemas.microsoft.com/office/powerpoint/2010/main" val="326401543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10"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Rectangle 3"/>
          <p:cNvSpPr/>
          <p:nvPr userDrawn="1"/>
        </p:nvSpPr>
        <p:spPr>
          <a:xfrm>
            <a:off x="3240000" y="1705968"/>
            <a:ext cx="26670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rgbClr val="FFFFFF"/>
              </a:solidFill>
            </a:endParaRPr>
          </a:p>
        </p:txBody>
      </p:sp>
      <p:sp>
        <p:nvSpPr>
          <p:cNvPr id="5" name="Rectangle 4"/>
          <p:cNvSpPr/>
          <p:nvPr userDrawn="1"/>
        </p:nvSpPr>
        <p:spPr>
          <a:xfrm>
            <a:off x="378000" y="1700213"/>
            <a:ext cx="267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rgbClr val="FFFFFF"/>
              </a:solidFill>
            </a:endParaRPr>
          </a:p>
        </p:txBody>
      </p:sp>
      <p:sp>
        <p:nvSpPr>
          <p:cNvPr id="6" name="Rectangle 5"/>
          <p:cNvSpPr/>
          <p:nvPr userDrawn="1"/>
        </p:nvSpPr>
        <p:spPr>
          <a:xfrm>
            <a:off x="6086475" y="1705968"/>
            <a:ext cx="268789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a:solidFill>
                <a:srgbClr val="FFFFFF"/>
              </a:solidFill>
            </a:endParaRPr>
          </a:p>
        </p:txBody>
      </p:sp>
      <p:sp>
        <p:nvSpPr>
          <p:cNvPr id="7" name="Text Placeholder 8"/>
          <p:cNvSpPr>
            <a:spLocks noGrp="1"/>
          </p:cNvSpPr>
          <p:nvPr>
            <p:ph type="body" sz="quarter" idx="17"/>
          </p:nvPr>
        </p:nvSpPr>
        <p:spPr>
          <a:xfrm>
            <a:off x="3244283" y="1851441"/>
            <a:ext cx="2655433"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8"/>
          <p:cNvSpPr>
            <a:spLocks noGrp="1"/>
          </p:cNvSpPr>
          <p:nvPr>
            <p:ph type="body" sz="quarter" idx="18"/>
          </p:nvPr>
        </p:nvSpPr>
        <p:spPr>
          <a:xfrm>
            <a:off x="378000" y="1851441"/>
            <a:ext cx="2670000"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19"/>
          </p:nvPr>
        </p:nvSpPr>
        <p:spPr>
          <a:xfrm>
            <a:off x="6095999" y="1851441"/>
            <a:ext cx="2678365"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0"/>
          </p:nvPr>
        </p:nvSpPr>
        <p:spPr/>
        <p:txBody>
          <a:bodyPr/>
          <a:lstStyle/>
          <a:p>
            <a:endParaRPr lang="en-GB" dirty="0">
              <a:solidFill>
                <a:srgbClr val="000000"/>
              </a:solidFill>
            </a:endParaRPr>
          </a:p>
        </p:txBody>
      </p:sp>
    </p:spTree>
    <p:extLst>
      <p:ext uri="{BB962C8B-B14F-4D97-AF65-F5344CB8AC3E}">
        <p14:creationId xmlns:p14="http://schemas.microsoft.com/office/powerpoint/2010/main" val="86800661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705184"/>
          </a:xfrm>
        </p:spPr>
        <p:txBody>
          <a:bodyPr/>
          <a:lstStyle/>
          <a:p>
            <a:r>
              <a:rPr lang="en-GB" noProof="0" dirty="0"/>
              <a:t>Click to edit Master title style</a:t>
            </a:r>
          </a:p>
        </p:txBody>
      </p:sp>
      <p:sp>
        <p:nvSpPr>
          <p:cNvPr id="8"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2627"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6209"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4418"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1"/>
          </p:nvPr>
        </p:nvSpPr>
        <p:spPr/>
        <p:txBody>
          <a:bodyPr/>
          <a:lstStyle/>
          <a:p>
            <a:endParaRPr lang="en-GB" dirty="0">
              <a:solidFill>
                <a:srgbClr val="000000"/>
              </a:solidFill>
            </a:endParaRPr>
          </a:p>
        </p:txBody>
      </p:sp>
    </p:spTree>
    <p:extLst>
      <p:ext uri="{BB962C8B-B14F-4D97-AF65-F5344CB8AC3E}">
        <p14:creationId xmlns:p14="http://schemas.microsoft.com/office/powerpoint/2010/main" val="297758387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Ref idx="1001">
        <a:schemeClr val="bg1"/>
      </p:bgRef>
    </p:bg>
    <p:spTree>
      <p:nvGrpSpPr>
        <p:cNvPr id="1" name=""/>
        <p:cNvGrpSpPr/>
        <p:nvPr/>
      </p:nvGrpSpPr>
      <p:grpSpPr>
        <a:xfrm>
          <a:off x="0" y="0"/>
          <a:ext cx="0" cy="0"/>
          <a:chOff x="0" y="0"/>
          <a:chExt cx="0" cy="0"/>
        </a:xfrm>
      </p:grpSpPr>
      <p:sp>
        <p:nvSpPr>
          <p:cNvPr id="11" name="Colored background"/>
          <p:cNvSpPr/>
          <p:nvPr userDrawn="1"/>
        </p:nvSpPr>
        <p:spPr bwMode="gray">
          <a:xfrm>
            <a:off x="0" y="0"/>
            <a:ext cx="9144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rgbClr val="FFFFFF"/>
              </a:solidFill>
            </a:endParaRPr>
          </a:p>
        </p:txBody>
      </p:sp>
      <p:sp>
        <p:nvSpPr>
          <p:cNvPr id="2" name="Title 1"/>
          <p:cNvSpPr>
            <a:spLocks noGrp="1"/>
          </p:cNvSpPr>
          <p:nvPr>
            <p:ph type="title"/>
          </p:nvPr>
        </p:nvSpPr>
        <p:spPr>
          <a:xfrm>
            <a:off x="376237" y="317500"/>
            <a:ext cx="8391526" cy="789405"/>
          </a:xfrm>
        </p:spPr>
        <p:txBody>
          <a:bodyPr/>
          <a:lstStyle>
            <a:lvl1pPr>
              <a:defRPr>
                <a:solidFill>
                  <a:schemeClr val="tx1"/>
                </a:solidFill>
              </a:defRPr>
            </a:lvl1pPr>
          </a:lstStyle>
          <a:p>
            <a:r>
              <a:rPr lang="en-GB" noProof="0" dirty="0"/>
              <a:t>Click to edit Master title style</a:t>
            </a:r>
          </a:p>
        </p:txBody>
      </p:sp>
      <p:sp>
        <p:nvSpPr>
          <p:cNvPr id="8" name="Text Placeholder 8"/>
          <p:cNvSpPr>
            <a:spLocks noGrp="1"/>
          </p:cNvSpPr>
          <p:nvPr>
            <p:ph type="body" sz="quarter" idx="13" hasCustomPrompt="1"/>
          </p:nvPr>
        </p:nvSpPr>
        <p:spPr>
          <a:xfrm>
            <a:off x="376237" y="687694"/>
            <a:ext cx="8391526" cy="757255"/>
          </a:xfrm>
          <a:prstGeom prst="rect">
            <a:avLst/>
          </a:prstGeom>
        </p:spPr>
        <p:txBody>
          <a:bodyPr lIns="0" tIns="0" rIns="0" bIns="0">
            <a:noAutofit/>
          </a:bodyPr>
          <a:lstStyle>
            <a:lvl1pPr marL="0" indent="0">
              <a:buNone/>
              <a:defRPr sz="2000" b="0">
                <a:solidFill>
                  <a:schemeClr val="tx1"/>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5564"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7188"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6376"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TextBox 14"/>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FFFFFF"/>
                </a:solidFill>
              </a:rPr>
              <a:pPr algn="r">
                <a:spcBef>
                  <a:spcPts val="600"/>
                </a:spcBef>
                <a:buSzPct val="100000"/>
                <a:buFont typeface="Arial"/>
                <a:buNone/>
              </a:pPr>
              <a:t>‹#›</a:t>
            </a:fld>
            <a:endParaRPr lang="en-GB" sz="650" dirty="0">
              <a:solidFill>
                <a:srgbClr val="FFFFFF"/>
              </a:solidFill>
            </a:endParaRPr>
          </a:p>
        </p:txBody>
      </p:sp>
      <p:sp>
        <p:nvSpPr>
          <p:cNvPr id="3" name="Footer Placeholder 2"/>
          <p:cNvSpPr>
            <a:spLocks noGrp="1"/>
          </p:cNvSpPr>
          <p:nvPr>
            <p:ph type="ftr" sz="quarter" idx="21"/>
          </p:nvPr>
        </p:nvSpPr>
        <p:spPr/>
        <p:txBody>
          <a:bodyPr/>
          <a:lstStyle/>
          <a:p>
            <a:endParaRPr lang="en-GB" dirty="0">
              <a:solidFill>
                <a:srgbClr val="FFFFFF"/>
              </a:solidFill>
            </a:endParaRPr>
          </a:p>
        </p:txBody>
      </p:sp>
    </p:spTree>
    <p:extLst>
      <p:ext uri="{BB962C8B-B14F-4D97-AF65-F5344CB8AC3E}">
        <p14:creationId xmlns:p14="http://schemas.microsoft.com/office/powerpoint/2010/main" val="1806981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8"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0" name="Text Placeholder 18"/>
          <p:cNvSpPr>
            <a:spLocks noGrp="1"/>
          </p:cNvSpPr>
          <p:nvPr>
            <p:ph idx="1"/>
          </p:nvPr>
        </p:nvSpPr>
        <p:spPr>
          <a:xfrm>
            <a:off x="376237" y="1665288"/>
            <a:ext cx="4195763" cy="4716463"/>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solidFill>
                <a:srgbClr val="000000"/>
              </a:solidFill>
            </a:endParaRPr>
          </a:p>
        </p:txBody>
      </p:sp>
    </p:spTree>
    <p:extLst>
      <p:ext uri="{BB962C8B-B14F-4D97-AF65-F5344CB8AC3E}">
        <p14:creationId xmlns:p14="http://schemas.microsoft.com/office/powerpoint/2010/main" val="19658012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376238" y="1628774"/>
            <a:ext cx="6958012" cy="4752975"/>
          </a:xfrm>
          <a:prstGeom prst="rect">
            <a:avLst/>
          </a:prstGeom>
        </p:spPr>
        <p:txBody>
          <a:bodyPr>
            <a:normAutofit/>
          </a:bodyPr>
          <a:lstStyle>
            <a:lvl1pPr marL="0" indent="0">
              <a:spcBef>
                <a:spcPts val="3600"/>
              </a:spcBef>
              <a:buFont typeface="Arial" panose="020B0604020202020204" pitchFamily="34" charset="0"/>
              <a:buChar char="​"/>
              <a:defRPr sz="2800">
                <a:solidFill>
                  <a:schemeClr val="tx1"/>
                </a:solidFill>
              </a:defRPr>
            </a:lvl1pPr>
            <a:lvl2pPr marL="0" indent="0">
              <a:defRPr sz="3000">
                <a:solidFill>
                  <a:schemeClr val="bg2"/>
                </a:solidFill>
              </a:defRPr>
            </a:lvl2pPr>
            <a:lvl3pPr marL="0" indent="0">
              <a:buNone/>
              <a:defRPr sz="3000">
                <a:solidFill>
                  <a:schemeClr val="bg2"/>
                </a:solidFill>
              </a:defRPr>
            </a:lvl3pPr>
            <a:lvl4pPr>
              <a:defRPr sz="3000">
                <a:solidFill>
                  <a:schemeClr val="bg2"/>
                </a:solidFill>
              </a:defRPr>
            </a:lvl4pPr>
            <a:lvl5pPr>
              <a:defRPr sz="3000">
                <a:solidFill>
                  <a:schemeClr val="bg2"/>
                </a:solidFill>
              </a:defRPr>
            </a:lvl5pPr>
          </a:lstStyle>
          <a:p>
            <a:pPr lvl="0"/>
            <a:r>
              <a:rPr lang="en-GB" noProof="0" dirty="0"/>
              <a:t>Click to edit Master text styles</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5102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Footer Placeholder 2"/>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420784804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solidFill>
                <a:srgbClr val="000000"/>
              </a:solidFill>
            </a:endParaRPr>
          </a:p>
        </p:txBody>
      </p:sp>
    </p:spTree>
    <p:extLst>
      <p:ext uri="{BB962C8B-B14F-4D97-AF65-F5344CB8AC3E}">
        <p14:creationId xmlns:p14="http://schemas.microsoft.com/office/powerpoint/2010/main" val="289626264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2" name="SD_InternalExternal"/>
          <p:cNvSpPr>
            <a:spLocks/>
          </p:cNvSpPr>
          <p:nvPr userDrawn="1"/>
        </p:nvSpPr>
        <p:spPr bwMode="auto">
          <a:xfrm>
            <a:off x="376238" y="3429000"/>
            <a:ext cx="6958012" cy="2952750"/>
          </a:xfrm>
          <a:prstGeom prst="rect">
            <a:avLst/>
          </a:prstGeom>
          <a:noFill/>
          <a:ln w="9525">
            <a:noFill/>
            <a:miter lim="800000"/>
            <a:headEnd/>
            <a:tailEnd/>
          </a:ln>
        </p:spPr>
        <p:txBody>
          <a:bodyPr lIns="0" tIns="0" rIns="0" bIns="0" anchor="b"/>
          <a:lstStyle/>
          <a:p>
            <a:pPr defTabSz="1019175">
              <a:buClr>
                <a:srgbClr val="000000"/>
              </a:buClr>
              <a:buSzPct val="80000"/>
              <a:buFont typeface="Wingdings" pitchFamily="2" charset="2"/>
              <a:buNone/>
            </a:pPr>
            <a:r>
              <a:rPr lang="en-GB" sz="900" noProof="1">
                <a:solidFill>
                  <a:srgbClr val="000000"/>
                </a:solidFill>
              </a:rPr>
              <a:t>This is an internal document which provides confidential advice and guidance to partners and staff of Deloitte LLP and its subsidiaries. It is not to be copied or made available to any other party.
© 2017 Deloitte LLP. All rights reserved.</a:t>
            </a:r>
          </a:p>
        </p:txBody>
      </p:sp>
      <p:sp>
        <p:nvSpPr>
          <p:cNvPr id="7" name="SD_ART_Logo"/>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pic>
        <p:nvPicPr>
          <p:cNvPr id="2"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p:cNvSpPr>
            <a:spLocks noGrp="1"/>
          </p:cNvSpPr>
          <p:nvPr>
            <p:ph type="ftr" sz="quarter" idx="16"/>
          </p:nvPr>
        </p:nvSpPr>
        <p:spPr/>
        <p:txBody>
          <a:bodyPr/>
          <a:lstStyle>
            <a:lvl1pPr>
              <a:defRPr>
                <a:solidFill>
                  <a:schemeClr val="bg1"/>
                </a:solidFill>
              </a:defRPr>
            </a:lvl1pPr>
          </a:lstStyle>
          <a:p>
            <a:endParaRPr lang="en-GB" dirty="0">
              <a:solidFill>
                <a:srgbClr val="FFFFFF"/>
              </a:solidFill>
            </a:endParaRPr>
          </a:p>
        </p:txBody>
      </p:sp>
    </p:spTree>
    <p:extLst>
      <p:ext uri="{BB962C8B-B14F-4D97-AF65-F5344CB8AC3E}">
        <p14:creationId xmlns:p14="http://schemas.microsoft.com/office/powerpoint/2010/main" val="3992974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6238" y="1665288"/>
            <a:ext cx="6958012" cy="4716463"/>
          </a:xfrm>
          <a:prstGeom prst="rect">
            <a:avLst/>
          </a:prstGeom>
        </p:spPr>
        <p:txBody>
          <a:bodyPr/>
          <a:lstStyle>
            <a:lvl1pPr>
              <a:tabLst>
                <a:tab pos="6729413" algn="r"/>
              </a:tabLst>
              <a:defRPr/>
            </a:lvl1pPr>
            <a:lvl2pPr>
              <a:tabLst>
                <a:tab pos="6729413" algn="r"/>
              </a:tabLst>
              <a:defRPr/>
            </a:lvl2pPr>
            <a:lvl3pPr>
              <a:tabLst>
                <a:tab pos="6729413" algn="r"/>
              </a:tabLst>
              <a:defRPr/>
            </a:lvl3pPr>
            <a:lvl4pPr>
              <a:tabLst>
                <a:tab pos="6729413" algn="r"/>
              </a:tabLst>
              <a:defRPr/>
            </a:lvl4pPr>
            <a:lvl5pPr>
              <a:tabLst>
                <a:tab pos="5029200" algn="r"/>
              </a:tabLst>
              <a:defRPr baseline="0"/>
            </a:lvl5pPr>
            <a:lvl6pPr>
              <a:tabLst>
                <a:tab pos="6729413" algn="r"/>
              </a:tabLst>
              <a:defRPr/>
            </a:lvl6pPr>
            <a:lvl7pPr>
              <a:tabLst>
                <a:tab pos="6729413" algn="r"/>
              </a:tabLst>
              <a:defRPr/>
            </a:lvl7pPr>
            <a:lvl8pPr>
              <a:tabLst>
                <a:tab pos="6729413" algn="r"/>
              </a:tabLst>
              <a:defRPr/>
            </a:lvl8pPr>
            <a:lvl9pPr>
              <a:tabLst>
                <a:tab pos="6729413" algn="r"/>
              </a:tabLst>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p:cNvSpPr>
            <a:spLocks noGrp="1"/>
          </p:cNvSpPr>
          <p:nvPr>
            <p:ph type="title" hasCustomPrompt="1"/>
          </p:nvPr>
        </p:nvSpPr>
        <p:spPr>
          <a:xfrm>
            <a:off x="376239" y="317499"/>
            <a:ext cx="8385174" cy="698501"/>
          </a:xfrm>
          <a:prstGeom prst="rect">
            <a:avLst/>
          </a:prstGeom>
        </p:spPr>
        <p:txBody>
          <a:bodyPr vert="horz" lIns="0" tIns="0" rIns="0" bIns="0" rtlCol="0" anchor="t" anchorCtr="0">
            <a:noAutofit/>
          </a:bodyPr>
          <a:lstStyle>
            <a:lvl1pPr>
              <a:defRPr/>
            </a:lvl1pPr>
          </a:lstStyle>
          <a:p>
            <a:r>
              <a:rPr lang="en-GB" dirty="0"/>
              <a:t>Click to add title</a:t>
            </a:r>
          </a:p>
        </p:txBody>
      </p:sp>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65108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1"/>
            <a:ext cx="8391525" cy="698500"/>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5" name="Picture Placeholder 9"/>
          <p:cNvSpPr>
            <a:spLocks noGrp="1"/>
          </p:cNvSpPr>
          <p:nvPr>
            <p:ph type="pic" sz="quarter" idx="15"/>
          </p:nvPr>
        </p:nvSpPr>
        <p:spPr>
          <a:xfrm>
            <a:off x="4087763" y="1701801"/>
            <a:ext cx="4680000" cy="4679950"/>
          </a:xfrm>
        </p:spPr>
        <p:txBody>
          <a:bodyPr/>
          <a:lstStyle/>
          <a:p>
            <a:r>
              <a:rPr lang="en-GB" noProof="0" dirty="0"/>
              <a:t>Click icon to add picture</a:t>
            </a:r>
          </a:p>
        </p:txBody>
      </p:sp>
      <p:sp>
        <p:nvSpPr>
          <p:cNvPr id="6" name="Content Placeholder 3"/>
          <p:cNvSpPr>
            <a:spLocks noGrp="1"/>
          </p:cNvSpPr>
          <p:nvPr>
            <p:ph sz="quarter" idx="10"/>
          </p:nvPr>
        </p:nvSpPr>
        <p:spPr>
          <a:xfrm>
            <a:off x="376238" y="1665288"/>
            <a:ext cx="3342322"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4639790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500"/>
          </a:xfrm>
        </p:spPr>
        <p:txBody>
          <a:bodyPr/>
          <a:lstStyle/>
          <a:p>
            <a:r>
              <a:rPr lang="en-GB" noProof="0" dirty="0"/>
              <a:t>Click to edit Master title style</a:t>
            </a:r>
          </a:p>
        </p:txBody>
      </p:sp>
      <p:sp>
        <p:nvSpPr>
          <p:cNvPr id="14" name="Text Placeholder 18"/>
          <p:cNvSpPr>
            <a:spLocks noGrp="1"/>
          </p:cNvSpPr>
          <p:nvPr>
            <p:ph idx="1"/>
          </p:nvPr>
        </p:nvSpPr>
        <p:spPr>
          <a:xfrm>
            <a:off x="376238" y="1665288"/>
            <a:ext cx="8374062" cy="4716463"/>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8810911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8" y="317499"/>
            <a:ext cx="8371762" cy="698501"/>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700213"/>
            <a:ext cx="8374062" cy="4678986"/>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27264712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1867360" y="727200"/>
            <a:ext cx="5400000" cy="5400000"/>
          </a:xfrm>
          <a:prstGeom prst="rect">
            <a:avLst/>
          </a:prstGeom>
        </p:spPr>
        <p:txBody>
          <a:bodyPr/>
          <a:lstStyle/>
          <a:p>
            <a:r>
              <a:rPr lang="en-GB" noProof="0" dirty="0"/>
              <a:t>Click icon to add picture</a:t>
            </a:r>
          </a:p>
        </p:txBody>
      </p:sp>
      <p:sp>
        <p:nvSpPr>
          <p:cNvPr id="2" name="SD_LAN_pePresentationTitle"/>
          <p:cNvSpPr>
            <a:spLocks noGrp="1"/>
          </p:cNvSpPr>
          <p:nvPr>
            <p:ph type="ctrTitle" hasCustomPrompt="1"/>
          </p:nvPr>
        </p:nvSpPr>
        <p:spPr bwMode="gray">
          <a:xfrm>
            <a:off x="376238" y="5497200"/>
            <a:ext cx="4194000"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5864229"/>
            <a:ext cx="4194000"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8" name="SD_ART_Logo"/>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hidden="1"/>
          <p:cNvSpPr>
            <a:spLocks noGrp="1"/>
          </p:cNvSpPr>
          <p:nvPr>
            <p:ph type="ftr" sz="quarter" idx="12"/>
          </p:nvPr>
        </p:nvSpPr>
        <p:spPr/>
        <p:txBody>
          <a:bodyPr/>
          <a:lstStyle>
            <a:lvl1pPr>
              <a:defRPr>
                <a:solidFill>
                  <a:schemeClr val="bg1"/>
                </a:solidFill>
              </a:defRPr>
            </a:lvl1pPr>
          </a:lstStyle>
          <a:p>
            <a:endParaRPr lang="en-GB" dirty="0"/>
          </a:p>
        </p:txBody>
      </p:sp>
      <p:sp>
        <p:nvSpPr>
          <p:cNvPr id="11"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Tree>
    <p:extLst>
      <p:ext uri="{BB962C8B-B14F-4D97-AF65-F5344CB8AC3E}">
        <p14:creationId xmlns:p14="http://schemas.microsoft.com/office/powerpoint/2010/main" val="3964430626"/>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76238" y="317499"/>
            <a:ext cx="8371762" cy="698501"/>
          </a:xfrm>
          <a:prstGeom prst="rect">
            <a:avLst/>
          </a:prstGeom>
        </p:spPr>
        <p:txBody>
          <a:bodyPr vert="horz" lIns="0" tIns="0" rIns="0" bIns="0" rtlCol="0" anchor="t" anchorCtr="0">
            <a:noAutofit/>
          </a:bodyPr>
          <a:lstStyle>
            <a:lvl1pPr>
              <a:defRPr/>
            </a:lvl1pPr>
          </a:lstStyle>
          <a:p>
            <a:r>
              <a:rPr lang="en-GB" noProof="0" dirty="0"/>
              <a:t>Click to edit Master title style</a:t>
            </a:r>
          </a:p>
        </p:txBody>
      </p:sp>
      <p:sp>
        <p:nvSpPr>
          <p:cNvPr id="9"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8" name="Text Placeholder 18"/>
          <p:cNvSpPr>
            <a:spLocks noGrp="1"/>
          </p:cNvSpPr>
          <p:nvPr>
            <p:ph idx="1"/>
          </p:nvPr>
        </p:nvSpPr>
        <p:spPr>
          <a:xfrm>
            <a:off x="376238" y="1700213"/>
            <a:ext cx="8374062" cy="4678986"/>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41277893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6239" y="2051999"/>
            <a:ext cx="8391524" cy="4069013"/>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39" y="1700213"/>
            <a:ext cx="8391524" cy="357187"/>
          </a:xfrm>
        </p:spPr>
        <p:txBody>
          <a:bodyPr/>
          <a:lstStyle/>
          <a:p>
            <a:pPr lvl="0"/>
            <a:r>
              <a:rPr lang="en-GB" noProof="0" dirty="0"/>
              <a:t>Click to edit Master text styles</a:t>
            </a:r>
          </a:p>
        </p:txBody>
      </p:sp>
      <p:sp>
        <p:nvSpPr>
          <p:cNvPr id="19" name="Text Placeholder 7"/>
          <p:cNvSpPr>
            <a:spLocks noGrp="1"/>
          </p:cNvSpPr>
          <p:nvPr>
            <p:ph type="body" sz="quarter" idx="23"/>
          </p:nvPr>
        </p:nvSpPr>
        <p:spPr>
          <a:xfrm>
            <a:off x="376238" y="6121013"/>
            <a:ext cx="8391525" cy="260737"/>
          </a:xfrm>
        </p:spPr>
        <p:txBody>
          <a:bodyPr>
            <a:noAutofit/>
          </a:bodyPr>
          <a:lstStyle>
            <a:lvl1pPr>
              <a:spcAft>
                <a:spcPts val="0"/>
              </a:spcAft>
              <a:defRPr sz="900"/>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182970294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5" name="Text Placeholder 8"/>
          <p:cNvSpPr>
            <a:spLocks noGrp="1"/>
          </p:cNvSpPr>
          <p:nvPr>
            <p:ph type="body" sz="quarter" idx="13" hasCustomPrompt="1"/>
          </p:nvPr>
        </p:nvSpPr>
        <p:spPr>
          <a:xfrm>
            <a:off x="376238"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7" name="Chart Placeholder 3"/>
          <p:cNvSpPr>
            <a:spLocks noGrp="1"/>
          </p:cNvSpPr>
          <p:nvPr>
            <p:ph type="chart" sz="quarter" idx="15"/>
          </p:nvPr>
        </p:nvSpPr>
        <p:spPr>
          <a:xfrm>
            <a:off x="378000" y="2051999"/>
            <a:ext cx="2662162" cy="4069014"/>
          </a:xfrm>
          <a:prstGeom prst="rect">
            <a:avLst/>
          </a:prstGeom>
        </p:spPr>
        <p:txBody>
          <a:bodyPr/>
          <a:lstStyle/>
          <a:p>
            <a:r>
              <a:rPr lang="en-GB" noProof="0" dirty="0"/>
              <a:t>Click icon to add chart</a:t>
            </a:r>
          </a:p>
        </p:txBody>
      </p:sp>
      <p:sp>
        <p:nvSpPr>
          <p:cNvPr id="18" name="Text Placeholder 8"/>
          <p:cNvSpPr>
            <a:spLocks noGrp="1"/>
          </p:cNvSpPr>
          <p:nvPr>
            <p:ph type="body" sz="quarter" idx="18"/>
          </p:nvPr>
        </p:nvSpPr>
        <p:spPr>
          <a:xfrm>
            <a:off x="376237" y="1665289"/>
            <a:ext cx="2671763" cy="392112"/>
          </a:xfrm>
        </p:spPr>
        <p:txBody>
          <a:bodyPr/>
          <a:lstStyle/>
          <a:p>
            <a:pPr lvl="0"/>
            <a:r>
              <a:rPr lang="en-GB" noProof="0" dirty="0"/>
              <a:t>Click to edit Master text styles</a:t>
            </a:r>
          </a:p>
        </p:txBody>
      </p:sp>
      <p:sp>
        <p:nvSpPr>
          <p:cNvPr id="7" name="Chart Placeholder 3"/>
          <p:cNvSpPr>
            <a:spLocks noGrp="1"/>
          </p:cNvSpPr>
          <p:nvPr>
            <p:ph type="chart" sz="quarter" idx="19"/>
          </p:nvPr>
        </p:nvSpPr>
        <p:spPr>
          <a:xfrm>
            <a:off x="3227388" y="2051999"/>
            <a:ext cx="2671212" cy="4069014"/>
          </a:xfrm>
          <a:prstGeom prst="rect">
            <a:avLst/>
          </a:prstGeom>
        </p:spPr>
        <p:txBody>
          <a:bodyPr/>
          <a:lstStyle/>
          <a:p>
            <a:r>
              <a:rPr lang="en-GB" noProof="0" dirty="0"/>
              <a:t>Click icon to add chart</a:t>
            </a:r>
          </a:p>
        </p:txBody>
      </p:sp>
      <p:sp>
        <p:nvSpPr>
          <p:cNvPr id="8" name="Text Placeholder 8"/>
          <p:cNvSpPr>
            <a:spLocks noGrp="1"/>
          </p:cNvSpPr>
          <p:nvPr>
            <p:ph type="body" sz="quarter" idx="20"/>
          </p:nvPr>
        </p:nvSpPr>
        <p:spPr>
          <a:xfrm>
            <a:off x="3227388" y="1665289"/>
            <a:ext cx="2671211" cy="392112"/>
          </a:xfrm>
        </p:spPr>
        <p:txBody>
          <a:bodyPr/>
          <a:lstStyle/>
          <a:p>
            <a:pPr lvl="0"/>
            <a:r>
              <a:rPr lang="en-GB" noProof="0" dirty="0"/>
              <a:t>Click to edit Master text styles</a:t>
            </a:r>
          </a:p>
        </p:txBody>
      </p:sp>
      <p:sp>
        <p:nvSpPr>
          <p:cNvPr id="9" name="Chart Placeholder 3"/>
          <p:cNvSpPr>
            <a:spLocks noGrp="1"/>
          </p:cNvSpPr>
          <p:nvPr>
            <p:ph type="chart" sz="quarter" idx="21"/>
          </p:nvPr>
        </p:nvSpPr>
        <p:spPr>
          <a:xfrm>
            <a:off x="6094797" y="2051999"/>
            <a:ext cx="2672965" cy="4069014"/>
          </a:xfrm>
          <a:prstGeom prst="rect">
            <a:avLst/>
          </a:prstGeom>
        </p:spPr>
        <p:txBody>
          <a:bodyPr/>
          <a:lstStyle/>
          <a:p>
            <a:r>
              <a:rPr lang="en-GB" noProof="0" dirty="0"/>
              <a:t>Click icon to add chart</a:t>
            </a:r>
          </a:p>
        </p:txBody>
      </p:sp>
      <p:sp>
        <p:nvSpPr>
          <p:cNvPr id="10" name="Text Placeholder 8"/>
          <p:cNvSpPr>
            <a:spLocks noGrp="1"/>
          </p:cNvSpPr>
          <p:nvPr>
            <p:ph type="body" sz="quarter" idx="22"/>
          </p:nvPr>
        </p:nvSpPr>
        <p:spPr>
          <a:xfrm>
            <a:off x="6094797" y="1659145"/>
            <a:ext cx="2672966" cy="398256"/>
          </a:xfrm>
        </p:spPr>
        <p:txBody>
          <a:bodyPr/>
          <a:lstStyle/>
          <a:p>
            <a:pPr lvl="0"/>
            <a:r>
              <a:rPr lang="en-GB" noProof="0" dirty="0"/>
              <a:t>Click to edit Master text styles</a:t>
            </a:r>
          </a:p>
        </p:txBody>
      </p:sp>
      <p:sp>
        <p:nvSpPr>
          <p:cNvPr id="12" name="Text Placeholder 7"/>
          <p:cNvSpPr>
            <a:spLocks noGrp="1"/>
          </p:cNvSpPr>
          <p:nvPr>
            <p:ph type="body" sz="quarter" idx="23"/>
          </p:nvPr>
        </p:nvSpPr>
        <p:spPr>
          <a:xfrm>
            <a:off x="376237" y="6121013"/>
            <a:ext cx="8374064" cy="260737"/>
          </a:xfrm>
        </p:spPr>
        <p:txBody>
          <a:bodyPr>
            <a:noAutofit/>
          </a:bodyPr>
          <a:lstStyle>
            <a:lvl1pPr>
              <a:spcAft>
                <a:spcPts val="0"/>
              </a:spcAft>
              <a:defRPr sz="900"/>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22150816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376238" y="317499"/>
            <a:ext cx="8402002"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8" y="651600"/>
            <a:ext cx="840200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3" name="Content Placeholder 3"/>
          <p:cNvSpPr>
            <a:spLocks noGrp="1"/>
          </p:cNvSpPr>
          <p:nvPr>
            <p:ph sz="quarter" idx="10"/>
          </p:nvPr>
        </p:nvSpPr>
        <p:spPr>
          <a:xfrm>
            <a:off x="376238" y="1665288"/>
            <a:ext cx="3979184"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3"/>
          <p:cNvSpPr>
            <a:spLocks noGrp="1"/>
          </p:cNvSpPr>
          <p:nvPr>
            <p:ph sz="quarter" idx="20"/>
          </p:nvPr>
        </p:nvSpPr>
        <p:spPr>
          <a:xfrm>
            <a:off x="4786154" y="1665288"/>
            <a:ext cx="3992086"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18428912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376237" y="317500"/>
            <a:ext cx="8391525" cy="698500"/>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7"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1" name="Content Placeholder 3"/>
          <p:cNvSpPr>
            <a:spLocks noGrp="1"/>
          </p:cNvSpPr>
          <p:nvPr>
            <p:ph sz="quarter" idx="10"/>
          </p:nvPr>
        </p:nvSpPr>
        <p:spPr>
          <a:xfrm>
            <a:off x="376237" y="1665288"/>
            <a:ext cx="3979185"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quarter" idx="20"/>
          </p:nvPr>
        </p:nvSpPr>
        <p:spPr>
          <a:xfrm>
            <a:off x="4787999" y="1665288"/>
            <a:ext cx="3979763" cy="4716461"/>
          </a:xfrm>
          <a:prstGeom prst="rect">
            <a:avLst/>
          </a:prstGeom>
        </p:spPr>
        <p:txBody>
          <a:bodyPr>
            <a:noAutofit/>
          </a:bodyPr>
          <a:lstStyle>
            <a:lvl1pPr>
              <a:tabLst>
                <a:tab pos="5029200" algn="r"/>
              </a:tabLst>
              <a:defRPr sz="1600"/>
            </a:lvl1pPr>
            <a:lvl2pPr>
              <a:tabLst>
                <a:tab pos="5029200" algn="r"/>
              </a:tabLst>
              <a:defRPr sz="1600"/>
            </a:lvl2pPr>
            <a:lvl3pPr>
              <a:tabLst>
                <a:tab pos="5029200" algn="r"/>
              </a:tabLst>
              <a:defRPr sz="1600"/>
            </a:lvl3pPr>
            <a:lvl4pPr>
              <a:tabLst>
                <a:tab pos="5029200" algn="r"/>
              </a:tabLst>
              <a:defRPr sz="1600"/>
            </a:lvl4pPr>
            <a:lvl5pPr>
              <a:tabLst>
                <a:tab pos="5029200" algn="r"/>
              </a:tabLst>
              <a:defRPr baseline="0"/>
            </a:lvl5pPr>
            <a:lvl6pPr>
              <a:defRPr sz="1600"/>
            </a:lvl6pPr>
            <a:lvl7pPr>
              <a:defRPr sz="1600"/>
            </a:lvl7pPr>
            <a:lvl8pPr>
              <a:defRPr sz="1600"/>
            </a:lvl8pPr>
            <a:lvl9pPr>
              <a:defRPr sz="16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10310363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0" name="Content Placeholder 3"/>
          <p:cNvSpPr>
            <a:spLocks noGrp="1"/>
          </p:cNvSpPr>
          <p:nvPr>
            <p:ph sz="quarter" idx="10"/>
          </p:nvPr>
        </p:nvSpPr>
        <p:spPr>
          <a:xfrm>
            <a:off x="376239" y="1665288"/>
            <a:ext cx="4016374"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Chart Placeholder 2"/>
          <p:cNvSpPr>
            <a:spLocks noGrp="1"/>
          </p:cNvSpPr>
          <p:nvPr>
            <p:ph type="chart" sz="quarter" idx="21"/>
          </p:nvPr>
        </p:nvSpPr>
        <p:spPr>
          <a:xfrm>
            <a:off x="4755917" y="2125013"/>
            <a:ext cx="4011846" cy="3996000"/>
          </a:xfrm>
        </p:spPr>
        <p:txBody>
          <a:bodyPr/>
          <a:lstStyle/>
          <a:p>
            <a:r>
              <a:rPr lang="en-GB" noProof="0" dirty="0"/>
              <a:t>Click icon to add chart</a:t>
            </a:r>
          </a:p>
        </p:txBody>
      </p:sp>
      <p:sp>
        <p:nvSpPr>
          <p:cNvPr id="6" name="Text Placeholder 5"/>
          <p:cNvSpPr>
            <a:spLocks noGrp="1"/>
          </p:cNvSpPr>
          <p:nvPr>
            <p:ph type="body" sz="quarter" idx="22"/>
          </p:nvPr>
        </p:nvSpPr>
        <p:spPr>
          <a:xfrm>
            <a:off x="4755917" y="1665288"/>
            <a:ext cx="4011846" cy="420687"/>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7" y="6121013"/>
            <a:ext cx="8391525" cy="260737"/>
          </a:xfrm>
        </p:spPr>
        <p:txBody>
          <a:bodyPr>
            <a:noAutofit/>
          </a:bodyPr>
          <a:lstStyle>
            <a:lvl1pPr>
              <a:spcAft>
                <a:spcPts val="0"/>
              </a:spcAft>
              <a:defRPr sz="900"/>
            </a:lvl1pPr>
          </a:lstStyle>
          <a:p>
            <a:pPr lvl="0"/>
            <a:r>
              <a:rPr lang="en-GB" noProof="0" dirty="0"/>
              <a:t>Click to edit Master text styles</a:t>
            </a:r>
          </a:p>
        </p:txBody>
      </p:sp>
      <p:sp>
        <p:nvSpPr>
          <p:cNvPr id="2" name="Footer Placeholder 1"/>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21794662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1"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3" name="Chart Placeholder 2"/>
          <p:cNvSpPr>
            <a:spLocks noGrp="1"/>
          </p:cNvSpPr>
          <p:nvPr>
            <p:ph type="chart" sz="quarter" idx="21"/>
          </p:nvPr>
        </p:nvSpPr>
        <p:spPr>
          <a:xfrm>
            <a:off x="4755915" y="2125013"/>
            <a:ext cx="4011847" cy="3996000"/>
          </a:xfrm>
        </p:spPr>
        <p:txBody>
          <a:bodyPr/>
          <a:lstStyle/>
          <a:p>
            <a:r>
              <a:rPr lang="en-GB" noProof="0" dirty="0"/>
              <a:t>Click icon to add chart</a:t>
            </a:r>
          </a:p>
        </p:txBody>
      </p:sp>
      <p:sp>
        <p:nvSpPr>
          <p:cNvPr id="6" name="Text Placeholder 5"/>
          <p:cNvSpPr>
            <a:spLocks noGrp="1"/>
          </p:cNvSpPr>
          <p:nvPr>
            <p:ph type="body" sz="quarter" idx="22"/>
          </p:nvPr>
        </p:nvSpPr>
        <p:spPr>
          <a:xfrm>
            <a:off x="4755916" y="1665288"/>
            <a:ext cx="4011847" cy="420687"/>
          </a:xfrm>
        </p:spPr>
        <p:txBody>
          <a:bodyPr/>
          <a:lstStyle/>
          <a:p>
            <a:pPr lvl="0"/>
            <a:r>
              <a:rPr lang="en-GB" noProof="0" dirty="0"/>
              <a:t>Click to edit Master text styles</a:t>
            </a:r>
          </a:p>
        </p:txBody>
      </p:sp>
      <p:sp>
        <p:nvSpPr>
          <p:cNvPr id="15" name="Text Placeholder 7"/>
          <p:cNvSpPr>
            <a:spLocks noGrp="1"/>
          </p:cNvSpPr>
          <p:nvPr>
            <p:ph type="body" sz="quarter" idx="23"/>
          </p:nvPr>
        </p:nvSpPr>
        <p:spPr>
          <a:xfrm>
            <a:off x="376237" y="6121013"/>
            <a:ext cx="8374064" cy="260737"/>
          </a:xfrm>
        </p:spPr>
        <p:txBody>
          <a:bodyPr>
            <a:noAutofit/>
          </a:bodyPr>
          <a:lstStyle>
            <a:lvl1pPr>
              <a:spcAft>
                <a:spcPts val="0"/>
              </a:spcAft>
              <a:defRPr sz="900"/>
            </a:lvl1pPr>
          </a:lstStyle>
          <a:p>
            <a:pPr lvl="0"/>
            <a:r>
              <a:rPr lang="en-GB" noProof="0" dirty="0"/>
              <a:t>Click to edit Master text styles</a:t>
            </a:r>
          </a:p>
        </p:txBody>
      </p:sp>
      <p:sp>
        <p:nvSpPr>
          <p:cNvPr id="9" name="Chart Placeholder 2"/>
          <p:cNvSpPr>
            <a:spLocks noGrp="1"/>
          </p:cNvSpPr>
          <p:nvPr>
            <p:ph type="chart" sz="quarter" idx="24"/>
          </p:nvPr>
        </p:nvSpPr>
        <p:spPr>
          <a:xfrm>
            <a:off x="376238" y="2125013"/>
            <a:ext cx="4004297" cy="3996000"/>
          </a:xfrm>
        </p:spPr>
        <p:txBody>
          <a:bodyPr/>
          <a:lstStyle/>
          <a:p>
            <a:r>
              <a:rPr lang="en-GB" noProof="0" dirty="0"/>
              <a:t>Click icon to add chart</a:t>
            </a:r>
          </a:p>
        </p:txBody>
      </p:sp>
      <p:sp>
        <p:nvSpPr>
          <p:cNvPr id="12" name="Text Placeholder 5"/>
          <p:cNvSpPr>
            <a:spLocks noGrp="1"/>
          </p:cNvSpPr>
          <p:nvPr>
            <p:ph type="body" sz="quarter" idx="25"/>
          </p:nvPr>
        </p:nvSpPr>
        <p:spPr>
          <a:xfrm>
            <a:off x="376237" y="1665288"/>
            <a:ext cx="4004298" cy="420687"/>
          </a:xfrm>
        </p:spPr>
        <p:txBody>
          <a:bodyPr/>
          <a:lstStyle/>
          <a:p>
            <a:pPr lvl="0"/>
            <a:r>
              <a:rPr lang="en-GB" noProof="0" dirty="0"/>
              <a:t>Click to edit Master text styles</a:t>
            </a:r>
          </a:p>
        </p:txBody>
      </p:sp>
      <p:sp>
        <p:nvSpPr>
          <p:cNvPr id="2" name="Footer Placeholder 1"/>
          <p:cNvSpPr>
            <a:spLocks noGrp="1"/>
          </p:cNvSpPr>
          <p:nvPr>
            <p:ph type="ftr" sz="quarter" idx="26"/>
          </p:nvPr>
        </p:nvSpPr>
        <p:spPr/>
        <p:txBody>
          <a:bodyPr/>
          <a:lstStyle/>
          <a:p>
            <a:endParaRPr lang="en-GB" dirty="0"/>
          </a:p>
        </p:txBody>
      </p:sp>
    </p:spTree>
    <p:extLst>
      <p:ext uri="{BB962C8B-B14F-4D97-AF65-F5344CB8AC3E}">
        <p14:creationId xmlns:p14="http://schemas.microsoft.com/office/powerpoint/2010/main" val="120028567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9" y="317499"/>
            <a:ext cx="8391524"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376237" y="1665288"/>
            <a:ext cx="3323893"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Content Placeholder 3"/>
          <p:cNvSpPr>
            <a:spLocks noGrp="1"/>
          </p:cNvSpPr>
          <p:nvPr>
            <p:ph sz="quarter" idx="16"/>
          </p:nvPr>
        </p:nvSpPr>
        <p:spPr>
          <a:xfrm>
            <a:off x="4087762" y="1700213"/>
            <a:ext cx="468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189027477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76238" y="317500"/>
            <a:ext cx="8391525" cy="698500"/>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9" name="Text Placeholder 8"/>
          <p:cNvSpPr>
            <a:spLocks noGrp="1"/>
          </p:cNvSpPr>
          <p:nvPr>
            <p:ph type="body" sz="quarter" idx="13" hasCustomPrompt="1"/>
          </p:nvPr>
        </p:nvSpPr>
        <p:spPr>
          <a:xfrm>
            <a:off x="376239" y="651600"/>
            <a:ext cx="8391524"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6" name="Content Placeholder 3"/>
          <p:cNvSpPr>
            <a:spLocks noGrp="1"/>
          </p:cNvSpPr>
          <p:nvPr>
            <p:ph sz="quarter" idx="10"/>
          </p:nvPr>
        </p:nvSpPr>
        <p:spPr>
          <a:xfrm>
            <a:off x="5683411" y="1658680"/>
            <a:ext cx="3084351" cy="4723072"/>
          </a:xfrm>
          <a:prstGeom prst="rect">
            <a:avLst/>
          </a:prstGeom>
        </p:spPr>
        <p:txBody>
          <a:bodyPr>
            <a:noAutofit/>
          </a:bodyPr>
          <a:lstStyle>
            <a:lvl1pPr>
              <a:tabLst>
                <a:tab pos="5029200" algn="r"/>
              </a:tabLst>
              <a:defRPr sz="24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p:txBody>
      </p:sp>
      <p:sp>
        <p:nvSpPr>
          <p:cNvPr id="8" name="Content Placeholder 3"/>
          <p:cNvSpPr>
            <a:spLocks noGrp="1"/>
          </p:cNvSpPr>
          <p:nvPr>
            <p:ph sz="quarter" idx="16"/>
          </p:nvPr>
        </p:nvSpPr>
        <p:spPr>
          <a:xfrm>
            <a:off x="376238" y="1665288"/>
            <a:ext cx="4879761"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9801985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698500"/>
          </a:xfrm>
        </p:spPr>
        <p:txBody>
          <a:bodyPr/>
          <a:lstStyle/>
          <a:p>
            <a:r>
              <a:rPr lang="en-GB" noProof="0" dirty="0"/>
              <a:t>Click to edit Master title style</a:t>
            </a:r>
          </a:p>
        </p:txBody>
      </p:sp>
      <p:sp>
        <p:nvSpPr>
          <p:cNvPr id="13" name="Text Placeholder 8"/>
          <p:cNvSpPr>
            <a:spLocks noGrp="1"/>
          </p:cNvSpPr>
          <p:nvPr>
            <p:ph type="body" sz="quarter" idx="21" hasCustomPrompt="1"/>
          </p:nvPr>
        </p:nvSpPr>
        <p:spPr>
          <a:xfrm>
            <a:off x="376237" y="651600"/>
            <a:ext cx="8391526"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Picture Placeholder 6"/>
          <p:cNvSpPr>
            <a:spLocks noGrp="1"/>
          </p:cNvSpPr>
          <p:nvPr>
            <p:ph type="pic" sz="quarter" idx="13"/>
          </p:nvPr>
        </p:nvSpPr>
        <p:spPr>
          <a:xfrm>
            <a:off x="376237" y="1700213"/>
            <a:ext cx="2034000" cy="1260000"/>
          </a:xfrm>
        </p:spPr>
        <p:txBody>
          <a:bodyPr lIns="0" tIns="0" rIns="0" bIns="0">
            <a:noAutofit/>
          </a:bodyPr>
          <a:lstStyle/>
          <a:p>
            <a:r>
              <a:rPr lang="en-GB" noProof="0" dirty="0"/>
              <a:t>Click icon to add picture</a:t>
            </a:r>
          </a:p>
        </p:txBody>
      </p:sp>
      <p:sp>
        <p:nvSpPr>
          <p:cNvPr id="5" name="Picture Placeholder 6"/>
          <p:cNvSpPr>
            <a:spLocks noGrp="1"/>
          </p:cNvSpPr>
          <p:nvPr>
            <p:ph type="pic" sz="quarter" idx="14"/>
          </p:nvPr>
        </p:nvSpPr>
        <p:spPr>
          <a:xfrm>
            <a:off x="2495412" y="1700213"/>
            <a:ext cx="2034000" cy="1260000"/>
          </a:xfrm>
        </p:spPr>
        <p:txBody>
          <a:bodyPr lIns="0" tIns="0" rIns="0" bIns="0">
            <a:noAutofit/>
          </a:bodyPr>
          <a:lstStyle/>
          <a:p>
            <a:r>
              <a:rPr lang="en-GB" noProof="0" dirty="0"/>
              <a:t>Click icon to add picture</a:t>
            </a:r>
          </a:p>
        </p:txBody>
      </p:sp>
      <p:sp>
        <p:nvSpPr>
          <p:cNvPr id="6" name="Picture Placeholder 6"/>
          <p:cNvSpPr>
            <a:spLocks noGrp="1"/>
          </p:cNvSpPr>
          <p:nvPr>
            <p:ph type="pic" sz="quarter" idx="15"/>
          </p:nvPr>
        </p:nvSpPr>
        <p:spPr>
          <a:xfrm>
            <a:off x="4614587" y="1700213"/>
            <a:ext cx="2034000" cy="1260000"/>
          </a:xfrm>
        </p:spPr>
        <p:txBody>
          <a:bodyPr lIns="0" tIns="0" rIns="0" bIns="0">
            <a:noAutofit/>
          </a:bodyPr>
          <a:lstStyle/>
          <a:p>
            <a:r>
              <a:rPr lang="en-GB" noProof="0" dirty="0"/>
              <a:t>Click icon to add picture</a:t>
            </a:r>
          </a:p>
        </p:txBody>
      </p:sp>
      <p:sp>
        <p:nvSpPr>
          <p:cNvPr id="7" name="Picture Placeholder 6"/>
          <p:cNvSpPr>
            <a:spLocks noGrp="1"/>
          </p:cNvSpPr>
          <p:nvPr>
            <p:ph type="pic" sz="quarter" idx="16"/>
          </p:nvPr>
        </p:nvSpPr>
        <p:spPr>
          <a:xfrm>
            <a:off x="6733763" y="1700213"/>
            <a:ext cx="2034000" cy="1260000"/>
          </a:xfrm>
        </p:spPr>
        <p:txBody>
          <a:bodyPr lIns="0" tIns="0" rIns="0" bIns="0">
            <a:noAutofit/>
          </a:bodyPr>
          <a:lstStyle/>
          <a:p>
            <a:r>
              <a:rPr lang="en-GB" noProof="0" dirty="0"/>
              <a:t>Click icon to add picture</a:t>
            </a:r>
          </a:p>
        </p:txBody>
      </p:sp>
      <p:sp>
        <p:nvSpPr>
          <p:cNvPr id="9" name="Text Placeholder 8"/>
          <p:cNvSpPr>
            <a:spLocks noGrp="1"/>
          </p:cNvSpPr>
          <p:nvPr>
            <p:ph type="body" sz="quarter" idx="17"/>
          </p:nvPr>
        </p:nvSpPr>
        <p:spPr>
          <a:xfrm>
            <a:off x="376237" y="3124200"/>
            <a:ext cx="2040351" cy="3257548"/>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8"/>
          <p:cNvSpPr>
            <a:spLocks noGrp="1"/>
          </p:cNvSpPr>
          <p:nvPr>
            <p:ph type="body" sz="quarter" idx="18"/>
          </p:nvPr>
        </p:nvSpPr>
        <p:spPr>
          <a:xfrm>
            <a:off x="4612472" y="3120550"/>
            <a:ext cx="2034000" cy="326119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8"/>
          <p:cNvSpPr>
            <a:spLocks noGrp="1"/>
          </p:cNvSpPr>
          <p:nvPr>
            <p:ph type="body" sz="quarter" idx="19"/>
          </p:nvPr>
        </p:nvSpPr>
        <p:spPr>
          <a:xfrm>
            <a:off x="2497530" y="3124199"/>
            <a:ext cx="2034000" cy="3257549"/>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 Placeholder 8"/>
          <p:cNvSpPr>
            <a:spLocks noGrp="1"/>
          </p:cNvSpPr>
          <p:nvPr>
            <p:ph type="body" sz="quarter" idx="20"/>
          </p:nvPr>
        </p:nvSpPr>
        <p:spPr>
          <a:xfrm>
            <a:off x="6744876" y="3108508"/>
            <a:ext cx="2022887" cy="3273240"/>
          </a:xfrm>
        </p:spPr>
        <p:txBody>
          <a:bodyPr/>
          <a:lstStyle>
            <a:lvl1pPr>
              <a:defRPr b="1">
                <a:solidFill>
                  <a:schemeClr val="accent1"/>
                </a:solidFill>
              </a:defRPr>
            </a:lvl1pPr>
            <a:lvl2pPr>
              <a:spcAft>
                <a:spcPts val="0"/>
              </a:spcAft>
              <a:defRPr/>
            </a:lvl2pPr>
            <a:lvl3pPr marL="0" indent="0">
              <a:spcAft>
                <a:spcPts val="0"/>
              </a:spcAft>
              <a:buFont typeface="Arial" panose="020B0604020202020204" pitchFamily="34" charset="0"/>
              <a:buChar char="​"/>
              <a:defRPr/>
            </a:lvl3pPr>
            <a:lvl4pPr marL="176400" indent="-176400">
              <a:spcAft>
                <a:spcPts val="0"/>
              </a:spcAft>
              <a:buFont typeface="Arial" panose="020B0604020202020204" pitchFamily="34" charset="0"/>
              <a:buChar char="•"/>
              <a:defRPr/>
            </a:lvl4pPr>
            <a:lvl5pPr marL="356400" indent="-176400">
              <a:spcAft>
                <a:spcPts val="0"/>
              </a:spcAft>
              <a:defRPr baseline="0"/>
            </a:lvl5pPr>
            <a:lvl6pPr marL="356400" indent="-176400">
              <a:spcAft>
                <a:spcPts val="0"/>
              </a:spcAft>
              <a:buFont typeface="Verdana" panose="020B0604030504040204" pitchFamily="34" charset="0"/>
              <a:buChar char="−"/>
              <a:defRPr/>
            </a:lvl6pPr>
            <a:lvl7pPr marL="356400" indent="-176400">
              <a:spcAft>
                <a:spcPts val="0"/>
              </a:spcAft>
              <a:defRPr/>
            </a:lvl7pPr>
            <a:lvl8pPr marL="356400" indent="-176400">
              <a:spcAft>
                <a:spcPts val="0"/>
              </a:spcAft>
              <a:defRPr/>
            </a:lvl8pPr>
            <a:lvl9pPr marL="356400" indent="-176400">
              <a:spcAft>
                <a:spcPts val="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2"/>
          </p:nvPr>
        </p:nvSpPr>
        <p:spPr/>
        <p:txBody>
          <a:bodyPr/>
          <a:lstStyle/>
          <a:p>
            <a:endParaRPr lang="en-GB" dirty="0"/>
          </a:p>
        </p:txBody>
      </p:sp>
    </p:spTree>
    <p:extLst>
      <p:ext uri="{BB962C8B-B14F-4D97-AF65-F5344CB8AC3E}">
        <p14:creationId xmlns:p14="http://schemas.microsoft.com/office/powerpoint/2010/main" val="39303252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Ref idx="1001">
        <a:schemeClr val="bg1"/>
      </p:bgRef>
    </p:bg>
    <p:spTree>
      <p:nvGrpSpPr>
        <p:cNvPr id="1" name=""/>
        <p:cNvGrpSpPr/>
        <p:nvPr/>
      </p:nvGrpSpPr>
      <p:grpSpPr>
        <a:xfrm>
          <a:off x="0" y="0"/>
          <a:ext cx="0" cy="0"/>
          <a:chOff x="0" y="0"/>
          <a:chExt cx="0" cy="0"/>
        </a:xfrm>
      </p:grpSpPr>
      <p:pic>
        <p:nvPicPr>
          <p:cNvPr id="22" name="Background 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D_LAN_pePresentationTitle"/>
          <p:cNvSpPr>
            <a:spLocks noGrp="1"/>
          </p:cNvSpPr>
          <p:nvPr>
            <p:ph type="ctrTitle" hasCustomPrompt="1"/>
          </p:nvPr>
        </p:nvSpPr>
        <p:spPr bwMode="gray">
          <a:xfrm>
            <a:off x="2502000" y="1368000"/>
            <a:ext cx="4140000" cy="4140000"/>
          </a:xfrm>
          <a:prstGeom prst="ellipse">
            <a:avLst/>
          </a:prstGeom>
          <a:ln w="25400">
            <a:solidFill>
              <a:schemeClr val="accent1"/>
            </a:solidFill>
          </a:ln>
        </p:spPr>
        <p:txBody>
          <a:bodyPr lIns="0" tIns="0" rIns="0" bIns="0" anchor="ctr" anchorCtr="0">
            <a:normAutofit/>
          </a:bodyPr>
          <a:lstStyle>
            <a:lvl1pPr algn="ctr">
              <a:lnSpc>
                <a:spcPts val="4200"/>
              </a:lnSpc>
              <a:defRPr sz="36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7992" y="5864229"/>
            <a:ext cx="4194008"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8" name="SD_ART_Logo_White"/>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SD_ART_Logo_White_bmkAr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p:cNvSpPr>
            <a:spLocks noGrp="1"/>
          </p:cNvSpPr>
          <p:nvPr>
            <p:ph type="ftr" sz="quarter" idx="11"/>
          </p:nvPr>
        </p:nvSpPr>
        <p:spPr/>
        <p:txBody>
          <a:bodyPr/>
          <a:lstStyle>
            <a:lvl1pPr>
              <a:defRPr>
                <a:solidFill>
                  <a:schemeClr val="bg1"/>
                </a:solidFill>
              </a:defRPr>
            </a:lvl1pPr>
          </a:lstStyle>
          <a:p>
            <a:endParaRPr lang="en-GB" dirty="0"/>
          </a:p>
        </p:txBody>
      </p:sp>
      <p:sp>
        <p:nvSpPr>
          <p:cNvPr id="10"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Tree>
    <p:extLst>
      <p:ext uri="{BB962C8B-B14F-4D97-AF65-F5344CB8AC3E}">
        <p14:creationId xmlns:p14="http://schemas.microsoft.com/office/powerpoint/2010/main" val="239974990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0"/>
            <a:ext cx="8391525" cy="698500"/>
          </a:xfrm>
        </p:spPr>
        <p:txBody>
          <a:bodyPr/>
          <a:lstStyle/>
          <a:p>
            <a:r>
              <a:rPr lang="en-GB" noProof="0" dirty="0"/>
              <a:t>Click to edit Master title style</a:t>
            </a:r>
          </a:p>
        </p:txBody>
      </p:sp>
      <p:sp>
        <p:nvSpPr>
          <p:cNvPr id="17"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Rectangle 3"/>
          <p:cNvSpPr/>
          <p:nvPr userDrawn="1"/>
        </p:nvSpPr>
        <p:spPr>
          <a:xfrm>
            <a:off x="378000" y="1707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userDrawn="1"/>
        </p:nvSpPr>
        <p:spPr>
          <a:xfrm>
            <a:off x="4668064" y="1700213"/>
            <a:ext cx="4106300"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userDrawn="1"/>
        </p:nvSpPr>
        <p:spPr>
          <a:xfrm>
            <a:off x="378000" y="4065173"/>
            <a:ext cx="4122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7" name="Rectangle 6"/>
          <p:cNvSpPr/>
          <p:nvPr userDrawn="1"/>
        </p:nvSpPr>
        <p:spPr>
          <a:xfrm>
            <a:off x="4668064" y="4065173"/>
            <a:ext cx="41063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8" name="Picture Placeholder 11"/>
          <p:cNvSpPr>
            <a:spLocks noGrp="1"/>
          </p:cNvSpPr>
          <p:nvPr>
            <p:ph type="pic" sz="quarter" idx="25"/>
          </p:nvPr>
        </p:nvSpPr>
        <p:spPr>
          <a:xfrm>
            <a:off x="378000" y="1880213"/>
            <a:ext cx="1476000" cy="1476000"/>
          </a:xfrm>
        </p:spPr>
        <p:txBody>
          <a:bodyPr/>
          <a:lstStyle>
            <a:lvl1pPr algn="ctr">
              <a:defRPr/>
            </a:lvl1pPr>
          </a:lstStyle>
          <a:p>
            <a:r>
              <a:rPr lang="en-GB" noProof="0" dirty="0"/>
              <a:t>Click icon to add picture</a:t>
            </a:r>
          </a:p>
        </p:txBody>
      </p:sp>
      <p:sp>
        <p:nvSpPr>
          <p:cNvPr id="9" name="Picture Placeholder 11"/>
          <p:cNvSpPr>
            <a:spLocks noGrp="1"/>
          </p:cNvSpPr>
          <p:nvPr>
            <p:ph type="pic" sz="quarter" idx="27"/>
          </p:nvPr>
        </p:nvSpPr>
        <p:spPr>
          <a:xfrm>
            <a:off x="4668064" y="1880213"/>
            <a:ext cx="1476000" cy="1476000"/>
          </a:xfrm>
        </p:spPr>
        <p:txBody>
          <a:bodyPr/>
          <a:lstStyle>
            <a:lvl1pPr algn="ctr">
              <a:defRPr/>
            </a:lvl1pPr>
          </a:lstStyle>
          <a:p>
            <a:r>
              <a:rPr lang="en-GB" noProof="0" dirty="0"/>
              <a:t>Click icon to add picture</a:t>
            </a:r>
          </a:p>
        </p:txBody>
      </p:sp>
      <p:sp>
        <p:nvSpPr>
          <p:cNvPr id="10" name="Picture Placeholder 11"/>
          <p:cNvSpPr>
            <a:spLocks noGrp="1"/>
          </p:cNvSpPr>
          <p:nvPr>
            <p:ph type="pic" sz="quarter" idx="29"/>
          </p:nvPr>
        </p:nvSpPr>
        <p:spPr>
          <a:xfrm>
            <a:off x="378000" y="4256213"/>
            <a:ext cx="1476000" cy="1476000"/>
          </a:xfrm>
        </p:spPr>
        <p:txBody>
          <a:bodyPr/>
          <a:lstStyle>
            <a:lvl1pPr algn="ctr">
              <a:defRPr/>
            </a:lvl1pPr>
          </a:lstStyle>
          <a:p>
            <a:r>
              <a:rPr lang="en-GB" noProof="0" dirty="0"/>
              <a:t>Click icon to add picture</a:t>
            </a:r>
          </a:p>
        </p:txBody>
      </p:sp>
      <p:sp>
        <p:nvSpPr>
          <p:cNvPr id="11" name="Picture Placeholder 11"/>
          <p:cNvSpPr>
            <a:spLocks noGrp="1"/>
          </p:cNvSpPr>
          <p:nvPr>
            <p:ph type="pic" sz="quarter" idx="31"/>
          </p:nvPr>
        </p:nvSpPr>
        <p:spPr>
          <a:xfrm>
            <a:off x="4668064" y="4256213"/>
            <a:ext cx="1476000" cy="1476000"/>
          </a:xfrm>
        </p:spPr>
        <p:txBody>
          <a:bodyPr/>
          <a:lstStyle>
            <a:lvl1pPr algn="ctr">
              <a:defRPr/>
            </a:lvl1pPr>
          </a:lstStyle>
          <a:p>
            <a:r>
              <a:rPr lang="en-GB" noProof="0" dirty="0"/>
              <a:t>Click icon to add picture</a:t>
            </a:r>
          </a:p>
        </p:txBody>
      </p:sp>
      <p:sp>
        <p:nvSpPr>
          <p:cNvPr id="13" name="Text Placeholder 12"/>
          <p:cNvSpPr>
            <a:spLocks noGrp="1"/>
          </p:cNvSpPr>
          <p:nvPr>
            <p:ph type="body" sz="quarter" idx="32"/>
          </p:nvPr>
        </p:nvSpPr>
        <p:spPr>
          <a:xfrm>
            <a:off x="2012612" y="1880213"/>
            <a:ext cx="2466000"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4" name="Text Placeholder 12"/>
          <p:cNvSpPr>
            <a:spLocks noGrp="1"/>
          </p:cNvSpPr>
          <p:nvPr>
            <p:ph type="body" sz="quarter" idx="33"/>
          </p:nvPr>
        </p:nvSpPr>
        <p:spPr>
          <a:xfrm>
            <a:off x="6297420" y="1880213"/>
            <a:ext cx="2476944"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5" name="Text Placeholder 12"/>
          <p:cNvSpPr>
            <a:spLocks noGrp="1"/>
          </p:cNvSpPr>
          <p:nvPr>
            <p:ph type="body" sz="quarter" idx="34"/>
          </p:nvPr>
        </p:nvSpPr>
        <p:spPr>
          <a:xfrm>
            <a:off x="2012612" y="4256213"/>
            <a:ext cx="2466000"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16" name="Text Placeholder 12"/>
          <p:cNvSpPr>
            <a:spLocks noGrp="1"/>
          </p:cNvSpPr>
          <p:nvPr>
            <p:ph type="body" sz="quarter" idx="35"/>
          </p:nvPr>
        </p:nvSpPr>
        <p:spPr>
          <a:xfrm>
            <a:off x="6297420" y="4256213"/>
            <a:ext cx="2476944" cy="1944000"/>
          </a:xfrm>
        </p:spPr>
        <p:txBody>
          <a:bodyPr/>
          <a:lstStyle>
            <a:lvl1pPr>
              <a:spcAft>
                <a:spcPts val="0"/>
              </a:spcAft>
              <a:defRPr b="1"/>
            </a:lvl1pPr>
            <a:lvl2pPr>
              <a:spcAft>
                <a:spcPts val="0"/>
              </a:spcAft>
              <a:defRPr b="0"/>
            </a:lvl2pPr>
          </a:lstStyle>
          <a:p>
            <a:pPr lvl="0"/>
            <a:r>
              <a:rPr lang="en-GB" noProof="0" dirty="0"/>
              <a:t>Click to edit Master text styles</a:t>
            </a:r>
          </a:p>
          <a:p>
            <a:pPr lvl="1"/>
            <a:r>
              <a:rPr lang="en-GB" noProof="0" dirty="0"/>
              <a:t>Second level</a:t>
            </a:r>
          </a:p>
        </p:txBody>
      </p:sp>
      <p:sp>
        <p:nvSpPr>
          <p:cNvPr id="3" name="Footer Placeholder 2"/>
          <p:cNvSpPr>
            <a:spLocks noGrp="1"/>
          </p:cNvSpPr>
          <p:nvPr>
            <p:ph type="ftr" sz="quarter" idx="36"/>
          </p:nvPr>
        </p:nvSpPr>
        <p:spPr/>
        <p:txBody>
          <a:bodyPr/>
          <a:lstStyle/>
          <a:p>
            <a:endParaRPr lang="en-GB" dirty="0"/>
          </a:p>
        </p:txBody>
      </p:sp>
    </p:spTree>
    <p:extLst>
      <p:ext uri="{BB962C8B-B14F-4D97-AF65-F5344CB8AC3E}">
        <p14:creationId xmlns:p14="http://schemas.microsoft.com/office/powerpoint/2010/main" val="370504324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499"/>
          </a:xfrm>
        </p:spPr>
        <p:txBody>
          <a:bodyPr/>
          <a:lstStyle/>
          <a:p>
            <a:r>
              <a:rPr lang="en-GB" noProof="0" dirty="0"/>
              <a:t>Click to edit Master title style</a:t>
            </a:r>
          </a:p>
        </p:txBody>
      </p:sp>
      <p:sp>
        <p:nvSpPr>
          <p:cNvPr id="10" name="Text Placeholder 8"/>
          <p:cNvSpPr>
            <a:spLocks noGrp="1"/>
          </p:cNvSpPr>
          <p:nvPr>
            <p:ph type="body" sz="quarter" idx="18"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Picture Placeholder 7"/>
          <p:cNvSpPr>
            <a:spLocks noGrp="1"/>
          </p:cNvSpPr>
          <p:nvPr>
            <p:ph type="pic" sz="quarter" idx="13"/>
          </p:nvPr>
        </p:nvSpPr>
        <p:spPr>
          <a:xfrm>
            <a:off x="376238" y="1700213"/>
            <a:ext cx="2771775" cy="1971675"/>
          </a:xfrm>
        </p:spPr>
        <p:txBody>
          <a:bodyPr/>
          <a:lstStyle/>
          <a:p>
            <a:r>
              <a:rPr lang="en-GB" noProof="0" dirty="0"/>
              <a:t>Click icon to add picture</a:t>
            </a:r>
          </a:p>
        </p:txBody>
      </p:sp>
      <p:sp>
        <p:nvSpPr>
          <p:cNvPr id="5" name="Picture Placeholder 7"/>
          <p:cNvSpPr>
            <a:spLocks noGrp="1"/>
          </p:cNvSpPr>
          <p:nvPr>
            <p:ph type="pic" sz="quarter" idx="14"/>
          </p:nvPr>
        </p:nvSpPr>
        <p:spPr>
          <a:xfrm>
            <a:off x="6004798" y="1700213"/>
            <a:ext cx="2762965" cy="1971675"/>
          </a:xfrm>
        </p:spPr>
        <p:txBody>
          <a:bodyPr/>
          <a:lstStyle/>
          <a:p>
            <a:r>
              <a:rPr lang="en-GB" noProof="0" dirty="0"/>
              <a:t>Click icon to add picture</a:t>
            </a:r>
          </a:p>
        </p:txBody>
      </p:sp>
      <p:sp>
        <p:nvSpPr>
          <p:cNvPr id="6" name="Picture Placeholder 7"/>
          <p:cNvSpPr>
            <a:spLocks noGrp="1"/>
          </p:cNvSpPr>
          <p:nvPr>
            <p:ph type="pic" sz="quarter" idx="15"/>
          </p:nvPr>
        </p:nvSpPr>
        <p:spPr>
          <a:xfrm>
            <a:off x="3204806" y="1700213"/>
            <a:ext cx="2743200" cy="1971675"/>
          </a:xfrm>
        </p:spPr>
        <p:txBody>
          <a:bodyPr/>
          <a:lstStyle/>
          <a:p>
            <a:r>
              <a:rPr lang="en-GB" noProof="0" dirty="0"/>
              <a:t>Click icon to add picture</a:t>
            </a:r>
          </a:p>
        </p:txBody>
      </p:sp>
      <p:sp>
        <p:nvSpPr>
          <p:cNvPr id="9" name="Text Placeholder 18"/>
          <p:cNvSpPr>
            <a:spLocks noGrp="1"/>
          </p:cNvSpPr>
          <p:nvPr>
            <p:ph idx="1" hasCustomPrompt="1"/>
          </p:nvPr>
        </p:nvSpPr>
        <p:spPr>
          <a:xfrm>
            <a:off x="376238" y="3832225"/>
            <a:ext cx="2762962" cy="20952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18"/>
          <p:cNvSpPr>
            <a:spLocks noGrp="1"/>
          </p:cNvSpPr>
          <p:nvPr>
            <p:ph idx="16" hasCustomPrompt="1"/>
          </p:nvPr>
        </p:nvSpPr>
        <p:spPr>
          <a:xfrm>
            <a:off x="3200400" y="3832225"/>
            <a:ext cx="2743200" cy="20952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Text Placeholder 18"/>
          <p:cNvSpPr>
            <a:spLocks noGrp="1"/>
          </p:cNvSpPr>
          <p:nvPr>
            <p:ph idx="17" hasCustomPrompt="1"/>
          </p:nvPr>
        </p:nvSpPr>
        <p:spPr>
          <a:xfrm>
            <a:off x="6004798" y="3832225"/>
            <a:ext cx="2762965" cy="20952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19"/>
          </p:nvPr>
        </p:nvSpPr>
        <p:spPr/>
        <p:txBody>
          <a:bodyPr/>
          <a:lstStyle/>
          <a:p>
            <a:endParaRPr lang="en-GB" dirty="0"/>
          </a:p>
        </p:txBody>
      </p:sp>
    </p:spTree>
    <p:extLst>
      <p:ext uri="{BB962C8B-B14F-4D97-AF65-F5344CB8AC3E}">
        <p14:creationId xmlns:p14="http://schemas.microsoft.com/office/powerpoint/2010/main" val="339556094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10"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428195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8499"/>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8" name="Text Placeholder 8"/>
          <p:cNvSpPr>
            <a:spLocks noGrp="1"/>
          </p:cNvSpPr>
          <p:nvPr>
            <p:ph type="body" sz="quarter" idx="17"/>
          </p:nvPr>
        </p:nvSpPr>
        <p:spPr>
          <a:xfrm>
            <a:off x="378000" y="185789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21"/>
          </p:nvPr>
        </p:nvSpPr>
        <p:spPr>
          <a:xfrm>
            <a:off x="4684646" y="1857892"/>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9"/>
          <p:cNvSpPr>
            <a:spLocks noGrp="1"/>
          </p:cNvSpPr>
          <p:nvPr>
            <p:ph sz="quarter" idx="22" hasCustomPrompt="1"/>
          </p:nvPr>
        </p:nvSpPr>
        <p:spPr>
          <a:xfrm>
            <a:off x="3570548" y="1857892"/>
            <a:ext cx="907570" cy="670658"/>
          </a:xfrm>
        </p:spPr>
        <p:txBody>
          <a:bodyPr>
            <a:noAutofit/>
          </a:bodyPr>
          <a:lstStyle>
            <a:lvl1pPr algn="ctr">
              <a:defRPr sz="800" baseline="0"/>
            </a:lvl1pPr>
          </a:lstStyle>
          <a:p>
            <a:pPr lvl="0"/>
            <a:r>
              <a:rPr lang="en-GB" dirty="0"/>
              <a:t>Click here, go to INSERT tab and choose Pictures to insert Co-brand Logo</a:t>
            </a:r>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12" name="Content Placeholder 9"/>
          <p:cNvSpPr>
            <a:spLocks noGrp="1"/>
          </p:cNvSpPr>
          <p:nvPr>
            <p:ph sz="quarter" idx="23" hasCustomPrompt="1"/>
          </p:nvPr>
        </p:nvSpPr>
        <p:spPr>
          <a:xfrm>
            <a:off x="7860192" y="1857892"/>
            <a:ext cx="907570" cy="670658"/>
          </a:xfrm>
        </p:spPr>
        <p:txBody>
          <a:bodyPr>
            <a:noAutofit/>
          </a:bodyPr>
          <a:lstStyle>
            <a:lvl1pPr algn="ctr">
              <a:defRPr sz="800" baseline="0"/>
            </a:lvl1pPr>
          </a:lstStyle>
          <a:p>
            <a:pPr lvl="0"/>
            <a:r>
              <a:rPr lang="en-GB" dirty="0"/>
              <a:t>Click here, go to INSERT tab and choose Pictures to insert Co-brand Logo</a:t>
            </a:r>
          </a:p>
        </p:txBody>
      </p:sp>
      <p:sp>
        <p:nvSpPr>
          <p:cNvPr id="6" name="Footer Placeholder 5"/>
          <p:cNvSpPr>
            <a:spLocks noGrp="1"/>
          </p:cNvSpPr>
          <p:nvPr>
            <p:ph type="ftr" sz="quarter" idx="24"/>
          </p:nvPr>
        </p:nvSpPr>
        <p:spPr/>
        <p:txBody>
          <a:bodyPr/>
          <a:lstStyle/>
          <a:p>
            <a:endParaRPr lang="en-GB" dirty="0"/>
          </a:p>
        </p:txBody>
      </p:sp>
    </p:spTree>
    <p:extLst>
      <p:ext uri="{BB962C8B-B14F-4D97-AF65-F5344CB8AC3E}">
        <p14:creationId xmlns:p14="http://schemas.microsoft.com/office/powerpoint/2010/main" val="4239408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697888"/>
          </a:xfrm>
        </p:spPr>
        <p:txBody>
          <a:bodyPr/>
          <a:lstStyle/>
          <a:p>
            <a:r>
              <a:rPr lang="en-GB" noProof="0" dirty="0"/>
              <a:t>Click to edit Master title style</a:t>
            </a:r>
          </a:p>
        </p:txBody>
      </p:sp>
      <p:sp>
        <p:nvSpPr>
          <p:cNvPr id="16" name="Text Placeholder 8"/>
          <p:cNvSpPr>
            <a:spLocks noGrp="1"/>
          </p:cNvSpPr>
          <p:nvPr>
            <p:ph type="body" sz="quarter" idx="13" hasCustomPrompt="1"/>
          </p:nvPr>
        </p:nvSpPr>
        <p:spPr>
          <a:xfrm>
            <a:off x="376238" y="651600"/>
            <a:ext cx="8398126"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27" name="Text Placeholder 8"/>
          <p:cNvSpPr>
            <a:spLocks noGrp="1"/>
          </p:cNvSpPr>
          <p:nvPr>
            <p:ph type="body" sz="quarter" idx="17"/>
          </p:nvPr>
        </p:nvSpPr>
        <p:spPr>
          <a:xfrm>
            <a:off x="378000" y="1857892"/>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Text Placeholder 8"/>
          <p:cNvSpPr>
            <a:spLocks noGrp="1"/>
          </p:cNvSpPr>
          <p:nvPr>
            <p:ph type="body" sz="quarter" idx="21"/>
          </p:nvPr>
        </p:nvSpPr>
        <p:spPr>
          <a:xfrm>
            <a:off x="4684646" y="1857892"/>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8"/>
          <p:cNvSpPr>
            <a:spLocks noGrp="1"/>
          </p:cNvSpPr>
          <p:nvPr>
            <p:ph type="body" sz="quarter" idx="30"/>
          </p:nvPr>
        </p:nvSpPr>
        <p:spPr>
          <a:xfrm>
            <a:off x="378000" y="4253374"/>
            <a:ext cx="4100118"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Text Placeholder 8"/>
          <p:cNvSpPr>
            <a:spLocks noGrp="1"/>
          </p:cNvSpPr>
          <p:nvPr>
            <p:ph type="body" sz="quarter" idx="31"/>
          </p:nvPr>
        </p:nvSpPr>
        <p:spPr>
          <a:xfrm>
            <a:off x="4684646" y="4253374"/>
            <a:ext cx="4083117" cy="1695450"/>
          </a:xfrm>
        </p:spPr>
        <p:txBody>
          <a:bodyPr/>
          <a:lstStyle>
            <a:lvl1pPr>
              <a:spcAft>
                <a:spcPts val="1000"/>
              </a:spcAft>
              <a:defRPr b="1">
                <a:solidFill>
                  <a:schemeClr val="accent1"/>
                </a:solidFill>
              </a:defRPr>
            </a:lvl1pPr>
            <a:lvl2pPr>
              <a:spcAft>
                <a:spcPts val="1000"/>
              </a:spcAft>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Content Placeholder 9"/>
          <p:cNvSpPr>
            <a:spLocks noGrp="1"/>
          </p:cNvSpPr>
          <p:nvPr>
            <p:ph sz="quarter" idx="26" hasCustomPrompt="1"/>
          </p:nvPr>
        </p:nvSpPr>
        <p:spPr>
          <a:xfrm>
            <a:off x="3570548" y="185789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20" name="Content Placeholder 9"/>
          <p:cNvSpPr>
            <a:spLocks noGrp="1"/>
          </p:cNvSpPr>
          <p:nvPr>
            <p:ph sz="quarter" idx="27" hasCustomPrompt="1"/>
          </p:nvPr>
        </p:nvSpPr>
        <p:spPr>
          <a:xfrm>
            <a:off x="7860192" y="185789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21" name="Content Placeholder 9"/>
          <p:cNvSpPr>
            <a:spLocks noGrp="1"/>
          </p:cNvSpPr>
          <p:nvPr>
            <p:ph sz="quarter" idx="28" hasCustomPrompt="1"/>
          </p:nvPr>
        </p:nvSpPr>
        <p:spPr>
          <a:xfrm>
            <a:off x="3565870" y="424968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22" name="Content Placeholder 9"/>
          <p:cNvSpPr>
            <a:spLocks noGrp="1"/>
          </p:cNvSpPr>
          <p:nvPr>
            <p:ph sz="quarter" idx="29" hasCustomPrompt="1"/>
          </p:nvPr>
        </p:nvSpPr>
        <p:spPr>
          <a:xfrm>
            <a:off x="7855514" y="4249682"/>
            <a:ext cx="907570" cy="670658"/>
          </a:xfrm>
        </p:spPr>
        <p:txBody>
          <a:bodyPr>
            <a:noAutofit/>
          </a:bodyPr>
          <a:lstStyle>
            <a:lvl1pPr algn="ctr">
              <a:buNone/>
              <a:defRPr sz="800" baseline="0"/>
            </a:lvl1pPr>
          </a:lstStyle>
          <a:p>
            <a:pPr lvl="0"/>
            <a:r>
              <a:rPr lang="en-GB" dirty="0"/>
              <a:t>Click here, go to INSERT tab and choose Pictures to insert Co-brand Logo</a:t>
            </a:r>
          </a:p>
        </p:txBody>
      </p:sp>
      <p:sp>
        <p:nvSpPr>
          <p:cNvPr id="4" name="Rectangle 3"/>
          <p:cNvSpPr/>
          <p:nvPr userDrawn="1"/>
        </p:nvSpPr>
        <p:spPr>
          <a:xfrm>
            <a:off x="378000" y="1705378"/>
            <a:ext cx="41001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5" name="Rectangle 4"/>
          <p:cNvSpPr/>
          <p:nvPr userDrawn="1"/>
        </p:nvSpPr>
        <p:spPr>
          <a:xfrm>
            <a:off x="4684646" y="1705378"/>
            <a:ext cx="4089718"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12" name="Rectangle 11"/>
          <p:cNvSpPr/>
          <p:nvPr userDrawn="1"/>
        </p:nvSpPr>
        <p:spPr>
          <a:xfrm>
            <a:off x="378000" y="4103518"/>
            <a:ext cx="410170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13" name="Rectangle 12"/>
          <p:cNvSpPr/>
          <p:nvPr userDrawn="1"/>
        </p:nvSpPr>
        <p:spPr>
          <a:xfrm>
            <a:off x="4684645" y="4103518"/>
            <a:ext cx="408353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GB" sz="1100" noProof="0" dirty="0">
              <a:solidFill>
                <a:schemeClr val="bg1"/>
              </a:solidFill>
            </a:endParaRPr>
          </a:p>
        </p:txBody>
      </p:sp>
      <p:sp>
        <p:nvSpPr>
          <p:cNvPr id="3" name="Footer Placeholder 2"/>
          <p:cNvSpPr>
            <a:spLocks noGrp="1"/>
          </p:cNvSpPr>
          <p:nvPr>
            <p:ph type="ftr" sz="quarter" idx="32"/>
          </p:nvPr>
        </p:nvSpPr>
        <p:spPr/>
        <p:txBody>
          <a:bodyPr/>
          <a:lstStyle/>
          <a:p>
            <a:endParaRPr lang="en-GB" dirty="0"/>
          </a:p>
        </p:txBody>
      </p:sp>
    </p:spTree>
    <p:extLst>
      <p:ext uri="{BB962C8B-B14F-4D97-AF65-F5344CB8AC3E}">
        <p14:creationId xmlns:p14="http://schemas.microsoft.com/office/powerpoint/2010/main" val="38975613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10" name="Text Placeholder 8"/>
          <p:cNvSpPr>
            <a:spLocks noGrp="1"/>
          </p:cNvSpPr>
          <p:nvPr>
            <p:ph type="body" sz="quarter" idx="13" hasCustomPrompt="1"/>
          </p:nvPr>
        </p:nvSpPr>
        <p:spPr>
          <a:xfrm>
            <a:off x="376238" y="651600"/>
            <a:ext cx="8371762"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Rectangle 3"/>
          <p:cNvSpPr/>
          <p:nvPr userDrawn="1"/>
        </p:nvSpPr>
        <p:spPr>
          <a:xfrm>
            <a:off x="3240000" y="1705968"/>
            <a:ext cx="266708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5" name="Rectangle 4"/>
          <p:cNvSpPr/>
          <p:nvPr userDrawn="1"/>
        </p:nvSpPr>
        <p:spPr>
          <a:xfrm>
            <a:off x="378000" y="1700213"/>
            <a:ext cx="267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6" name="Rectangle 5"/>
          <p:cNvSpPr/>
          <p:nvPr userDrawn="1"/>
        </p:nvSpPr>
        <p:spPr>
          <a:xfrm>
            <a:off x="6086475" y="1705968"/>
            <a:ext cx="268789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noProof="0" dirty="0">
              <a:solidFill>
                <a:schemeClr val="bg1"/>
              </a:solidFill>
            </a:endParaRPr>
          </a:p>
        </p:txBody>
      </p:sp>
      <p:sp>
        <p:nvSpPr>
          <p:cNvPr id="7" name="Text Placeholder 8"/>
          <p:cNvSpPr>
            <a:spLocks noGrp="1"/>
          </p:cNvSpPr>
          <p:nvPr>
            <p:ph type="body" sz="quarter" idx="17"/>
          </p:nvPr>
        </p:nvSpPr>
        <p:spPr>
          <a:xfrm>
            <a:off x="3244283" y="1851441"/>
            <a:ext cx="2655433"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8"/>
          <p:cNvSpPr>
            <a:spLocks noGrp="1"/>
          </p:cNvSpPr>
          <p:nvPr>
            <p:ph type="body" sz="quarter" idx="18"/>
          </p:nvPr>
        </p:nvSpPr>
        <p:spPr>
          <a:xfrm>
            <a:off x="378000" y="1851441"/>
            <a:ext cx="2670000"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8"/>
          <p:cNvSpPr>
            <a:spLocks noGrp="1"/>
          </p:cNvSpPr>
          <p:nvPr>
            <p:ph type="body" sz="quarter" idx="19"/>
          </p:nvPr>
        </p:nvSpPr>
        <p:spPr>
          <a:xfrm>
            <a:off x="6095999" y="1851441"/>
            <a:ext cx="2678365" cy="3845754"/>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0"/>
          </p:nvPr>
        </p:nvSpPr>
        <p:spPr/>
        <p:txBody>
          <a:bodyPr/>
          <a:lstStyle/>
          <a:p>
            <a:endParaRPr lang="en-GB" dirty="0"/>
          </a:p>
        </p:txBody>
      </p:sp>
    </p:spTree>
    <p:extLst>
      <p:ext uri="{BB962C8B-B14F-4D97-AF65-F5344CB8AC3E}">
        <p14:creationId xmlns:p14="http://schemas.microsoft.com/office/powerpoint/2010/main" val="173586747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376238" y="317501"/>
            <a:ext cx="8391525" cy="705184"/>
          </a:xfrm>
        </p:spPr>
        <p:txBody>
          <a:bodyPr/>
          <a:lstStyle/>
          <a:p>
            <a:r>
              <a:rPr lang="en-GB" noProof="0" dirty="0"/>
              <a:t>Click to edit Master title style</a:t>
            </a:r>
          </a:p>
        </p:txBody>
      </p:sp>
      <p:sp>
        <p:nvSpPr>
          <p:cNvPr id="8"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2627"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6209"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4418" y="2556000"/>
            <a:ext cx="1944000" cy="3394800"/>
          </a:xfrm>
        </p:spPr>
        <p:txBody>
          <a:bodyPr/>
          <a:lstStyle>
            <a:lvl1pPr marL="0" indent="0">
              <a:buFont typeface="Arial" panose="020B0604020202020204" pitchFamily="34" charset="0"/>
              <a:buChar char="​"/>
              <a:defRPr b="1">
                <a:solidFill>
                  <a:schemeClr val="accent1"/>
                </a:solidFill>
              </a:defRPr>
            </a:lvl1pPr>
            <a:lvl2pPr marL="0" indent="0">
              <a:spcAft>
                <a:spcPts val="1000"/>
              </a:spcAft>
              <a:buFont typeface="Arial" panose="020B0604020202020204" pitchFamily="34" charset="0"/>
              <a:buChar char="​"/>
              <a:defRPr/>
            </a:lvl2pPr>
            <a:lvl3pPr marL="0" indent="0">
              <a:spcAft>
                <a:spcPts val="1000"/>
              </a:spcAft>
              <a:buFont typeface="Arial" panose="020B0604020202020204" pitchFamily="34" charset="0"/>
              <a:buChar char="​"/>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29124307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Ref idx="1001">
        <a:schemeClr val="bg1"/>
      </p:bgRef>
    </p:bg>
    <p:spTree>
      <p:nvGrpSpPr>
        <p:cNvPr id="1" name=""/>
        <p:cNvGrpSpPr/>
        <p:nvPr/>
      </p:nvGrpSpPr>
      <p:grpSpPr>
        <a:xfrm>
          <a:off x="0" y="0"/>
          <a:ext cx="0" cy="0"/>
          <a:chOff x="0" y="0"/>
          <a:chExt cx="0" cy="0"/>
        </a:xfrm>
      </p:grpSpPr>
      <p:sp>
        <p:nvSpPr>
          <p:cNvPr id="11" name="Colored background"/>
          <p:cNvSpPr/>
          <p:nvPr userDrawn="1"/>
        </p:nvSpPr>
        <p:spPr bwMode="gray">
          <a:xfrm>
            <a:off x="0" y="0"/>
            <a:ext cx="9144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2" name="Title 1"/>
          <p:cNvSpPr>
            <a:spLocks noGrp="1"/>
          </p:cNvSpPr>
          <p:nvPr>
            <p:ph type="title"/>
          </p:nvPr>
        </p:nvSpPr>
        <p:spPr>
          <a:xfrm>
            <a:off x="376237" y="317500"/>
            <a:ext cx="8391526" cy="789405"/>
          </a:xfrm>
        </p:spPr>
        <p:txBody>
          <a:bodyPr/>
          <a:lstStyle>
            <a:lvl1pPr>
              <a:defRPr>
                <a:solidFill>
                  <a:schemeClr val="tx1"/>
                </a:solidFill>
              </a:defRPr>
            </a:lvl1pPr>
          </a:lstStyle>
          <a:p>
            <a:r>
              <a:rPr lang="en-GB" noProof="0" dirty="0"/>
              <a:t>Click to edit Master title style</a:t>
            </a:r>
          </a:p>
        </p:txBody>
      </p:sp>
      <p:sp>
        <p:nvSpPr>
          <p:cNvPr id="8" name="Text Placeholder 8"/>
          <p:cNvSpPr>
            <a:spLocks noGrp="1"/>
          </p:cNvSpPr>
          <p:nvPr>
            <p:ph type="body" sz="quarter" idx="13" hasCustomPrompt="1"/>
          </p:nvPr>
        </p:nvSpPr>
        <p:spPr>
          <a:xfrm>
            <a:off x="376237" y="687694"/>
            <a:ext cx="8391526" cy="757255"/>
          </a:xfrm>
          <a:prstGeom prst="rect">
            <a:avLst/>
          </a:prstGeom>
        </p:spPr>
        <p:txBody>
          <a:bodyPr lIns="0" tIns="0" rIns="0" bIns="0">
            <a:noAutofit/>
          </a:bodyPr>
          <a:lstStyle>
            <a:lvl1pPr marL="0" indent="0">
              <a:buNone/>
              <a:defRPr sz="2000" b="0">
                <a:solidFill>
                  <a:schemeClr val="tx1"/>
                </a:solidFill>
              </a:defRPr>
            </a:lvl1pPr>
          </a:lstStyle>
          <a:p>
            <a:pPr lvl="0"/>
            <a:r>
              <a:rPr lang="en-GB" noProof="0" dirty="0"/>
              <a:t>Click to add subtitle</a:t>
            </a:r>
          </a:p>
        </p:txBody>
      </p:sp>
      <p:sp>
        <p:nvSpPr>
          <p:cNvPr id="4" name="Text Placeholder 8"/>
          <p:cNvSpPr>
            <a:spLocks noGrp="1"/>
          </p:cNvSpPr>
          <p:nvPr>
            <p:ph type="body" sz="quarter" idx="17"/>
          </p:nvPr>
        </p:nvSpPr>
        <p:spPr>
          <a:xfrm>
            <a:off x="378000"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8"/>
          <p:cNvSpPr>
            <a:spLocks noGrp="1"/>
          </p:cNvSpPr>
          <p:nvPr>
            <p:ph type="body" sz="quarter" idx="18"/>
          </p:nvPr>
        </p:nvSpPr>
        <p:spPr>
          <a:xfrm>
            <a:off x="6825564"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8"/>
          <p:cNvSpPr>
            <a:spLocks noGrp="1"/>
          </p:cNvSpPr>
          <p:nvPr>
            <p:ph type="body" sz="quarter" idx="19"/>
          </p:nvPr>
        </p:nvSpPr>
        <p:spPr>
          <a:xfrm>
            <a:off x="2527188"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p:cNvSpPr>
            <a:spLocks noGrp="1"/>
          </p:cNvSpPr>
          <p:nvPr>
            <p:ph type="body" sz="quarter" idx="20"/>
          </p:nvPr>
        </p:nvSpPr>
        <p:spPr>
          <a:xfrm>
            <a:off x="4676376" y="2556000"/>
            <a:ext cx="1944000" cy="3394800"/>
          </a:xfrm>
        </p:spPr>
        <p:txBody>
          <a:bodyPr/>
          <a:lstStyle>
            <a:lvl1pPr marL="0" indent="0">
              <a:buFont typeface="Arial" panose="020B0604020202020204" pitchFamily="34" charset="0"/>
              <a:buChar char="​"/>
              <a:defRPr b="1">
                <a:solidFill>
                  <a:schemeClr val="tx1"/>
                </a:solidFill>
              </a:defRPr>
            </a:lvl1pPr>
            <a:lvl2pPr marL="0" indent="0">
              <a:spcAft>
                <a:spcPts val="1000"/>
              </a:spcAft>
              <a:buFont typeface="Arial" panose="020B0604020202020204" pitchFamily="34" charset="0"/>
              <a:buChar char="​"/>
              <a:defRPr>
                <a:solidFill>
                  <a:schemeClr val="tx1"/>
                </a:solidFill>
              </a:defRPr>
            </a:lvl2pPr>
            <a:lvl3pPr marL="0" indent="0">
              <a:spcAft>
                <a:spcPts val="1000"/>
              </a:spcAft>
              <a:buFont typeface="Arial" panose="020B0604020202020204" pitchFamily="34" charset="0"/>
              <a:buChar char="​"/>
              <a:defRPr>
                <a:solidFill>
                  <a:schemeClr val="tx1"/>
                </a:solidFill>
              </a:defRPr>
            </a:lvl3pPr>
            <a:lvl4pPr marL="176400" indent="-176400">
              <a:spcAft>
                <a:spcPts val="1000"/>
              </a:spcAft>
              <a:buFont typeface="Arial" panose="020B0604020202020204" pitchFamily="34" charset="0"/>
              <a:buChar char="•"/>
              <a:defRPr>
                <a:solidFill>
                  <a:schemeClr val="tx1"/>
                </a:solidFill>
              </a:defRPr>
            </a:lvl4pPr>
            <a:lvl5pPr marL="356400" indent="-176400">
              <a:spcAft>
                <a:spcPts val="1000"/>
              </a:spcAft>
              <a:defRPr baseline="0">
                <a:solidFill>
                  <a:schemeClr val="tx1"/>
                </a:solidFill>
              </a:defRPr>
            </a:lvl5pPr>
            <a:lvl6pPr marL="356400" indent="-176400">
              <a:spcAft>
                <a:spcPts val="1000"/>
              </a:spcAft>
              <a:buFont typeface="Verdana" panose="020B0604030504040204" pitchFamily="34" charset="0"/>
              <a:buChar char="−"/>
              <a:defRPr>
                <a:solidFill>
                  <a:schemeClr val="bg1"/>
                </a:solidFill>
              </a:defRPr>
            </a:lvl6pPr>
            <a:lvl7pPr marL="356400" indent="-176400">
              <a:spcAft>
                <a:spcPts val="1000"/>
              </a:spcAft>
              <a:defRPr>
                <a:solidFill>
                  <a:schemeClr val="bg1"/>
                </a:solidFill>
              </a:defRPr>
            </a:lvl7pPr>
            <a:lvl8pPr marL="356400" indent="-176400">
              <a:spcAft>
                <a:spcPts val="1000"/>
              </a:spcAft>
              <a:defRPr>
                <a:solidFill>
                  <a:schemeClr val="bg1"/>
                </a:solidFill>
              </a:defRPr>
            </a:lvl8pPr>
            <a:lvl9pPr marL="356400" indent="-176400">
              <a:spcAft>
                <a:spcPts val="1000"/>
              </a:spcAft>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TextBox 14"/>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3" name="Footer Placeholder 2"/>
          <p:cNvSpPr>
            <a:spLocks noGrp="1"/>
          </p:cNvSpPr>
          <p:nvPr>
            <p:ph type="ftr" sz="quarter" idx="21"/>
          </p:nvPr>
        </p:nvSpPr>
        <p:spPr/>
        <p:txBody>
          <a:bodyPr/>
          <a:lstStyle/>
          <a:p>
            <a:endParaRPr lang="en-GB" dirty="0"/>
          </a:p>
        </p:txBody>
      </p:sp>
    </p:spTree>
    <p:extLst>
      <p:ext uri="{BB962C8B-B14F-4D97-AF65-F5344CB8AC3E}">
        <p14:creationId xmlns:p14="http://schemas.microsoft.com/office/powerpoint/2010/main" val="40443708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76237" y="317499"/>
            <a:ext cx="8391525" cy="698501"/>
          </a:xfrm>
          <a:prstGeom prst="rect">
            <a:avLst/>
          </a:prstGeom>
        </p:spPr>
        <p:txBody>
          <a:bodyPr vert="horz" lIns="0" tIns="0" rIns="0" bIns="0" rtlCol="0" anchor="t" anchorCtr="0">
            <a:noAutofit/>
          </a:bodyPr>
          <a:lstStyle>
            <a:lvl1pPr>
              <a:defRPr/>
            </a:lvl1pPr>
          </a:lstStyle>
          <a:p>
            <a:r>
              <a:rPr lang="en-GB" noProof="0" dirty="0"/>
              <a:t>Click to add title</a:t>
            </a:r>
          </a:p>
        </p:txBody>
      </p:sp>
      <p:sp>
        <p:nvSpPr>
          <p:cNvPr id="8" name="Text Placeholder 8"/>
          <p:cNvSpPr>
            <a:spLocks noGrp="1"/>
          </p:cNvSpPr>
          <p:nvPr>
            <p:ph type="body" sz="quarter" idx="13" hasCustomPrompt="1"/>
          </p:nvPr>
        </p:nvSpPr>
        <p:spPr>
          <a:xfrm>
            <a:off x="376237" y="651600"/>
            <a:ext cx="8391525" cy="757255"/>
          </a:xfrm>
          <a:prstGeom prst="rect">
            <a:avLst/>
          </a:prstGeom>
        </p:spPr>
        <p:txBody>
          <a:bodyPr lIns="0" tIns="0" rIns="0" bIns="0">
            <a:noAutofit/>
          </a:bodyPr>
          <a:lstStyle>
            <a:lvl1pPr marL="0" indent="0">
              <a:buNone/>
              <a:defRPr sz="2000" b="0">
                <a:solidFill>
                  <a:srgbClr val="575757"/>
                </a:solidFill>
              </a:defRPr>
            </a:lvl1pPr>
          </a:lstStyle>
          <a:p>
            <a:pPr lvl="0"/>
            <a:r>
              <a:rPr lang="en-GB" noProof="0" dirty="0"/>
              <a:t>Click to add subtitle</a:t>
            </a:r>
          </a:p>
        </p:txBody>
      </p:sp>
      <p:sp>
        <p:nvSpPr>
          <p:cNvPr id="10" name="Text Placeholder 18"/>
          <p:cNvSpPr>
            <a:spLocks noGrp="1"/>
          </p:cNvSpPr>
          <p:nvPr>
            <p:ph idx="1"/>
          </p:nvPr>
        </p:nvSpPr>
        <p:spPr>
          <a:xfrm>
            <a:off x="376237" y="1665288"/>
            <a:ext cx="4195763" cy="4716463"/>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416708949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422787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SD_LAN_pePresentationTitle"/>
          <p:cNvSpPr>
            <a:spLocks noGrp="1"/>
          </p:cNvSpPr>
          <p:nvPr>
            <p:ph type="ctrTitle" hasCustomPrompt="1"/>
          </p:nvPr>
        </p:nvSpPr>
        <p:spPr bwMode="gray">
          <a:xfrm>
            <a:off x="2502000" y="1368000"/>
            <a:ext cx="4140000" cy="4140000"/>
          </a:xfrm>
          <a:prstGeom prst="ellipse">
            <a:avLst/>
          </a:prstGeom>
          <a:ln w="25400">
            <a:solidFill>
              <a:schemeClr val="accent1"/>
            </a:solidFill>
          </a:ln>
        </p:spPr>
        <p:txBody>
          <a:bodyPr lIns="0" tIns="0" rIns="0" bIns="0" anchor="ctr" anchorCtr="0">
            <a:normAutofit/>
          </a:bodyPr>
          <a:lstStyle>
            <a:lvl1pPr algn="ctr">
              <a:lnSpc>
                <a:spcPts val="4200"/>
              </a:lnSpc>
              <a:defRPr sz="3600" b="0">
                <a:solidFill>
                  <a:schemeClr val="tx1"/>
                </a:solidFill>
                <a:latin typeface="+mj-lt"/>
                <a:ea typeface="Open Sans" panose="020B0606030504020204" pitchFamily="34" charset="0"/>
                <a:cs typeface="Arial" panose="020B0604020202020204" pitchFamily="34" charset="0"/>
              </a:defRPr>
            </a:lvl1pPr>
          </a:lstStyle>
          <a:p>
            <a:r>
              <a:rPr lang="en-GB" dirty="0"/>
              <a:t>Presentation title runs here</a:t>
            </a:r>
            <a:endParaRPr lang="en-GB" noProof="0" dirty="0"/>
          </a:p>
        </p:txBody>
      </p:sp>
      <p:sp>
        <p:nvSpPr>
          <p:cNvPr id="3" name="SD_LAN_pePresentationSubtitle"/>
          <p:cNvSpPr>
            <a:spLocks noGrp="1"/>
          </p:cNvSpPr>
          <p:nvPr>
            <p:ph type="subTitle" idx="1" hasCustomPrompt="1"/>
          </p:nvPr>
        </p:nvSpPr>
        <p:spPr bwMode="gray">
          <a:xfrm>
            <a:off x="376238" y="5864229"/>
            <a:ext cx="4195761" cy="505645"/>
          </a:xfrm>
          <a:prstGeom prst="rect">
            <a:avLst/>
          </a:prstGeom>
        </p:spPr>
        <p:txBody>
          <a:bodyPr lIns="0" tIns="0" rIns="0" bIns="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Subtitle here two lines max</a:t>
            </a:r>
          </a:p>
        </p:txBody>
      </p:sp>
      <p:sp>
        <p:nvSpPr>
          <p:cNvPr id="7" name="SD_ART_Logo"/>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hidden="1"/>
          <p:cNvSpPr>
            <a:spLocks noGrp="1"/>
          </p:cNvSpPr>
          <p:nvPr>
            <p:ph type="ftr" sz="quarter" idx="11"/>
          </p:nvPr>
        </p:nvSpPr>
        <p:spPr/>
        <p:txBody>
          <a:bodyPr/>
          <a:lstStyle>
            <a:lvl1pPr>
              <a:defRPr>
                <a:solidFill>
                  <a:schemeClr val="bg1"/>
                </a:solidFill>
              </a:defRPr>
            </a:lvl1pPr>
          </a:lstStyle>
          <a:p>
            <a:endParaRPr lang="en-GB" dirty="0"/>
          </a:p>
        </p:txBody>
      </p:sp>
      <p:sp>
        <p:nvSpPr>
          <p:cNvPr id="9" name="SD_LAN_peDocumentDate"/>
          <p:cNvSpPr>
            <a:spLocks noGrp="1"/>
          </p:cNvSpPr>
          <p:nvPr>
            <p:ph type="body" sz="quarter" idx="14" hasCustomPrompt="1"/>
          </p:nvPr>
        </p:nvSpPr>
        <p:spPr>
          <a:xfrm>
            <a:off x="376238" y="6376034"/>
            <a:ext cx="6903154" cy="277813"/>
          </a:xfrm>
        </p:spPr>
        <p:txBody>
          <a:bodyPr lIns="10800"/>
          <a:lstStyle>
            <a:lvl1pPr>
              <a:lnSpc>
                <a:spcPct val="106000"/>
              </a:lnSpc>
              <a:spcAft>
                <a:spcPts val="0"/>
              </a:spcAft>
              <a:defRPr sz="1000"/>
            </a:lvl1pPr>
          </a:lstStyle>
          <a:p>
            <a:pPr lvl="0"/>
            <a:r>
              <a:rPr lang="en-GB" dirty="0"/>
              <a:t>Name | Date</a:t>
            </a:r>
          </a:p>
        </p:txBody>
      </p:sp>
    </p:spTree>
    <p:extLst>
      <p:ext uri="{BB962C8B-B14F-4D97-AF65-F5344CB8AC3E}">
        <p14:creationId xmlns:p14="http://schemas.microsoft.com/office/powerpoint/2010/main" val="95408733"/>
      </p:ext>
    </p:extLst>
  </p:cSld>
  <p:clrMapOvr>
    <a:masterClrMapping/>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742393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2" name="SD_InternalExternal"/>
          <p:cNvSpPr>
            <a:spLocks/>
          </p:cNvSpPr>
          <p:nvPr userDrawn="1"/>
        </p:nvSpPr>
        <p:spPr bwMode="auto">
          <a:xfrm>
            <a:off x="376238" y="3429000"/>
            <a:ext cx="6958012" cy="2952750"/>
          </a:xfrm>
          <a:prstGeom prst="rect">
            <a:avLst/>
          </a:prstGeom>
          <a:noFill/>
          <a:ln w="9525">
            <a:noFill/>
            <a:miter lim="800000"/>
            <a:headEnd/>
            <a:tailEnd/>
          </a:ln>
        </p:spPr>
        <p:txBody>
          <a:bodyPr lIns="0" tIns="0" rIns="0" bIns="0" anchor="b"/>
          <a:lstStyle/>
          <a:p>
            <a:pPr defTabSz="1019175">
              <a:spcBef>
                <a:spcPts val="0"/>
              </a:spcBef>
              <a:spcAft>
                <a:spcPts val="0"/>
              </a:spcAft>
              <a:buClr>
                <a:schemeClr val="tx1"/>
              </a:buClr>
              <a:buSzPct val="80000"/>
              <a:buFont typeface="Wingdings" pitchFamily="2" charset="2"/>
              <a:buNone/>
            </a:pPr>
            <a:r>
              <a:rPr lang="en-GB" sz="900" noProof="1">
                <a:solidFill>
                  <a:schemeClr val="tx1"/>
                </a:solidFill>
              </a:rPr>
              <a:t>This publication has been written in general terms and we recommend that you obtain professional advice before acting or refraining from action on any of the contents of this publication. Deloitte LLP accepts no liability for any loss occasioned to any person acting or refraining from action as a result of any material in this publication.
Deloitte LLP is a limited liability partnership registered in England and Wales with registered number OC303675 and its registered office at 2 New Street Square, London, EC4A 3BZ, United Kingdom.
Deloitte LLP is the United Kingdom affiliate of Deloitte NWE LLP, a member firm of Deloitte Touche Tohmatsu Limited, a UK private company limited by guarantee (“DTTL”). DTTL and each of its member firms are legally separate and independent entities. DTTL and Deloitte NWE LLP do not provide services to clients. Please see www.deloitte.com/about to learn more about our global network of member firms.
© 2018 Deloitte LLP. All rights reserved.</a:t>
            </a:r>
          </a:p>
        </p:txBody>
      </p:sp>
      <p:sp>
        <p:nvSpPr>
          <p:cNvPr id="7" name="SD_ART_Logo"/>
          <p:cNvSpPr/>
          <p:nvPr userDrawn="1"/>
        </p:nvSpPr>
        <p:spPr>
          <a:xfrm>
            <a:off x="379939" y="376094"/>
            <a:ext cx="1852876" cy="811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SD_ART_Logo_bmkAr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9939" y="376094"/>
            <a:ext cx="1852876" cy="812164"/>
          </a:xfrm>
          <a:prstGeom prst="rect">
            <a:avLst/>
          </a:prstGeom>
        </p:spPr>
      </p:pic>
      <p:sp>
        <p:nvSpPr>
          <p:cNvPr id="4" name="Footer Placeholder 3"/>
          <p:cNvSpPr>
            <a:spLocks noGrp="1"/>
          </p:cNvSpPr>
          <p:nvPr>
            <p:ph type="ftr" sz="quarter" idx="16"/>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4721535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5688330"/>
            <a:ext cx="5695950" cy="699770"/>
          </a:xfrm>
          <a:prstGeom prst="rect">
            <a:avLst/>
          </a:prstGeom>
          <a:noFill/>
          <a:ln w="0" cmpd="sng">
            <a:noFill/>
            <a:prstDash val="solid"/>
          </a:ln>
        </p:spPr>
        <p:txBody>
          <a:bodyPr vert="horz" lIns="0" tIns="10795" rIns="0" bIns="0" anchor="t"/>
          <a:lstStyle>
            <a:lvl1pPr marL="45720" marR="0" indent="0" algn="l">
              <a:lnSpc>
                <a:spcPts val="2100"/>
              </a:lnSpc>
              <a:spcBef>
                <a:spcPts val="880"/>
              </a:spcBef>
              <a:spcAft>
                <a:spcPts val="25"/>
              </a:spcAft>
              <a:defRPr/>
            </a:lvl1pPr>
          </a:lstStyle>
          <a:p>
            <a:pPr marL="45720" marR="0" indent="0" algn="l">
              <a:lnSpc>
                <a:spcPts val="2400"/>
              </a:lnSpc>
              <a:spcAft>
                <a:spcPts val="0"/>
              </a:spcAft>
            </a:pPr>
            <a:r>
              <a:rPr lang="en-US" sz="2000" b="1" spc="-47">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751" spc="15">
                <a:solidFill>
                  <a:srgbClr val="FFFFFF"/>
                </a:solidFill>
                <a:latin typeface="Verdana" panose="02020603050405020304" pitchFamily="2"/>
              </a:rPr>
              <a:t>January 2018 </a:t>
            </a:r>
          </a:p>
        </p:txBody>
      </p:sp>
    </p:spTree>
    <p:extLst>
      <p:ext uri="{BB962C8B-B14F-4D97-AF65-F5344CB8AC3E}">
        <p14:creationId xmlns:p14="http://schemas.microsoft.com/office/powerpoint/2010/main" val="2377556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7"/>
            <a:ext cx="8248650" cy="442595"/>
          </a:xfrm>
          <a:prstGeom prst="rect">
            <a:avLst/>
          </a:prstGeom>
          <a:noFill/>
          <a:ln w="0" cmpd="sng">
            <a:noFill/>
            <a:prstDash val="solid"/>
          </a:ln>
        </p:spPr>
        <p:txBody>
          <a:bodyPr vert="horz" lIns="0" tIns="10795" rIns="0" bIns="0" anchor="t"/>
          <a:lstStyle>
            <a:lvl1pPr marL="0" marR="0" indent="0" algn="l">
              <a:lnSpc>
                <a:spcPts val="3400"/>
              </a:lnSpc>
              <a:spcAft>
                <a:spcPts val="0"/>
              </a:spcAft>
              <a:defRPr/>
            </a:lvl1pPr>
          </a:lstStyle>
          <a:p>
            <a:pPr marL="0" marR="0" indent="0" algn="l">
              <a:lnSpc>
                <a:spcPts val="3400"/>
              </a:lnSpc>
              <a:spcAft>
                <a:spcPts val="0"/>
              </a:spcAft>
            </a:pPr>
            <a:r>
              <a:rPr lang="en-US" sz="3001" spc="-5">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2"/>
            <a:ext cx="8248650" cy="809625"/>
          </a:xfrm>
          <a:prstGeom prst="rect">
            <a:avLst/>
          </a:prstGeom>
          <a:noFill/>
          <a:ln w="0" cmpd="sng">
            <a:noFill/>
            <a:prstDash val="solid"/>
          </a:ln>
        </p:spPr>
        <p:txBody>
          <a:bodyPr vert="horz" lIns="0" tIns="0" rIns="0" bIns="0" anchor="t"/>
          <a:lstStyle>
            <a:lvl1pPr marL="0" marR="0" indent="0" algn="just">
              <a:lnSpc>
                <a:spcPts val="1900"/>
              </a:lnSpc>
              <a:spcAft>
                <a:spcPts val="2500"/>
              </a:spcAft>
              <a:defRPr/>
            </a:lvl1pPr>
          </a:lstStyle>
          <a:p>
            <a:pPr marL="0" marR="0" indent="0" algn="just">
              <a:lnSpc>
                <a:spcPts val="1900"/>
              </a:lnSpc>
              <a:spcAft>
                <a:spcPts val="2500"/>
              </a:spcAft>
            </a:pPr>
            <a:r>
              <a:rPr lang="en-US" sz="16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3398523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2"/>
            <a:ext cx="5762625" cy="3942715"/>
          </a:xfrm>
          <a:prstGeom prst="rect">
            <a:avLst/>
          </a:prstGeom>
          <a:solidFill>
            <a:srgbClr val="000000"/>
          </a:solidFill>
          <a:ln w="0" cmpd="sng">
            <a:noFill/>
            <a:prstDash val="solid"/>
          </a:ln>
        </p:spPr>
        <p:txBody>
          <a:bodyPr vert="horz" lIns="0" tIns="0" rIns="0" bIns="0" anchor="t"/>
          <a:lstStyle/>
          <a:p>
            <a:pPr algn="l"/>
            <a:r>
              <a:rPr lang="en-US" sz="177"/>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3400"/>
              </a:lnSpc>
              <a:spcAft>
                <a:spcPts val="0"/>
              </a:spcAft>
              <a:defRPr/>
            </a:lvl1pPr>
          </a:lstStyle>
          <a:p>
            <a:pPr marL="0" marR="0" indent="0" algn="l">
              <a:lnSpc>
                <a:spcPts val="3400"/>
              </a:lnSpc>
              <a:spcAft>
                <a:spcPts val="0"/>
              </a:spcAft>
            </a:pPr>
            <a:r>
              <a:rPr lang="en-US" sz="3001" spc="-5">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900"/>
              </a:lnSpc>
              <a:spcAft>
                <a:spcPts val="1435"/>
              </a:spcAft>
              <a:defRPr/>
            </a:lvl1pPr>
          </a:lstStyle>
          <a:p>
            <a:pPr marL="0" marR="0" indent="0" algn="l">
              <a:lnSpc>
                <a:spcPts val="1900"/>
              </a:lnSpc>
              <a:spcAft>
                <a:spcPts val="1435"/>
              </a:spcAft>
            </a:pPr>
            <a:r>
              <a:rPr lang="en-US" sz="16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7"/>
            <a:ext cx="5762625" cy="296545"/>
          </a:xfrm>
          <a:prstGeom prst="rect">
            <a:avLst/>
          </a:prstGeom>
          <a:noFill/>
          <a:ln w="0" cmpd="sng">
            <a:noFill/>
            <a:prstDash val="solid"/>
          </a:ln>
        </p:spPr>
        <p:txBody>
          <a:bodyPr vert="horz" lIns="0" tIns="5080" rIns="0" bIns="0" anchor="t"/>
          <a:lstStyle>
            <a:lvl1pPr marL="685800" marR="0" indent="0" algn="l">
              <a:lnSpc>
                <a:spcPts val="1700"/>
              </a:lnSpc>
              <a:spcAft>
                <a:spcPts val="615"/>
              </a:spcAft>
              <a:tabLst>
                <a:tab pos="2286000" algn="l"/>
                <a:tab pos="4434840" algn="l"/>
                <a:tab pos="6263640" algn="l"/>
              </a:tabLst>
              <a:defRPr/>
            </a:lvl1pPr>
          </a:lstStyle>
          <a:p>
            <a:pPr marL="685800" marR="0" indent="0" algn="l">
              <a:lnSpc>
                <a:spcPts val="1700"/>
              </a:lnSpc>
              <a:spcAft>
                <a:spcPts val="615"/>
              </a:spcAft>
              <a:tabLst>
                <a:tab pos="2286000" algn="l"/>
                <a:tab pos="4434840" algn="l"/>
                <a:tab pos="6263640" algn="l"/>
              </a:tabLst>
            </a:pPr>
            <a:r>
              <a:rPr lang="en-US" sz="1401" spc="-5">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1">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0" y="4422775"/>
            <a:ext cx="896303" cy="252730"/>
          </a:xfrm>
          <a:prstGeom prst="rect">
            <a:avLst/>
          </a:prstGeom>
          <a:noFill/>
          <a:ln w="0" cmpd="sng">
            <a:noFill/>
            <a:prstDash val="solid"/>
          </a:ln>
        </p:spPr>
        <p:txBody>
          <a:bodyPr vert="horz" lIns="0" tIns="0" rIns="0" bIns="0" anchor="t"/>
          <a:lstStyle>
            <a:lvl1pPr marL="182880" marR="0" indent="0" algn="l">
              <a:lnSpc>
                <a:spcPts val="1000"/>
              </a:lnSpc>
              <a:spcAft>
                <a:spcPts val="0"/>
              </a:spcAft>
              <a:defRPr/>
            </a:lvl1pPr>
          </a:lstStyle>
          <a:p>
            <a:pPr marL="182880" marR="0" indent="0" algn="l">
              <a:lnSpc>
                <a:spcPts val="1000"/>
              </a:lnSpc>
              <a:spcAft>
                <a:spcPts val="0"/>
              </a:spcAft>
            </a:pPr>
            <a:r>
              <a:rPr lang="en-US" sz="1001" spc="-11">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5">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6" y="5370830"/>
            <a:ext cx="649129" cy="252730"/>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5">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1">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5" y="3432175"/>
            <a:ext cx="596741" cy="252730"/>
          </a:xfrm>
          <a:prstGeom prst="rect">
            <a:avLst/>
          </a:prstGeom>
          <a:noFill/>
          <a:ln w="0" cmpd="sng">
            <a:noFill/>
            <a:prstDash val="solid"/>
          </a:ln>
        </p:spPr>
        <p:txBody>
          <a:bodyPr vert="horz" lIns="0" tIns="0" rIns="0" bIns="0" anchor="t"/>
          <a:lstStyle>
            <a:lvl1pPr marL="137160" marR="0" indent="0" algn="l">
              <a:lnSpc>
                <a:spcPts val="1000"/>
              </a:lnSpc>
              <a:spcAft>
                <a:spcPts val="0"/>
              </a:spcAft>
              <a:defRPr/>
            </a:lvl1pPr>
          </a:lstStyle>
          <a:p>
            <a:pPr marL="137160" marR="0" indent="0" algn="l">
              <a:lnSpc>
                <a:spcPts val="1000"/>
              </a:lnSpc>
              <a:spcAft>
                <a:spcPts val="0"/>
              </a:spcAft>
            </a:pPr>
            <a:r>
              <a:rPr lang="en-US" sz="1001" spc="-15">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3" y="4413257"/>
            <a:ext cx="633413" cy="253365"/>
          </a:xfrm>
          <a:prstGeom prst="rect">
            <a:avLst/>
          </a:prstGeom>
          <a:noFill/>
          <a:ln w="0" cmpd="sng">
            <a:noFill/>
            <a:prstDash val="solid"/>
          </a:ln>
        </p:spPr>
        <p:txBody>
          <a:bodyPr vert="horz" lIns="0" tIns="0" rIns="0" bIns="0" anchor="t"/>
          <a:lstStyle>
            <a:lvl1pPr marL="91440" marR="0" indent="0" algn="l">
              <a:lnSpc>
                <a:spcPts val="1000"/>
              </a:lnSpc>
              <a:spcAft>
                <a:spcPts val="0"/>
              </a:spcAft>
              <a:defRPr/>
            </a:lvl1pPr>
          </a:lstStyle>
          <a:p>
            <a:pPr marL="91440" marR="0" indent="0" algn="l">
              <a:lnSpc>
                <a:spcPts val="1000"/>
              </a:lnSpc>
              <a:spcAft>
                <a:spcPts val="0"/>
              </a:spcAft>
            </a:pPr>
            <a:r>
              <a:rPr lang="en-US" sz="1001" spc="-20">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3" y="5388617"/>
            <a:ext cx="839153" cy="253365"/>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1">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457200" marR="0" indent="0" algn="l">
              <a:lnSpc>
                <a:spcPts val="1000"/>
              </a:lnSpc>
              <a:spcAft>
                <a:spcPts val="0"/>
              </a:spcAft>
              <a:defRPr/>
            </a:lvl1pPr>
          </a:lstStyle>
          <a:p>
            <a:pPr marL="457200" marR="0" indent="0" algn="l">
              <a:lnSpc>
                <a:spcPts val="1000"/>
              </a:lnSpc>
              <a:spcAft>
                <a:spcPts val="0"/>
              </a:spcAft>
            </a:pPr>
            <a:r>
              <a:rPr lang="en-US" sz="1001" spc="-15">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5" y="4422775"/>
            <a:ext cx="688181" cy="252730"/>
          </a:xfrm>
          <a:prstGeom prst="rect">
            <a:avLst/>
          </a:prstGeom>
          <a:noFill/>
          <a:ln w="0" cmpd="sng">
            <a:noFill/>
            <a:prstDash val="solid"/>
          </a:ln>
        </p:spPr>
        <p:txBody>
          <a:bodyPr vert="horz" lIns="0" tIns="0" rIns="0" bIns="0" anchor="t"/>
          <a:lstStyle>
            <a:lvl1pPr marL="0" marR="0" indent="0" algn="l">
              <a:lnSpc>
                <a:spcPts val="1000"/>
              </a:lnSpc>
              <a:spcBef>
                <a:spcPts val="40"/>
              </a:spcBef>
              <a:spcAft>
                <a:spcPts val="0"/>
              </a:spcAft>
              <a:defRPr/>
            </a:lvl1pPr>
          </a:lstStyle>
          <a:p>
            <a:pPr marL="137160" marR="0" indent="0" algn="l">
              <a:lnSpc>
                <a:spcPts val="900"/>
              </a:lnSpc>
              <a:spcAft>
                <a:spcPts val="0"/>
              </a:spcAft>
            </a:pPr>
            <a:r>
              <a:rPr lang="en-US" sz="1001" spc="-5">
                <a:solidFill>
                  <a:srgbClr val="FFFFFF"/>
                </a:solidFill>
                <a:latin typeface="Verdana" panose="02020603050405020304" pitchFamily="2"/>
              </a:rPr>
              <a:t>SECURITY </a:t>
            </a:r>
          </a:p>
          <a:p>
            <a:pPr marL="0" marR="0" indent="0" algn="l">
              <a:lnSpc>
                <a:spcPts val="1000"/>
              </a:lnSpc>
              <a:spcBef>
                <a:spcPts val="40"/>
              </a:spcBef>
              <a:spcAft>
                <a:spcPts val="0"/>
              </a:spcAft>
            </a:pPr>
            <a:r>
              <a:rPr lang="en-US" sz="1001" spc="-49">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20">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0" y="4398017"/>
            <a:ext cx="884873" cy="253365"/>
          </a:xfrm>
          <a:prstGeom prst="rect">
            <a:avLst/>
          </a:prstGeom>
          <a:noFill/>
          <a:ln w="0" cmpd="sng">
            <a:noFill/>
            <a:prstDash val="solid"/>
          </a:ln>
        </p:spPr>
        <p:txBody>
          <a:bodyPr vert="horz" lIns="0" tIns="0" rIns="0" bIns="0" anchor="t"/>
          <a:lstStyle>
            <a:lvl1pPr marL="91440" marR="0" indent="0" algn="l">
              <a:lnSpc>
                <a:spcPts val="1000"/>
              </a:lnSpc>
              <a:spcAft>
                <a:spcPts val="0"/>
              </a:spcAft>
              <a:defRPr/>
            </a:lvl1pPr>
          </a:lstStyle>
          <a:p>
            <a:pPr marL="91440" marR="0" indent="0" algn="l">
              <a:lnSpc>
                <a:spcPts val="1000"/>
              </a:lnSpc>
              <a:spcAft>
                <a:spcPts val="0"/>
              </a:spcAft>
            </a:pPr>
            <a:r>
              <a:rPr lang="en-US" sz="1001" spc="-11">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91440" marR="0" indent="0" algn="l">
              <a:lnSpc>
                <a:spcPts val="1000"/>
              </a:lnSpc>
              <a:spcAft>
                <a:spcPts val="0"/>
              </a:spcAft>
              <a:defRPr/>
            </a:lvl1pPr>
          </a:lstStyle>
          <a:p>
            <a:pPr marL="91440" marR="0" indent="0" algn="l">
              <a:lnSpc>
                <a:spcPts val="1000"/>
              </a:lnSpc>
              <a:spcAft>
                <a:spcPts val="0"/>
              </a:spcAft>
            </a:pPr>
            <a:r>
              <a:rPr lang="en-US" sz="1001" spc="-15">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2" y="6367152"/>
            <a:ext cx="676751" cy="253365"/>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5">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4" y="6367152"/>
            <a:ext cx="871061" cy="253365"/>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1">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2"/>
            <a:ext cx="857250" cy="253365"/>
          </a:xfrm>
          <a:prstGeom prst="rect">
            <a:avLst/>
          </a:prstGeom>
          <a:noFill/>
          <a:ln w="0" cmpd="sng">
            <a:noFill/>
            <a:prstDash val="solid"/>
          </a:ln>
        </p:spPr>
        <p:txBody>
          <a:bodyPr vert="horz" lIns="0" tIns="0" rIns="0" bIns="0" anchor="t"/>
          <a:lstStyle>
            <a:lvl1pPr marL="0" marR="0" indent="0" algn="l">
              <a:lnSpc>
                <a:spcPts val="1000"/>
              </a:lnSpc>
              <a:spcAft>
                <a:spcPts val="0"/>
              </a:spcAft>
              <a:defRPr/>
            </a:lvl1pPr>
          </a:lstStyle>
          <a:p>
            <a:pPr marL="0" marR="0" indent="0" algn="l">
              <a:lnSpc>
                <a:spcPts val="1000"/>
              </a:lnSpc>
              <a:spcAft>
                <a:spcPts val="0"/>
              </a:spcAft>
            </a:pPr>
            <a:r>
              <a:rPr lang="en-US" sz="1001" spc="-15">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3898614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3400"/>
              </a:lnSpc>
              <a:spcAft>
                <a:spcPts val="30"/>
              </a:spcAft>
              <a:defRPr/>
            </a:lvl1pPr>
          </a:lstStyle>
          <a:p>
            <a:pPr marL="0" marR="0" indent="0" algn="l">
              <a:lnSpc>
                <a:spcPts val="3400"/>
              </a:lnSpc>
              <a:spcAft>
                <a:spcPts val="30"/>
              </a:spcAft>
            </a:pPr>
            <a:r>
              <a:rPr lang="en-US" sz="3001" spc="-11">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800"/>
              </a:lnSpc>
              <a:spcAft>
                <a:spcPts val="3395"/>
              </a:spcAft>
              <a:defRPr/>
            </a:lvl1pPr>
          </a:lstStyle>
          <a:p>
            <a:pPr marL="0" marR="0" indent="0" algn="l">
              <a:lnSpc>
                <a:spcPts val="1800"/>
              </a:lnSpc>
              <a:spcAft>
                <a:spcPts val="3395"/>
              </a:spcAft>
            </a:pPr>
            <a:r>
              <a:rPr lang="en-US" sz="16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7" y="5585460"/>
            <a:ext cx="528161" cy="377190"/>
          </a:xfrm>
          <a:prstGeom prst="rect">
            <a:avLst/>
          </a:prstGeom>
          <a:noFill/>
          <a:ln w="0" cmpd="sng">
            <a:noFill/>
            <a:prstDash val="solid"/>
          </a:ln>
        </p:spPr>
        <p:txBody>
          <a:bodyPr vert="horz" lIns="0" tIns="7620" rIns="0" bIns="0" anchor="t"/>
          <a:lstStyle>
            <a:lvl1pPr marL="0" marR="0" indent="0" algn="l">
              <a:lnSpc>
                <a:spcPts val="700"/>
              </a:lnSpc>
              <a:spcAft>
                <a:spcPts val="20"/>
              </a:spcAft>
              <a:defRPr/>
            </a:lvl1pPr>
          </a:lstStyle>
          <a:p>
            <a:pPr marL="0" marR="0" indent="0" algn="l">
              <a:lnSpc>
                <a:spcPts val="700"/>
              </a:lnSpc>
              <a:spcAft>
                <a:spcPts val="20"/>
              </a:spcAft>
            </a:pPr>
            <a:r>
              <a:rPr lang="en-US" sz="651" spc="-31">
                <a:solidFill>
                  <a:srgbClr val="FFFFFF"/>
                </a:solidFill>
                <a:latin typeface="Gill Sans MT" panose="02020603050405020304" pitchFamily="2"/>
              </a:rPr>
              <a:t>The 2016 Deloitte Millennial Survey </a:t>
            </a:r>
            <a:r>
              <a:rPr lang="en-US" sz="651" spc="-31">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2402966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7"/>
            <a:ext cx="7734300" cy="446405"/>
          </a:xfrm>
          <a:prstGeom prst="rect">
            <a:avLst/>
          </a:prstGeom>
          <a:noFill/>
          <a:ln w="0" cmpd="sng">
            <a:noFill/>
            <a:prstDash val="solid"/>
          </a:ln>
        </p:spPr>
        <p:txBody>
          <a:bodyPr vert="horz" lIns="0" tIns="69850" rIns="0" bIns="0" anchor="t"/>
          <a:lstStyle>
            <a:lvl1pPr marL="0" marR="0" indent="0" algn="l">
              <a:lnSpc>
                <a:spcPts val="2900"/>
              </a:lnSpc>
              <a:spcAft>
                <a:spcPts val="0"/>
              </a:spcAft>
              <a:defRPr/>
            </a:lvl1pPr>
          </a:lstStyle>
          <a:p>
            <a:pPr marL="0" marR="0" indent="0" algn="l">
              <a:lnSpc>
                <a:spcPts val="2900"/>
              </a:lnSpc>
              <a:spcAft>
                <a:spcPts val="0"/>
              </a:spcAft>
            </a:pPr>
            <a:r>
              <a:rPr lang="en-US" sz="2951" spc="-85">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2"/>
            <a:ext cx="7734300" cy="1254125"/>
          </a:xfrm>
          <a:prstGeom prst="rect">
            <a:avLst/>
          </a:prstGeom>
          <a:noFill/>
          <a:ln w="0" cmpd="sng">
            <a:noFill/>
            <a:prstDash val="solid"/>
          </a:ln>
        </p:spPr>
        <p:txBody>
          <a:bodyPr vert="horz" lIns="0" tIns="6350" rIns="0" bIns="0" anchor="t"/>
          <a:lstStyle>
            <a:lvl1pPr marL="0" marR="0" indent="0" algn="l">
              <a:lnSpc>
                <a:spcPts val="1800"/>
              </a:lnSpc>
              <a:spcAft>
                <a:spcPts val="7935"/>
              </a:spcAft>
              <a:defRPr/>
            </a:lvl1pPr>
          </a:lstStyle>
          <a:p>
            <a:pPr marL="0" marR="0" indent="0" algn="l">
              <a:lnSpc>
                <a:spcPts val="1800"/>
              </a:lnSpc>
              <a:spcAft>
                <a:spcPts val="7935"/>
              </a:spcAft>
            </a:pPr>
            <a:r>
              <a:rPr lang="en-US" sz="1600" spc="-25">
                <a:solidFill>
                  <a:srgbClr val="FFFFFF"/>
                </a:solidFill>
                <a:latin typeface="Arial" panose="02020603050405020304" pitchFamily="2"/>
              </a:rPr>
              <a:t>What if </a:t>
            </a:r>
            <a:r>
              <a:rPr lang="en-US" sz="1652" spc="-25">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2"/>
            <a:ext cx="8743950" cy="2023745"/>
          </a:xfrm>
          <a:prstGeom prst="rect">
            <a:avLst/>
          </a:prstGeom>
          <a:noFill/>
          <a:ln w="0" cmpd="sng">
            <a:noFill/>
            <a:prstDash val="solid"/>
          </a:ln>
        </p:spPr>
        <p:txBody>
          <a:bodyPr vert="horz" lIns="0" tIns="0" rIns="0" bIns="0" anchor="t"/>
          <a:lstStyle>
            <a:lvl1pPr marL="0" marR="0" indent="0" algn="just">
              <a:lnSpc>
                <a:spcPts val="2400"/>
              </a:lnSpc>
              <a:spcBef>
                <a:spcPts val="2675"/>
              </a:spcBef>
              <a:spcAft>
                <a:spcPts val="50"/>
              </a:spcAft>
              <a:tabLst>
                <a:tab pos="2926080" algn="l"/>
                <a:tab pos="5394960" algn="l"/>
              </a:tabLst>
              <a:defRPr/>
            </a:lvl1pPr>
          </a:lstStyle>
          <a:p>
            <a:pPr marL="502920" marR="0" indent="0" algn="just">
              <a:lnSpc>
                <a:spcPts val="3300"/>
              </a:lnSpc>
              <a:spcAft>
                <a:spcPts val="0"/>
              </a:spcAft>
              <a:tabLst>
                <a:tab pos="2926080" algn="l"/>
              </a:tabLst>
            </a:pPr>
            <a:r>
              <a:rPr lang="en-US" sz="2000" b="1" spc="91">
                <a:solidFill>
                  <a:srgbClr val="FFFFFF"/>
                </a:solidFill>
                <a:latin typeface="Verdana" panose="02020603050405020304" pitchFamily="2"/>
              </a:rPr>
              <a:t>Speed: </a:t>
            </a:r>
            <a:r>
              <a:rPr lang="en-US" sz="1801" spc="91">
                <a:solidFill>
                  <a:srgbClr val="FFFFFF"/>
                </a:solidFill>
                <a:latin typeface="Verdana" panose="02020603050405020304" pitchFamily="2"/>
              </a:rPr>
              <a:t>Then? </a:t>
            </a:r>
            <a:r>
              <a:rPr lang="en-US" sz="2000" b="1" spc="91">
                <a:solidFill>
                  <a:srgbClr val="FFFFFF"/>
                </a:solidFill>
                <a:latin typeface="Verdana" panose="02020603050405020304" pitchFamily="2"/>
              </a:rPr>
              <a:t>75 mph. </a:t>
            </a:r>
            <a:r>
              <a:rPr lang="en-US" sz="1801" spc="91">
                <a:solidFill>
                  <a:srgbClr val="FFFFFF"/>
                </a:solidFill>
                <a:latin typeface="Verdana" panose="02020603050405020304" pitchFamily="2"/>
              </a:rPr>
              <a:t>Now?... </a:t>
            </a:r>
            <a:r>
              <a:rPr lang="en-US" sz="2751" b="1" spc="91">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2000" b="1" spc="15">
                <a:solidFill>
                  <a:srgbClr val="FFFFFF"/>
                </a:solidFill>
                <a:latin typeface="Verdana" panose="02020603050405020304" pitchFamily="2"/>
              </a:rPr>
              <a:t>Efficiency: </a:t>
            </a:r>
            <a:r>
              <a:rPr lang="en-US" sz="1801" spc="15">
                <a:solidFill>
                  <a:srgbClr val="FFFFFF"/>
                </a:solidFill>
                <a:latin typeface="Verdana" panose="02020603050405020304" pitchFamily="2"/>
              </a:rPr>
              <a:t>Then? </a:t>
            </a:r>
            <a:r>
              <a:rPr lang="en-US" sz="2000" b="1" spc="15">
                <a:solidFill>
                  <a:srgbClr val="FFFFFF"/>
                </a:solidFill>
                <a:latin typeface="Verdana" panose="02020603050405020304" pitchFamily="2"/>
              </a:rPr>
              <a:t>24 mpg. </a:t>
            </a:r>
            <a:r>
              <a:rPr lang="en-US" sz="1801" spc="15">
                <a:solidFill>
                  <a:srgbClr val="FFFFFF"/>
                </a:solidFill>
                <a:latin typeface="Verdana" panose="02020603050405020304" pitchFamily="2"/>
              </a:rPr>
              <a:t>Now?... </a:t>
            </a:r>
            <a:r>
              <a:rPr lang="en-US" sz="2751" b="1" spc="15">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2000" b="1" spc="15">
                <a:solidFill>
                  <a:srgbClr val="FFFFFF"/>
                </a:solidFill>
                <a:latin typeface="Verdana" panose="02020603050405020304" pitchFamily="2"/>
              </a:rPr>
              <a:t>Cost: </a:t>
            </a:r>
            <a:r>
              <a:rPr lang="en-US" sz="1801" spc="15">
                <a:solidFill>
                  <a:srgbClr val="FFFFFF"/>
                </a:solidFill>
                <a:latin typeface="Verdana" panose="02020603050405020304" pitchFamily="2"/>
              </a:rPr>
              <a:t>Then? </a:t>
            </a:r>
            <a:r>
              <a:rPr lang="en-US" sz="2000" b="1" spc="15">
                <a:solidFill>
                  <a:srgbClr val="FFFFFF"/>
                </a:solidFill>
                <a:latin typeface="Verdana" panose="02020603050405020304" pitchFamily="2"/>
              </a:rPr>
              <a:t>$1,950 </a:t>
            </a:r>
            <a:r>
              <a:rPr lang="en-US" sz="1801" spc="15">
                <a:solidFill>
                  <a:srgbClr val="FFFFFF"/>
                </a:solidFill>
                <a:latin typeface="Verdana" panose="02020603050405020304" pitchFamily="2"/>
              </a:rPr>
              <a:t>Now?... </a:t>
            </a:r>
            <a:r>
              <a:rPr lang="en-US" sz="2751" b="1" spc="15">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2351" spc="-47">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257891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900"/>
              </a:lnSpc>
              <a:spcAft>
                <a:spcPts val="3985"/>
              </a:spcAft>
              <a:defRPr/>
            </a:lvl1pPr>
          </a:lstStyle>
          <a:p>
            <a:pPr marL="0" marR="0" indent="0" algn="l">
              <a:lnSpc>
                <a:spcPts val="2900"/>
              </a:lnSpc>
              <a:spcAft>
                <a:spcPts val="3985"/>
              </a:spcAft>
            </a:pPr>
            <a:r>
              <a:rPr lang="en-US" sz="2951" spc="-91">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2400"/>
              </a:lnSpc>
              <a:spcAft>
                <a:spcPts val="740"/>
              </a:spcAft>
              <a:defRPr/>
            </a:lvl1pPr>
          </a:lstStyle>
          <a:p>
            <a:pPr marL="0" marR="0" indent="0" algn="r">
              <a:lnSpc>
                <a:spcPts val="2400"/>
              </a:lnSpc>
              <a:spcAft>
                <a:spcPts val="740"/>
              </a:spcAft>
            </a:pPr>
            <a:r>
              <a:rPr lang="en-US" sz="20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2400"/>
              </a:lnSpc>
              <a:spcBef>
                <a:spcPts val="0"/>
              </a:spcBef>
              <a:spcAft>
                <a:spcPts val="0"/>
              </a:spcAft>
              <a:defRPr/>
            </a:lvl1pPr>
          </a:lstStyle>
          <a:p>
            <a:pPr marL="0" marR="0" indent="0" algn="ctr">
              <a:lnSpc>
                <a:spcPts val="2400"/>
              </a:lnSpc>
              <a:spcAft>
                <a:spcPts val="0"/>
              </a:spcAft>
            </a:pPr>
            <a:r>
              <a:rPr lang="en-US" sz="20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2000" b="1" spc="-25">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2" y="1880877"/>
            <a:ext cx="1602581" cy="897255"/>
          </a:xfrm>
          <a:prstGeom prst="rect">
            <a:avLst/>
          </a:prstGeom>
          <a:noFill/>
          <a:ln w="0" cmpd="sng">
            <a:noFill/>
            <a:prstDash val="solid"/>
          </a:ln>
        </p:spPr>
        <p:txBody>
          <a:bodyPr vert="horz" lIns="0" tIns="0" rIns="0" bIns="0" anchor="t"/>
          <a:lstStyle>
            <a:lvl1pPr marL="0" marR="0" indent="0" algn="ctr">
              <a:lnSpc>
                <a:spcPts val="1900"/>
              </a:lnSpc>
              <a:spcAft>
                <a:spcPts val="3215"/>
              </a:spcAft>
              <a:defRPr/>
            </a:lvl1pPr>
          </a:lstStyle>
          <a:p>
            <a:pPr marL="0" marR="0" indent="0" algn="ctr">
              <a:lnSpc>
                <a:spcPts val="1900"/>
              </a:lnSpc>
              <a:spcAft>
                <a:spcPts val="3215"/>
              </a:spcAft>
            </a:pPr>
            <a:r>
              <a:rPr lang="en-US" sz="1600" spc="0">
                <a:solidFill>
                  <a:srgbClr val="7FBD2B"/>
                </a:solidFill>
                <a:latin typeface="Verdana" panose="02020603050405020304" pitchFamily="2"/>
              </a:rPr>
              <a:t>$500,000</a:t>
            </a:r>
            <a:r>
              <a:rPr lang="en-US" sz="1051" spc="0">
                <a:solidFill>
                  <a:srgbClr val="FFFFFF"/>
                </a:solidFill>
                <a:latin typeface="Verdana" panose="02020603050405020304" pitchFamily="2"/>
              </a:rPr>
              <a:t> in 2008 </a:t>
            </a:r>
            <a:br/>
            <a:r>
              <a:rPr lang="en-US" sz="1600" spc="0">
                <a:solidFill>
                  <a:srgbClr val="7FBD2B"/>
                </a:solidFill>
                <a:latin typeface="Verdana" panose="02020603050405020304" pitchFamily="2"/>
              </a:rPr>
              <a:t>$22,000</a:t>
            </a:r>
            <a:r>
              <a:rPr lang="en-US" sz="1051"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2500"/>
              </a:lnSpc>
              <a:spcAft>
                <a:spcPts val="0"/>
              </a:spcAft>
              <a:defRPr/>
            </a:lvl1pPr>
          </a:lstStyle>
          <a:p>
            <a:pPr marL="0" marR="0" indent="0" algn="l">
              <a:lnSpc>
                <a:spcPts val="2500"/>
              </a:lnSpc>
              <a:spcAft>
                <a:spcPts val="0"/>
              </a:spcAft>
            </a:pPr>
            <a:r>
              <a:rPr lang="en-US" sz="1500"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45720" marR="0" indent="0" algn="l">
              <a:lnSpc>
                <a:spcPts val="1600"/>
              </a:lnSpc>
              <a:spcAft>
                <a:spcPts val="0"/>
              </a:spcAft>
              <a:defRPr/>
            </a:lvl1pPr>
          </a:lstStyle>
          <a:p>
            <a:pPr marL="45720" marR="0" indent="0" algn="l">
              <a:lnSpc>
                <a:spcPts val="1600"/>
              </a:lnSpc>
              <a:spcAft>
                <a:spcPts val="0"/>
              </a:spcAft>
            </a:pPr>
            <a:r>
              <a:rPr lang="en-US" sz="1500" spc="151">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4" y="2994025"/>
            <a:ext cx="1579721" cy="1399540"/>
          </a:xfrm>
          <a:prstGeom prst="rect">
            <a:avLst/>
          </a:prstGeom>
          <a:noFill/>
          <a:ln w="0" cmpd="sng">
            <a:noFill/>
            <a:prstDash val="solid"/>
          </a:ln>
        </p:spPr>
        <p:txBody>
          <a:bodyPr vert="horz" lIns="0" tIns="18415" rIns="0" bIns="0" anchor="t"/>
          <a:lstStyle>
            <a:lvl1pPr marL="0" marR="0" indent="0" algn="ctr">
              <a:lnSpc>
                <a:spcPts val="3300"/>
              </a:lnSpc>
              <a:spcBef>
                <a:spcPts val="80"/>
              </a:spcBef>
              <a:spcAft>
                <a:spcPts val="4200"/>
              </a:spcAft>
              <a:defRPr/>
            </a:lvl1pPr>
          </a:lstStyle>
          <a:p>
            <a:pPr marL="0" marR="0" indent="0" algn="ctr">
              <a:lnSpc>
                <a:spcPts val="3300"/>
              </a:lnSpc>
              <a:spcAft>
                <a:spcPts val="0"/>
              </a:spcAft>
            </a:pPr>
            <a:r>
              <a:rPr lang="en-US" sz="2751"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751" b="1" spc="-4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2"/>
            <a:ext cx="4972050" cy="443865"/>
          </a:xfrm>
          <a:prstGeom prst="rect">
            <a:avLst/>
          </a:prstGeom>
          <a:noFill/>
          <a:ln w="0" cmpd="sng">
            <a:noFill/>
            <a:prstDash val="solid"/>
          </a:ln>
        </p:spPr>
        <p:txBody>
          <a:bodyPr vert="horz" lIns="0" tIns="1905" rIns="0" bIns="0" anchor="t"/>
          <a:lstStyle>
            <a:lvl1pPr marL="4343400" marR="0" indent="0" algn="l">
              <a:lnSpc>
                <a:spcPts val="1400"/>
              </a:lnSpc>
              <a:spcBef>
                <a:spcPts val="0"/>
              </a:spcBef>
              <a:spcAft>
                <a:spcPts val="590"/>
              </a:spcAft>
              <a:defRPr/>
            </a:lvl1pPr>
          </a:lstStyle>
          <a:p>
            <a:pPr marL="0" marR="0" indent="0" algn="l">
              <a:lnSpc>
                <a:spcPts val="1400"/>
              </a:lnSpc>
              <a:spcAft>
                <a:spcPts val="0"/>
              </a:spcAft>
            </a:pPr>
            <a:r>
              <a:rPr lang="en-US" sz="1500" spc="185">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500" spc="16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2400"/>
              </a:lnSpc>
              <a:spcBef>
                <a:spcPts val="0"/>
              </a:spcBef>
              <a:spcAft>
                <a:spcPts val="40"/>
              </a:spcAft>
              <a:defRPr/>
            </a:lvl1pPr>
          </a:lstStyle>
          <a:p>
            <a:pPr marL="1508760" marR="0" indent="0" algn="l">
              <a:lnSpc>
                <a:spcPts val="2400"/>
              </a:lnSpc>
              <a:spcAft>
                <a:spcPts val="0"/>
              </a:spcAft>
            </a:pPr>
            <a:r>
              <a:rPr lang="en-US" sz="2000" b="1" spc="-11">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2000" b="1" spc="-11">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900"/>
              </a:lnSpc>
              <a:spcBef>
                <a:spcPts val="455"/>
              </a:spcBef>
              <a:spcAft>
                <a:spcPts val="190"/>
              </a:spcAft>
              <a:defRPr/>
            </a:lvl1pPr>
          </a:lstStyle>
          <a:p>
            <a:pPr marL="0" marR="0" indent="0" algn="ctr">
              <a:lnSpc>
                <a:spcPts val="2000"/>
              </a:lnSpc>
              <a:spcAft>
                <a:spcPts val="0"/>
              </a:spcAft>
            </a:pPr>
            <a:r>
              <a:rPr lang="en-US" sz="2000" b="1" spc="-20">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20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1051" spc="5">
                <a:solidFill>
                  <a:srgbClr val="FFFFFF"/>
                </a:solidFill>
                <a:latin typeface="Verdana" panose="02020603050405020304" pitchFamily="2"/>
              </a:rPr>
              <a:t>US Contingent workers</a:t>
            </a:r>
            <a:r>
              <a:rPr lang="en-US" sz="1600" spc="5">
                <a:solidFill>
                  <a:srgbClr val="61B5E4"/>
                </a:solidFill>
                <a:latin typeface="Verdana" panose="02020603050405020304" pitchFamily="2"/>
              </a:rPr>
              <a:t> 40%</a:t>
            </a:r>
            <a:r>
              <a:rPr lang="en-US" sz="1051" spc="5">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1" y="4837437"/>
            <a:ext cx="2608421" cy="1109345"/>
          </a:xfrm>
          <a:prstGeom prst="rect">
            <a:avLst/>
          </a:prstGeom>
          <a:noFill/>
          <a:ln w="0" cmpd="sng">
            <a:noFill/>
            <a:prstDash val="solid"/>
          </a:ln>
        </p:spPr>
        <p:txBody>
          <a:bodyPr vert="horz" lIns="0" tIns="0" rIns="0" bIns="0" anchor="t"/>
          <a:lstStyle>
            <a:lvl1pPr marL="0" marR="0" indent="0" algn="ctr">
              <a:lnSpc>
                <a:spcPts val="1900"/>
              </a:lnSpc>
              <a:spcBef>
                <a:spcPts val="45"/>
              </a:spcBef>
              <a:spcAft>
                <a:spcPts val="0"/>
              </a:spcAft>
              <a:defRPr/>
            </a:lvl1pPr>
          </a:lstStyle>
          <a:p>
            <a:pPr marL="0" marR="0" indent="0" algn="ctr">
              <a:lnSpc>
                <a:spcPts val="2000"/>
              </a:lnSpc>
              <a:spcAft>
                <a:spcPts val="0"/>
              </a:spcAft>
            </a:pPr>
            <a:r>
              <a:rPr lang="en-US" sz="2000" b="1" spc="-20">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20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1051" spc="-20">
                <a:solidFill>
                  <a:srgbClr val="FFFFFF"/>
                </a:solidFill>
                <a:latin typeface="Verdana" panose="02020603050405020304" pitchFamily="2"/>
              </a:rPr>
              <a:t>Millennials</a:t>
            </a:r>
            <a:r>
              <a:rPr lang="en-US" sz="1600" spc="-20">
                <a:solidFill>
                  <a:srgbClr val="BAF8FF"/>
                </a:solidFill>
                <a:latin typeface="Verdana" panose="02020603050405020304" pitchFamily="2"/>
              </a:rPr>
              <a:t> 50% </a:t>
            </a:r>
          </a:p>
          <a:p>
            <a:pPr marL="0" marR="0" indent="0" algn="ctr">
              <a:lnSpc>
                <a:spcPts val="1900"/>
              </a:lnSpc>
              <a:spcBef>
                <a:spcPts val="45"/>
              </a:spcBef>
              <a:spcAft>
                <a:spcPts val="0"/>
              </a:spcAft>
            </a:pPr>
            <a:r>
              <a:rPr lang="en-US" sz="1051" spc="-11">
                <a:solidFill>
                  <a:srgbClr val="FFFFFF"/>
                </a:solidFill>
                <a:latin typeface="Verdana" panose="02020603050405020304" pitchFamily="2"/>
              </a:rPr>
              <a:t>Africa to supply</a:t>
            </a:r>
            <a:r>
              <a:rPr lang="en-US" sz="1600" spc="-11">
                <a:solidFill>
                  <a:srgbClr val="BAF8FF"/>
                </a:solidFill>
                <a:latin typeface="Verdana" panose="02020603050405020304" pitchFamily="2"/>
              </a:rPr>
              <a:t> 25%</a:t>
            </a:r>
            <a:r>
              <a:rPr lang="en-US" sz="1051" spc="-11">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7"/>
            <a:ext cx="1899285" cy="937895"/>
          </a:xfrm>
          <a:prstGeom prst="rect">
            <a:avLst/>
          </a:prstGeom>
          <a:noFill/>
          <a:ln w="0" cmpd="sng">
            <a:noFill/>
            <a:prstDash val="solid"/>
          </a:ln>
        </p:spPr>
        <p:txBody>
          <a:bodyPr vert="horz" lIns="0" tIns="5080" rIns="0" bIns="0" anchor="t"/>
          <a:lstStyle>
            <a:lvl1pPr marL="0" marR="0" indent="0" algn="l">
              <a:lnSpc>
                <a:spcPts val="1900"/>
              </a:lnSpc>
              <a:spcBef>
                <a:spcPts val="660"/>
              </a:spcBef>
              <a:spcAft>
                <a:spcPts val="0"/>
              </a:spcAft>
              <a:defRPr/>
            </a:lvl1pPr>
          </a:lstStyle>
          <a:p>
            <a:pPr marL="45720" marR="0" indent="0" algn="l">
              <a:lnSpc>
                <a:spcPts val="2400"/>
              </a:lnSpc>
              <a:spcAft>
                <a:spcPts val="0"/>
              </a:spcAft>
            </a:pPr>
            <a:r>
              <a:rPr lang="en-US" sz="2000" b="1" spc="-20">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20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600" spc="-20">
                <a:solidFill>
                  <a:srgbClr val="7FBD2B"/>
                </a:solidFill>
                <a:latin typeface="Verdana" panose="02020603050405020304" pitchFamily="2"/>
              </a:rPr>
              <a:t>2.5 - 5 years:</a:t>
            </a:r>
            <a:r>
              <a:rPr lang="en-US" sz="1051" spc="-20">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3" y="5925827"/>
            <a:ext cx="2565083" cy="360045"/>
          </a:xfrm>
          <a:prstGeom prst="rect">
            <a:avLst/>
          </a:prstGeom>
          <a:noFill/>
          <a:ln w="0" cmpd="sng">
            <a:noFill/>
            <a:prstDash val="solid"/>
          </a:ln>
        </p:spPr>
        <p:txBody>
          <a:bodyPr vert="horz" lIns="0" tIns="146050" rIns="0" bIns="0" anchor="t"/>
          <a:lstStyle>
            <a:lvl1pPr marL="0" marR="0" indent="0" algn="l">
              <a:lnSpc>
                <a:spcPts val="1600"/>
              </a:lnSpc>
              <a:spcAft>
                <a:spcPts val="0"/>
              </a:spcAft>
              <a:defRPr/>
            </a:lvl1pPr>
          </a:lstStyle>
          <a:p>
            <a:pPr marL="0" marR="0" indent="0" algn="l">
              <a:lnSpc>
                <a:spcPts val="1600"/>
              </a:lnSpc>
              <a:spcAft>
                <a:spcPts val="0"/>
              </a:spcAft>
            </a:pPr>
            <a:r>
              <a:rPr lang="en-US" sz="1500" spc="196">
                <a:solidFill>
                  <a:srgbClr val="FF0000"/>
                </a:solidFill>
                <a:latin typeface="Arial" panose="02020603050405020304" pitchFamily="2"/>
              </a:rPr>
              <a:t>WHO...? WHERE...? WHEN...? </a:t>
            </a:r>
          </a:p>
        </p:txBody>
      </p:sp>
    </p:spTree>
    <p:extLst>
      <p:ext uri="{BB962C8B-B14F-4D97-AF65-F5344CB8AC3E}">
        <p14:creationId xmlns:p14="http://schemas.microsoft.com/office/powerpoint/2010/main" val="3667281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3400"/>
              </a:lnSpc>
              <a:spcAft>
                <a:spcPts val="65"/>
              </a:spcAft>
              <a:defRPr/>
            </a:lvl1pPr>
          </a:lstStyle>
          <a:p>
            <a:pPr marL="0" marR="0" indent="0" algn="l">
              <a:lnSpc>
                <a:spcPts val="3400"/>
              </a:lnSpc>
              <a:spcAft>
                <a:spcPts val="65"/>
              </a:spcAft>
            </a:pPr>
            <a:r>
              <a:rPr lang="en-US" sz="3001" spc="-25">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800"/>
              </a:lnSpc>
              <a:spcAft>
                <a:spcPts val="1100"/>
              </a:spcAft>
              <a:defRPr/>
            </a:lvl1pPr>
          </a:lstStyle>
          <a:p>
            <a:pPr marL="0" marR="0" indent="0" algn="l">
              <a:lnSpc>
                <a:spcPts val="1800"/>
              </a:lnSpc>
              <a:spcAft>
                <a:spcPts val="1100"/>
              </a:spcAft>
            </a:pPr>
            <a:r>
              <a:rPr lang="en-US" sz="1600" spc="-11">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1686657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317500"/>
            <a:ext cx="7372350" cy="463550"/>
          </a:xfrm>
          <a:prstGeom prst="rect">
            <a:avLst/>
          </a:prstGeom>
          <a:noFill/>
          <a:ln w="0" cmpd="sng">
            <a:noFill/>
            <a:prstDash val="solid"/>
          </a:ln>
        </p:spPr>
        <p:txBody>
          <a:bodyPr vert="horz" lIns="0" tIns="10795" rIns="0" bIns="0" anchor="t"/>
          <a:lstStyle>
            <a:lvl1pPr marL="137160" marR="0" indent="0" algn="l">
              <a:lnSpc>
                <a:spcPts val="3400"/>
              </a:lnSpc>
              <a:spcAft>
                <a:spcPts val="115"/>
              </a:spcAft>
              <a:defRPr/>
            </a:lvl1pPr>
          </a:lstStyle>
          <a:p>
            <a:pPr marL="137160" marR="0" indent="0" algn="l">
              <a:lnSpc>
                <a:spcPts val="3400"/>
              </a:lnSpc>
              <a:spcAft>
                <a:spcPts val="115"/>
              </a:spcAft>
            </a:pPr>
            <a:r>
              <a:rPr lang="en-US" sz="3001" spc="-20">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781053"/>
            <a:ext cx="7372350" cy="389255"/>
          </a:xfrm>
          <a:prstGeom prst="rect">
            <a:avLst/>
          </a:prstGeom>
          <a:noFill/>
          <a:ln w="0" cmpd="sng">
            <a:noFill/>
            <a:prstDash val="solid"/>
          </a:ln>
        </p:spPr>
        <p:txBody>
          <a:bodyPr vert="horz" lIns="0" tIns="23495" rIns="0" bIns="0" anchor="t"/>
          <a:lstStyle>
            <a:lvl1pPr marL="137160" marR="0" indent="0" algn="l">
              <a:lnSpc>
                <a:spcPts val="1500"/>
              </a:lnSpc>
              <a:spcAft>
                <a:spcPts val="1260"/>
              </a:spcAft>
              <a:defRPr/>
            </a:lvl1pPr>
          </a:lstStyle>
          <a:p>
            <a:pPr marL="137160" marR="0" indent="0" algn="l">
              <a:lnSpc>
                <a:spcPts val="1500"/>
              </a:lnSpc>
              <a:spcAft>
                <a:spcPts val="1260"/>
              </a:spcAft>
            </a:pPr>
            <a:r>
              <a:rPr lang="en-US" sz="1500" b="1" spc="-5">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1170305"/>
            <a:ext cx="3187065" cy="1097280"/>
          </a:xfrm>
          <a:prstGeom prst="rect">
            <a:avLst/>
          </a:prstGeom>
          <a:solidFill>
            <a:srgbClr val="7E7E7E"/>
          </a:solidFill>
          <a:ln w="0" cmpd="sng">
            <a:noFill/>
            <a:prstDash val="solid"/>
          </a:ln>
        </p:spPr>
        <p:txBody>
          <a:bodyPr vert="horz" lIns="0" tIns="114935" rIns="0" bIns="0" anchor="t"/>
          <a:lstStyle>
            <a:lvl1pPr marL="0" marR="0" indent="0" algn="ctr">
              <a:lnSpc>
                <a:spcPts val="2200"/>
              </a:lnSpc>
              <a:spcAft>
                <a:spcPts val="1180"/>
              </a:spcAft>
              <a:defRPr/>
            </a:lvl1pPr>
          </a:lstStyle>
          <a:p>
            <a:pPr marL="0" marR="0" indent="0" algn="ctr">
              <a:lnSpc>
                <a:spcPts val="2200"/>
              </a:lnSpc>
              <a:spcAft>
                <a:spcPts val="1180"/>
              </a:spcAft>
            </a:pPr>
            <a:r>
              <a:rPr lang="en-US" sz="1801" b="1" spc="0">
                <a:solidFill>
                  <a:srgbClr val="FFFFFF"/>
                </a:solidFill>
                <a:latin typeface="Arial" panose="02020603050405020304" pitchFamily="2"/>
              </a:rPr>
              <a:t>The pace of change is </a:t>
            </a:r>
            <a:br/>
            <a:r>
              <a:rPr lang="en-US" sz="1751" b="1" spc="0">
                <a:solidFill>
                  <a:srgbClr val="FFFFFF"/>
                </a:solidFill>
                <a:latin typeface="Arial" panose="02020603050405020304" pitchFamily="2"/>
              </a:rPr>
              <a:t>frightening...but by future proofing </a:t>
            </a:r>
            <a:br/>
            <a:r>
              <a:rPr lang="en-US" sz="1801" b="1" spc="0">
                <a:solidFill>
                  <a:srgbClr val="FFFFFF"/>
                </a:solidFill>
                <a:latin typeface="Arial" panose="02020603050405020304" pitchFamily="2"/>
              </a:rPr>
              <a:t>can</a:t>
            </a:r>
            <a:r>
              <a:rPr lang="en-US" sz="180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209330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Ref idx="1001">
        <a:schemeClr val="bg1"/>
      </p:bgRef>
    </p:bg>
    <p:spTree>
      <p:nvGrpSpPr>
        <p:cNvPr id="1" name=""/>
        <p:cNvGrpSpPr/>
        <p:nvPr/>
      </p:nvGrpSpPr>
      <p:grpSpPr>
        <a:xfrm>
          <a:off x="0" y="0"/>
          <a:ext cx="0" cy="0"/>
          <a:chOff x="0" y="0"/>
          <a:chExt cx="0" cy="0"/>
        </a:xfrm>
      </p:grpSpPr>
      <p:sp>
        <p:nvSpPr>
          <p:cNvPr id="4" name="Colored background"/>
          <p:cNvSpPr/>
          <p:nvPr userDrawn="1"/>
        </p:nvSpPr>
        <p:spPr bwMode="gray">
          <a:xfrm>
            <a:off x="0" y="0"/>
            <a:ext cx="9144000" cy="6858000"/>
          </a:xfrm>
          <a:prstGeom prst="rect">
            <a:avLst/>
          </a:prstGeom>
          <a:solidFill>
            <a:srgbClr val="86BC2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8" name="TextBox 7"/>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6" name="Footer Placeholder 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10457412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7"/>
            <a:ext cx="7943850" cy="1014095"/>
          </a:xfrm>
          <a:prstGeom prst="rect">
            <a:avLst/>
          </a:prstGeom>
          <a:noFill/>
          <a:ln w="0" cmpd="sng">
            <a:noFill/>
            <a:prstDash val="solid"/>
          </a:ln>
        </p:spPr>
        <p:txBody>
          <a:bodyPr vert="horz" lIns="0" tIns="10795" rIns="0" bIns="0" anchor="t"/>
          <a:lstStyle>
            <a:lvl1pPr marL="0" marR="0" indent="0" algn="l">
              <a:lnSpc>
                <a:spcPts val="1800"/>
              </a:lnSpc>
              <a:spcBef>
                <a:spcPts val="115"/>
              </a:spcBef>
              <a:spcAft>
                <a:spcPts val="2540"/>
              </a:spcAft>
              <a:defRPr/>
            </a:lvl1pPr>
          </a:lstStyle>
          <a:p>
            <a:pPr marL="0" marR="0" indent="0" algn="l">
              <a:lnSpc>
                <a:spcPts val="3400"/>
              </a:lnSpc>
              <a:spcAft>
                <a:spcPts val="0"/>
              </a:spcAft>
            </a:pPr>
            <a:r>
              <a:rPr lang="en-US" sz="3001" spc="-11">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600" spc="-5">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2"/>
            <a:ext cx="366236" cy="301625"/>
          </a:xfrm>
          <a:prstGeom prst="rect">
            <a:avLst/>
          </a:prstGeom>
          <a:noFill/>
          <a:ln w="0" cmpd="sng">
            <a:noFill/>
            <a:prstDash val="solid"/>
          </a:ln>
        </p:spPr>
        <p:txBody>
          <a:bodyPr vert="horz" lIns="0" tIns="0" rIns="0" bIns="0" anchor="t"/>
          <a:lstStyle>
            <a:lvl1pPr marL="0" marR="0" indent="0" algn="l">
              <a:lnSpc>
                <a:spcPts val="2400"/>
              </a:lnSpc>
              <a:spcAft>
                <a:spcPts val="0"/>
              </a:spcAft>
              <a:defRPr/>
            </a:lvl1pPr>
          </a:lstStyle>
          <a:p>
            <a:pPr marL="0" marR="0" indent="0" algn="l">
              <a:lnSpc>
                <a:spcPts val="2400"/>
              </a:lnSpc>
              <a:spcAft>
                <a:spcPts val="0"/>
              </a:spcAft>
            </a:pPr>
            <a:r>
              <a:rPr lang="en-US" sz="3200" spc="-116">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2"/>
            <a:ext cx="407194" cy="301625"/>
          </a:xfrm>
          <a:prstGeom prst="rect">
            <a:avLst/>
          </a:prstGeom>
          <a:noFill/>
          <a:ln w="0" cmpd="sng">
            <a:noFill/>
            <a:prstDash val="solid"/>
          </a:ln>
        </p:spPr>
        <p:txBody>
          <a:bodyPr vert="horz" lIns="0" tIns="0" rIns="0" bIns="0" anchor="t"/>
          <a:lstStyle>
            <a:lvl1pPr marL="0" marR="0" indent="0" algn="l">
              <a:lnSpc>
                <a:spcPts val="2300"/>
              </a:lnSpc>
              <a:spcAft>
                <a:spcPts val="0"/>
              </a:spcAft>
              <a:defRPr/>
            </a:lvl1pPr>
          </a:lstStyle>
          <a:p>
            <a:pPr marL="0" marR="0" indent="0" algn="l">
              <a:lnSpc>
                <a:spcPts val="2300"/>
              </a:lnSpc>
              <a:spcAft>
                <a:spcPts val="0"/>
              </a:spcAft>
            </a:pPr>
            <a:r>
              <a:rPr lang="en-US" sz="3200" spc="25">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6" y="3630295"/>
            <a:ext cx="317659" cy="301625"/>
          </a:xfrm>
          <a:prstGeom prst="rect">
            <a:avLst/>
          </a:prstGeom>
          <a:noFill/>
          <a:ln w="0" cmpd="sng">
            <a:noFill/>
            <a:prstDash val="solid"/>
          </a:ln>
        </p:spPr>
        <p:txBody>
          <a:bodyPr vert="horz" lIns="0" tIns="0" rIns="0" bIns="0" anchor="t"/>
          <a:lstStyle>
            <a:lvl1pPr marL="0" marR="0" indent="0" algn="l">
              <a:lnSpc>
                <a:spcPts val="2400"/>
              </a:lnSpc>
              <a:spcAft>
                <a:spcPts val="0"/>
              </a:spcAft>
              <a:defRPr/>
            </a:lvl1pPr>
          </a:lstStyle>
          <a:p>
            <a:pPr marL="0" marR="0" indent="0" algn="l">
              <a:lnSpc>
                <a:spcPts val="2400"/>
              </a:lnSpc>
              <a:spcAft>
                <a:spcPts val="0"/>
              </a:spcAft>
            </a:pPr>
            <a:r>
              <a:rPr lang="en-US" sz="3200" spc="-289">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2"/>
            <a:ext cx="407194" cy="301625"/>
          </a:xfrm>
          <a:prstGeom prst="rect">
            <a:avLst/>
          </a:prstGeom>
          <a:noFill/>
          <a:ln w="0" cmpd="sng">
            <a:noFill/>
            <a:prstDash val="solid"/>
          </a:ln>
        </p:spPr>
        <p:txBody>
          <a:bodyPr vert="horz" lIns="0" tIns="0" rIns="0" bIns="0" anchor="t"/>
          <a:lstStyle>
            <a:lvl1pPr marL="0" marR="0" indent="0" algn="l">
              <a:lnSpc>
                <a:spcPts val="2300"/>
              </a:lnSpc>
              <a:spcAft>
                <a:spcPts val="0"/>
              </a:spcAft>
              <a:defRPr/>
            </a:lvl1pPr>
          </a:lstStyle>
          <a:p>
            <a:pPr marL="0" marR="0" indent="0" algn="l">
              <a:lnSpc>
                <a:spcPts val="2300"/>
              </a:lnSpc>
              <a:spcAft>
                <a:spcPts val="0"/>
              </a:spcAft>
            </a:pPr>
            <a:r>
              <a:rPr lang="en-US" sz="3200" spc="25">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6" y="5681352"/>
            <a:ext cx="317659" cy="301625"/>
          </a:xfrm>
          <a:prstGeom prst="rect">
            <a:avLst/>
          </a:prstGeom>
          <a:noFill/>
          <a:ln w="0" cmpd="sng">
            <a:noFill/>
            <a:prstDash val="solid"/>
          </a:ln>
        </p:spPr>
        <p:txBody>
          <a:bodyPr vert="horz" lIns="0" tIns="0" rIns="0" bIns="0" anchor="t"/>
          <a:lstStyle>
            <a:lvl1pPr marL="0" marR="0" indent="0" algn="l">
              <a:lnSpc>
                <a:spcPts val="2400"/>
              </a:lnSpc>
              <a:spcAft>
                <a:spcPts val="0"/>
              </a:spcAft>
              <a:defRPr/>
            </a:lvl1pPr>
          </a:lstStyle>
          <a:p>
            <a:pPr marL="0" marR="0" indent="0" algn="l">
              <a:lnSpc>
                <a:spcPts val="2400"/>
              </a:lnSpc>
              <a:spcAft>
                <a:spcPts val="0"/>
              </a:spcAft>
            </a:pPr>
            <a:r>
              <a:rPr lang="en-US" sz="3200" spc="-287">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700"/>
              </a:lnSpc>
              <a:spcBef>
                <a:spcPts val="400"/>
              </a:spcBef>
              <a:spcAft>
                <a:spcPts val="0"/>
              </a:spcAft>
              <a:defRPr/>
            </a:lvl1pPr>
          </a:lstStyle>
          <a:p>
            <a:pPr marL="0" marR="0" indent="0" algn="l">
              <a:lnSpc>
                <a:spcPts val="1900"/>
              </a:lnSpc>
              <a:spcAft>
                <a:spcPts val="0"/>
              </a:spcAft>
            </a:pPr>
            <a:r>
              <a:rPr lang="en-US" sz="1801" spc="-60">
                <a:solidFill>
                  <a:srgbClr val="FFFFFF"/>
                </a:solidFill>
                <a:latin typeface="Arial" panose="02020603050405020304" pitchFamily="2"/>
              </a:rPr>
              <a:t>Be consumer led </a:t>
            </a:r>
            <a:r>
              <a:rPr lang="en-US" sz="1801" spc="-49">
                <a:solidFill>
                  <a:srgbClr val="FFFFFF"/>
                </a:solidFill>
                <a:latin typeface="Arial" panose="02020603050405020304" pitchFamily="2"/>
              </a:rPr>
              <a:t>– </a:t>
            </a:r>
            <a:r>
              <a:rPr lang="en-US" sz="1801" spc="-60">
                <a:solidFill>
                  <a:srgbClr val="FFFFFF"/>
                </a:solidFill>
                <a:latin typeface="Arial" panose="02020603050405020304" pitchFamily="2"/>
              </a:rPr>
              <a:t>use personas and user </a:t>
            </a:r>
            <a:r>
              <a:rPr lang="en-US" sz="1801" spc="-49">
                <a:solidFill>
                  <a:srgbClr val="FFFFFF"/>
                </a:solidFill>
                <a:latin typeface="Arial" panose="02020603050405020304" pitchFamily="2"/>
              </a:rPr>
              <a:t>journeys. Plans for “tomorrow’s skills” – </a:t>
            </a:r>
            <a:r>
              <a:rPr lang="en-US" sz="1801" spc="-60">
                <a:solidFill>
                  <a:srgbClr val="FFFFFF"/>
                </a:solidFill>
                <a:latin typeface="Arial" panose="02020603050405020304" pitchFamily="2"/>
              </a:rPr>
              <a:t>not just </a:t>
            </a:r>
          </a:p>
          <a:p>
            <a:pPr marL="0" marR="0" indent="0" algn="l">
              <a:lnSpc>
                <a:spcPts val="1700"/>
              </a:lnSpc>
              <a:spcBef>
                <a:spcPts val="400"/>
              </a:spcBef>
              <a:spcAft>
                <a:spcPts val="0"/>
              </a:spcAft>
            </a:pPr>
            <a:r>
              <a:rPr lang="en-US" sz="1801" spc="-4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0" y="2597157"/>
            <a:ext cx="3410903" cy="493395"/>
          </a:xfrm>
          <a:prstGeom prst="rect">
            <a:avLst/>
          </a:prstGeom>
          <a:noFill/>
          <a:ln w="0" cmpd="sng">
            <a:noFill/>
            <a:prstDash val="solid"/>
          </a:ln>
        </p:spPr>
        <p:txBody>
          <a:bodyPr vert="horz" lIns="0" tIns="0" rIns="0" bIns="0" anchor="t"/>
          <a:lstStyle>
            <a:lvl1pPr marL="0" marR="0" indent="0" algn="l">
              <a:lnSpc>
                <a:spcPts val="1600"/>
              </a:lnSpc>
              <a:spcBef>
                <a:spcPts val="400"/>
              </a:spcBef>
              <a:spcAft>
                <a:spcPts val="0"/>
              </a:spcAft>
              <a:defRPr/>
            </a:lvl1pPr>
          </a:lstStyle>
          <a:p>
            <a:pPr marL="0" marR="0" indent="0" algn="l">
              <a:lnSpc>
                <a:spcPts val="1800"/>
              </a:lnSpc>
              <a:spcAft>
                <a:spcPts val="0"/>
              </a:spcAft>
            </a:pPr>
            <a:r>
              <a:rPr lang="en-US" sz="1801" spc="-55">
                <a:solidFill>
                  <a:srgbClr val="FFFFFF"/>
                </a:solidFill>
                <a:latin typeface="Arial" panose="02020603050405020304" pitchFamily="2"/>
              </a:rPr>
              <a:t>Future proof your solution </a:t>
            </a:r>
            <a:r>
              <a:rPr lang="en-US" sz="1801" spc="-47">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801" spc="-47">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2" y="4617720"/>
            <a:ext cx="3557111" cy="494030"/>
          </a:xfrm>
          <a:prstGeom prst="rect">
            <a:avLst/>
          </a:prstGeom>
          <a:noFill/>
          <a:ln w="0" cmpd="sng">
            <a:noFill/>
            <a:prstDash val="solid"/>
          </a:ln>
        </p:spPr>
        <p:txBody>
          <a:bodyPr vert="horz" lIns="0" tIns="0" rIns="0" bIns="0" anchor="t"/>
          <a:lstStyle>
            <a:lvl1pPr marL="0" marR="0" indent="0" algn="just">
              <a:lnSpc>
                <a:spcPts val="1900"/>
              </a:lnSpc>
              <a:spcAft>
                <a:spcPts val="0"/>
              </a:spcAft>
              <a:defRPr/>
            </a:lvl1pPr>
          </a:lstStyle>
          <a:p>
            <a:pPr marL="0" marR="0" indent="0" algn="just">
              <a:lnSpc>
                <a:spcPts val="1900"/>
              </a:lnSpc>
              <a:spcAft>
                <a:spcPts val="0"/>
              </a:spcAft>
            </a:pPr>
            <a:r>
              <a:rPr lang="en-US" sz="180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2"/>
            <a:ext cx="1995488" cy="216535"/>
          </a:xfrm>
          <a:prstGeom prst="rect">
            <a:avLst/>
          </a:prstGeom>
          <a:noFill/>
          <a:ln w="0" cmpd="sng">
            <a:noFill/>
            <a:prstDash val="solid"/>
          </a:ln>
        </p:spPr>
        <p:txBody>
          <a:bodyPr vert="horz" lIns="0" tIns="0" rIns="0" bIns="0" anchor="t"/>
          <a:lstStyle>
            <a:lvl1pPr marL="0" marR="0" indent="0" algn="l">
              <a:lnSpc>
                <a:spcPts val="1700"/>
              </a:lnSpc>
              <a:spcAft>
                <a:spcPts val="0"/>
              </a:spcAft>
              <a:defRPr/>
            </a:lvl1pPr>
          </a:lstStyle>
          <a:p>
            <a:pPr marL="0" marR="0" indent="0" algn="l">
              <a:lnSpc>
                <a:spcPts val="1700"/>
              </a:lnSpc>
              <a:spcAft>
                <a:spcPts val="0"/>
              </a:spcAft>
            </a:pPr>
            <a:r>
              <a:rPr lang="en-US" sz="1801" spc="-65">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900"/>
              </a:lnSpc>
              <a:spcAft>
                <a:spcPts val="0"/>
              </a:spcAft>
              <a:defRPr/>
            </a:lvl1pPr>
          </a:lstStyle>
          <a:p>
            <a:pPr marL="0" marR="0" indent="0" algn="just">
              <a:lnSpc>
                <a:spcPts val="1900"/>
              </a:lnSpc>
              <a:spcAft>
                <a:spcPts val="0"/>
              </a:spcAft>
            </a:pPr>
            <a:r>
              <a:rPr lang="en-US" sz="1801" spc="-55">
                <a:solidFill>
                  <a:srgbClr val="FFFFFF"/>
                </a:solidFill>
                <a:latin typeface="Arial" panose="02020603050405020304" pitchFamily="2"/>
              </a:rPr>
              <a:t>Be agile </a:t>
            </a:r>
            <a:r>
              <a:rPr lang="en-US" sz="1801" spc="-47">
                <a:solidFill>
                  <a:srgbClr val="FFFFFF"/>
                </a:solidFill>
                <a:latin typeface="Arial" panose="02020603050405020304" pitchFamily="2"/>
              </a:rPr>
              <a:t>– things will change, don’t be afraid to </a:t>
            </a:r>
            <a:r>
              <a:rPr lang="en-US" sz="1801" spc="-55">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1379945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7"/>
            <a:ext cx="8248650" cy="442595"/>
          </a:xfrm>
          <a:prstGeom prst="rect">
            <a:avLst/>
          </a:prstGeom>
          <a:noFill/>
          <a:ln w="0" cmpd="sng">
            <a:noFill/>
            <a:prstDash val="solid"/>
          </a:ln>
        </p:spPr>
        <p:txBody>
          <a:bodyPr vert="horz" lIns="0" tIns="10795" rIns="0" bIns="0" anchor="t"/>
          <a:lstStyle>
            <a:lvl1pPr marL="0" marR="0" indent="0" algn="l">
              <a:lnSpc>
                <a:spcPts val="3400"/>
              </a:lnSpc>
              <a:spcAft>
                <a:spcPts val="0"/>
              </a:spcAft>
              <a:defRPr/>
            </a:lvl1pPr>
          </a:lstStyle>
          <a:p>
            <a:pPr marL="0" marR="0" indent="0" algn="l">
              <a:lnSpc>
                <a:spcPts val="3400"/>
              </a:lnSpc>
              <a:spcAft>
                <a:spcPts val="0"/>
              </a:spcAft>
            </a:pPr>
            <a:r>
              <a:rPr lang="en-US" sz="3001" spc="-5">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2"/>
            <a:ext cx="8248650" cy="809625"/>
          </a:xfrm>
          <a:prstGeom prst="rect">
            <a:avLst/>
          </a:prstGeom>
          <a:noFill/>
          <a:ln w="0" cmpd="sng">
            <a:noFill/>
            <a:prstDash val="solid"/>
          </a:ln>
        </p:spPr>
        <p:txBody>
          <a:bodyPr vert="horz" lIns="0" tIns="0" rIns="0" bIns="0" anchor="t"/>
          <a:lstStyle>
            <a:lvl1pPr marL="0" marR="0" indent="0" algn="just">
              <a:lnSpc>
                <a:spcPts val="1900"/>
              </a:lnSpc>
              <a:spcAft>
                <a:spcPts val="2500"/>
              </a:spcAft>
              <a:defRPr/>
            </a:lvl1pPr>
          </a:lstStyle>
          <a:p>
            <a:pPr marL="0" marR="0" indent="0" algn="just">
              <a:lnSpc>
                <a:spcPts val="1900"/>
              </a:lnSpc>
              <a:spcAft>
                <a:spcPts val="2500"/>
              </a:spcAft>
            </a:pPr>
            <a:r>
              <a:rPr lang="en-US" sz="16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75699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5688330"/>
            <a:ext cx="5695950" cy="699770"/>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500" b="1" spc="-35">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313" spc="11">
                <a:solidFill>
                  <a:srgbClr val="FFFFFF"/>
                </a:solidFill>
                <a:latin typeface="Verdana" panose="02020603050405020304" pitchFamily="2"/>
              </a:rPr>
              <a:t>January 2018 </a:t>
            </a:r>
          </a:p>
        </p:txBody>
      </p:sp>
    </p:spTree>
    <p:extLst>
      <p:ext uri="{BB962C8B-B14F-4D97-AF65-F5344CB8AC3E}">
        <p14:creationId xmlns:p14="http://schemas.microsoft.com/office/powerpoint/2010/main" val="2869046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9"/>
            <a:ext cx="8248650" cy="44259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4"/>
            <a:ext cx="8248650" cy="809625"/>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2626747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4"/>
            <a:ext cx="5762625" cy="3942715"/>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9"/>
            <a:ext cx="5762625" cy="296545"/>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4422775"/>
            <a:ext cx="896303" cy="252730"/>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5370830"/>
            <a:ext cx="649129"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3432175"/>
            <a:ext cx="596741" cy="252730"/>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4413259"/>
            <a:ext cx="63341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5388619"/>
            <a:ext cx="839153"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4422775"/>
            <a:ext cx="688181" cy="252730"/>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4398019"/>
            <a:ext cx="88487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6367154"/>
            <a:ext cx="67675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6367154"/>
            <a:ext cx="87106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4"/>
            <a:ext cx="857250"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2481834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5585460"/>
            <a:ext cx="528161" cy="377190"/>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2160928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9"/>
            <a:ext cx="7734300" cy="446405"/>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4"/>
            <a:ext cx="7734300" cy="1254125"/>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4"/>
            <a:ext cx="8743950" cy="2023745"/>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2176526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880879"/>
            <a:ext cx="1602581" cy="897255"/>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994025"/>
            <a:ext cx="1579721" cy="1399540"/>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4"/>
            <a:ext cx="4972050" cy="443865"/>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4837439"/>
            <a:ext cx="2608421" cy="1109345"/>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9"/>
            <a:ext cx="1899285" cy="937895"/>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5925829"/>
            <a:ext cx="2565083" cy="360045"/>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2887778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2647063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317500"/>
            <a:ext cx="7372350" cy="463550"/>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2251" spc="-15">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781053"/>
            <a:ext cx="7372350" cy="389255"/>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1125" b="1" spc="-4">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1170305"/>
            <a:ext cx="3187065" cy="109728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351" b="1" spc="0">
                <a:solidFill>
                  <a:srgbClr val="FFFFFF"/>
                </a:solidFill>
                <a:latin typeface="Arial" panose="02020603050405020304" pitchFamily="2"/>
              </a:rPr>
              <a:t>The pace of change is </a:t>
            </a:r>
            <a:br/>
            <a:r>
              <a:rPr lang="en-US" sz="1313" b="1" spc="0">
                <a:solidFill>
                  <a:srgbClr val="FFFFFF"/>
                </a:solidFill>
                <a:latin typeface="Arial" panose="02020603050405020304" pitchFamily="2"/>
              </a:rPr>
              <a:t>frightening...but by future proofing </a:t>
            </a:r>
            <a:br/>
            <a:r>
              <a:rPr lang="en-US" sz="1351" b="1" spc="0">
                <a:solidFill>
                  <a:srgbClr val="FFFFFF"/>
                </a:solidFill>
                <a:latin typeface="Arial" panose="02020603050405020304" pitchFamily="2"/>
              </a:rPr>
              <a:t>can</a:t>
            </a:r>
            <a:r>
              <a:rPr lang="en-US" sz="135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414834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46A38"/>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80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5" name="TextBox 14"/>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97648263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9"/>
            <a:ext cx="7943850" cy="1014095"/>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4"/>
            <a:ext cx="366236"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630295"/>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681354"/>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2597159"/>
            <a:ext cx="3410903" cy="493395"/>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4617720"/>
            <a:ext cx="3557111"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4"/>
            <a:ext cx="1995488" cy="216535"/>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490967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4"/>
            <a:ext cx="5762625" cy="3942715"/>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9"/>
            <a:ext cx="5762625" cy="296545"/>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4422775"/>
            <a:ext cx="896303" cy="252730"/>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5370830"/>
            <a:ext cx="649129"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3432175"/>
            <a:ext cx="596741" cy="252730"/>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4413259"/>
            <a:ext cx="63341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5388619"/>
            <a:ext cx="839153"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4422775"/>
            <a:ext cx="688181" cy="252730"/>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4398019"/>
            <a:ext cx="88487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6367154"/>
            <a:ext cx="67675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6367154"/>
            <a:ext cx="87106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4"/>
            <a:ext cx="857250"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1641447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5688330"/>
            <a:ext cx="5695950" cy="699770"/>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500" b="1" spc="-35">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313" spc="11">
                <a:solidFill>
                  <a:srgbClr val="FFFFFF"/>
                </a:solidFill>
                <a:latin typeface="Verdana" panose="02020603050405020304" pitchFamily="2"/>
              </a:rPr>
              <a:t>January 2018 </a:t>
            </a:r>
          </a:p>
        </p:txBody>
      </p:sp>
    </p:spTree>
    <p:extLst>
      <p:ext uri="{BB962C8B-B14F-4D97-AF65-F5344CB8AC3E}">
        <p14:creationId xmlns:p14="http://schemas.microsoft.com/office/powerpoint/2010/main" val="2119876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9"/>
            <a:ext cx="8248650" cy="44259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4"/>
            <a:ext cx="8248650" cy="809625"/>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3683899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4"/>
            <a:ext cx="5762625" cy="3942715"/>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9"/>
            <a:ext cx="5762625" cy="296545"/>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4422775"/>
            <a:ext cx="896303" cy="252730"/>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5370830"/>
            <a:ext cx="649129"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3432175"/>
            <a:ext cx="596741" cy="252730"/>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4413259"/>
            <a:ext cx="63341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5388619"/>
            <a:ext cx="839153"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4422775"/>
            <a:ext cx="688181" cy="252730"/>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4398019"/>
            <a:ext cx="88487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6367154"/>
            <a:ext cx="67675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6367154"/>
            <a:ext cx="87106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4"/>
            <a:ext cx="857250"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17374665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5585460"/>
            <a:ext cx="528161" cy="377190"/>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1734217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9"/>
            <a:ext cx="7734300" cy="446405"/>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4"/>
            <a:ext cx="7734300" cy="1254125"/>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4"/>
            <a:ext cx="8743950" cy="2023745"/>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2350495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880879"/>
            <a:ext cx="1602581" cy="897255"/>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994025"/>
            <a:ext cx="1579721" cy="1399540"/>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4"/>
            <a:ext cx="4972050" cy="443865"/>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4837439"/>
            <a:ext cx="2608421" cy="1109345"/>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9"/>
            <a:ext cx="1899285" cy="937895"/>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5925829"/>
            <a:ext cx="2565083" cy="360045"/>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1184705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4046221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317500"/>
            <a:ext cx="7372350" cy="463550"/>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2251" spc="-15">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781053"/>
            <a:ext cx="7372350" cy="389255"/>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1125" b="1" spc="-4">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1170305"/>
            <a:ext cx="3187065" cy="109728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351" b="1" spc="0">
                <a:solidFill>
                  <a:srgbClr val="FFFFFF"/>
                </a:solidFill>
                <a:latin typeface="Arial" panose="02020603050405020304" pitchFamily="2"/>
              </a:rPr>
              <a:t>The pace of change is </a:t>
            </a:r>
            <a:br/>
            <a:r>
              <a:rPr lang="en-US" sz="1313" b="1" spc="0">
                <a:solidFill>
                  <a:srgbClr val="FFFFFF"/>
                </a:solidFill>
                <a:latin typeface="Arial" panose="02020603050405020304" pitchFamily="2"/>
              </a:rPr>
              <a:t>frightening...but by future proofing </a:t>
            </a:r>
            <a:br/>
            <a:r>
              <a:rPr lang="en-US" sz="1351" b="1" spc="0">
                <a:solidFill>
                  <a:srgbClr val="FFFFFF"/>
                </a:solidFill>
                <a:latin typeface="Arial" panose="02020603050405020304" pitchFamily="2"/>
              </a:rPr>
              <a:t>can</a:t>
            </a:r>
            <a:r>
              <a:rPr lang="en-US" sz="135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8882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62B5E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65402145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9"/>
            <a:ext cx="7943850" cy="1014095"/>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4"/>
            <a:ext cx="366236"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630295"/>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681354"/>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2597159"/>
            <a:ext cx="3410903" cy="493395"/>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4617720"/>
            <a:ext cx="3557111"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4"/>
            <a:ext cx="1995488" cy="216535"/>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704468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5585460"/>
            <a:ext cx="528161" cy="377190"/>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3186428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5688330"/>
            <a:ext cx="5695950" cy="699770"/>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500" b="1" spc="-35">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313" spc="11">
                <a:solidFill>
                  <a:srgbClr val="FFFFFF"/>
                </a:solidFill>
                <a:latin typeface="Verdana" panose="02020603050405020304" pitchFamily="2"/>
              </a:rPr>
              <a:t>January 2018 </a:t>
            </a:r>
          </a:p>
        </p:txBody>
      </p:sp>
    </p:spTree>
    <p:extLst>
      <p:ext uri="{BB962C8B-B14F-4D97-AF65-F5344CB8AC3E}">
        <p14:creationId xmlns:p14="http://schemas.microsoft.com/office/powerpoint/2010/main" val="18431348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9"/>
            <a:ext cx="8248650" cy="44259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4"/>
            <a:ext cx="8248650" cy="809625"/>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4010675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4"/>
            <a:ext cx="5762625" cy="3942715"/>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9"/>
            <a:ext cx="5762625" cy="296545"/>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4422775"/>
            <a:ext cx="896303" cy="252730"/>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5370830"/>
            <a:ext cx="649129"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3432175"/>
            <a:ext cx="596741" cy="252730"/>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4413259"/>
            <a:ext cx="63341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5388619"/>
            <a:ext cx="839153"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4422775"/>
            <a:ext cx="688181" cy="252730"/>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4398019"/>
            <a:ext cx="88487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6367154"/>
            <a:ext cx="67675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6367154"/>
            <a:ext cx="87106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4"/>
            <a:ext cx="857250"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1249848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5585460"/>
            <a:ext cx="528161" cy="377190"/>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7307234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9"/>
            <a:ext cx="7734300" cy="446405"/>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4"/>
            <a:ext cx="7734300" cy="1254125"/>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4"/>
            <a:ext cx="8743950" cy="2023745"/>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3043406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880879"/>
            <a:ext cx="1602581" cy="897255"/>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994025"/>
            <a:ext cx="1579721" cy="1399540"/>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4"/>
            <a:ext cx="4972050" cy="443865"/>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4837439"/>
            <a:ext cx="2608421" cy="1109345"/>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9"/>
            <a:ext cx="1899285" cy="937895"/>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5925829"/>
            <a:ext cx="2565083" cy="360045"/>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38174564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22903889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317500"/>
            <a:ext cx="7372350" cy="463550"/>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2251" spc="-15">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781053"/>
            <a:ext cx="7372350" cy="389255"/>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1125" b="1" spc="-4">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1170305"/>
            <a:ext cx="3187065" cy="109728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351" b="1" spc="0">
                <a:solidFill>
                  <a:srgbClr val="FFFFFF"/>
                </a:solidFill>
                <a:latin typeface="Arial" panose="02020603050405020304" pitchFamily="2"/>
              </a:rPr>
              <a:t>The pace of change is </a:t>
            </a:r>
            <a:br/>
            <a:r>
              <a:rPr lang="en-US" sz="1313" b="1" spc="0">
                <a:solidFill>
                  <a:srgbClr val="FFFFFF"/>
                </a:solidFill>
                <a:latin typeface="Arial" panose="02020603050405020304" pitchFamily="2"/>
              </a:rPr>
              <a:t>frightening...but by future proofing </a:t>
            </a:r>
            <a:br/>
            <a:r>
              <a:rPr lang="en-US" sz="1351" b="1" spc="0">
                <a:solidFill>
                  <a:srgbClr val="FFFFFF"/>
                </a:solidFill>
                <a:latin typeface="Arial" panose="02020603050405020304" pitchFamily="2"/>
              </a:rPr>
              <a:t>can</a:t>
            </a:r>
            <a:r>
              <a:rPr lang="en-US" sz="135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258886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7237144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9"/>
            <a:ext cx="7943850" cy="1014095"/>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4"/>
            <a:ext cx="366236"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630295"/>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681354"/>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2597159"/>
            <a:ext cx="3410903" cy="493395"/>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4617720"/>
            <a:ext cx="3557111"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4"/>
            <a:ext cx="1995488" cy="216535"/>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12639114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9"/>
            <a:ext cx="7734300" cy="446405"/>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4"/>
            <a:ext cx="7734300" cy="1254125"/>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4"/>
            <a:ext cx="8743950" cy="2023745"/>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33508571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5688330"/>
            <a:ext cx="5695950" cy="699770"/>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500" b="1" spc="-35">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313" spc="11">
                <a:solidFill>
                  <a:srgbClr val="FFFFFF"/>
                </a:solidFill>
                <a:latin typeface="Verdana" panose="02020603050405020304" pitchFamily="2"/>
              </a:rPr>
              <a:t>January 2018 </a:t>
            </a:r>
          </a:p>
        </p:txBody>
      </p:sp>
    </p:spTree>
    <p:extLst>
      <p:ext uri="{BB962C8B-B14F-4D97-AF65-F5344CB8AC3E}">
        <p14:creationId xmlns:p14="http://schemas.microsoft.com/office/powerpoint/2010/main" val="39749678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9"/>
            <a:ext cx="8248650" cy="44259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4"/>
            <a:ext cx="8248650" cy="809625"/>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3103124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4"/>
            <a:ext cx="5762625" cy="3942715"/>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9"/>
            <a:ext cx="5762625" cy="296545"/>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4422775"/>
            <a:ext cx="896303" cy="252730"/>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5370830"/>
            <a:ext cx="649129"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3432175"/>
            <a:ext cx="596741" cy="252730"/>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4413259"/>
            <a:ext cx="63341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5388619"/>
            <a:ext cx="839153"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4422775"/>
            <a:ext cx="688181" cy="252730"/>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4398019"/>
            <a:ext cx="88487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6367154"/>
            <a:ext cx="67675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6367154"/>
            <a:ext cx="87106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4"/>
            <a:ext cx="857250"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39019625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5585460"/>
            <a:ext cx="528161" cy="377190"/>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12683719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9"/>
            <a:ext cx="7734300" cy="446405"/>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4"/>
            <a:ext cx="7734300" cy="1254125"/>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4"/>
            <a:ext cx="8743950" cy="2023745"/>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1659171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880879"/>
            <a:ext cx="1602581" cy="897255"/>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994025"/>
            <a:ext cx="1579721" cy="1399540"/>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4"/>
            <a:ext cx="4972050" cy="443865"/>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4837439"/>
            <a:ext cx="2608421" cy="1109345"/>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9"/>
            <a:ext cx="1899285" cy="937895"/>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5925829"/>
            <a:ext cx="2565083" cy="360045"/>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33351425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28885963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317500"/>
            <a:ext cx="7372350" cy="463550"/>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2251" spc="-15">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781053"/>
            <a:ext cx="7372350" cy="389255"/>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1125" b="1" spc="-4">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1170305"/>
            <a:ext cx="3187065" cy="109728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351" b="1" spc="0">
                <a:solidFill>
                  <a:srgbClr val="FFFFFF"/>
                </a:solidFill>
                <a:latin typeface="Arial" panose="02020603050405020304" pitchFamily="2"/>
              </a:rPr>
              <a:t>The pace of change is </a:t>
            </a:r>
            <a:br/>
            <a:r>
              <a:rPr lang="en-US" sz="1313" b="1" spc="0">
                <a:solidFill>
                  <a:srgbClr val="FFFFFF"/>
                </a:solidFill>
                <a:latin typeface="Arial" panose="02020603050405020304" pitchFamily="2"/>
              </a:rPr>
              <a:t>frightening...but by future proofing </a:t>
            </a:r>
            <a:br/>
            <a:r>
              <a:rPr lang="en-US" sz="1351" b="1" spc="0">
                <a:solidFill>
                  <a:srgbClr val="FFFFFF"/>
                </a:solidFill>
                <a:latin typeface="Arial" panose="02020603050405020304" pitchFamily="2"/>
              </a:rPr>
              <a:t>can</a:t>
            </a:r>
            <a:r>
              <a:rPr lang="en-US" sz="135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824249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Ref idx="1001">
        <a:schemeClr val="bg1"/>
      </p:bgRef>
    </p:bg>
    <p:spTree>
      <p:nvGrpSpPr>
        <p:cNvPr id="1" name=""/>
        <p:cNvGrpSpPr/>
        <p:nvPr/>
      </p:nvGrpSpPr>
      <p:grpSpPr>
        <a:xfrm>
          <a:off x="0" y="0"/>
          <a:ext cx="0" cy="0"/>
          <a:chOff x="0" y="0"/>
          <a:chExt cx="0" cy="0"/>
        </a:xfrm>
      </p:grpSpPr>
      <p:sp>
        <p:nvSpPr>
          <p:cNvPr id="7" name="Colored background"/>
          <p:cNvSpPr/>
          <p:nvPr userDrawn="1"/>
        </p:nvSpPr>
        <p:spPr bwMode="gray">
          <a:xfrm>
            <a:off x="0" y="0"/>
            <a:ext cx="9144000" cy="6858000"/>
          </a:xfrm>
          <a:prstGeom prst="rect">
            <a:avLst/>
          </a:prstGeom>
          <a:solidFill>
            <a:srgbClr val="000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bg1"/>
              </a:solidFill>
            </a:endParaRPr>
          </a:p>
        </p:txBody>
      </p:sp>
      <p:sp>
        <p:nvSpPr>
          <p:cNvPr id="2" name="Title 1"/>
          <p:cNvSpPr>
            <a:spLocks noGrp="1"/>
          </p:cNvSpPr>
          <p:nvPr>
            <p:ph type="title"/>
          </p:nvPr>
        </p:nvSpPr>
        <p:spPr bwMode="gray">
          <a:xfrm>
            <a:off x="376238" y="1705669"/>
            <a:ext cx="7905750" cy="1592403"/>
          </a:xfrm>
        </p:spPr>
        <p:txBody>
          <a:bodyPr anchor="b"/>
          <a:lstStyle>
            <a:lvl1pPr>
              <a:lnSpc>
                <a:spcPct val="95000"/>
              </a:lnSpc>
              <a:defRPr sz="3850" b="1">
                <a:solidFill>
                  <a:schemeClr val="tx1"/>
                </a:solidFill>
                <a:latin typeface="+mj-lt"/>
                <a:ea typeface="Open Sans" panose="020B0606030504020204" pitchFamily="34" charset="0"/>
                <a:cs typeface="Arial" panose="020B0604020202020204" pitchFamily="34" charset="0"/>
              </a:defRPr>
            </a:lvl1pPr>
          </a:lstStyle>
          <a:p>
            <a:r>
              <a:rPr lang="en-GB" noProof="0" dirty="0"/>
              <a:t>Click to edit Master title style</a:t>
            </a:r>
          </a:p>
        </p:txBody>
      </p:sp>
      <p:sp>
        <p:nvSpPr>
          <p:cNvPr id="3" name="Text Placeholder 2"/>
          <p:cNvSpPr>
            <a:spLocks noGrp="1"/>
          </p:cNvSpPr>
          <p:nvPr>
            <p:ph type="body" idx="1"/>
          </p:nvPr>
        </p:nvSpPr>
        <p:spPr bwMode="gray">
          <a:xfrm>
            <a:off x="376238" y="3429000"/>
            <a:ext cx="7905750" cy="1566532"/>
          </a:xfrm>
        </p:spPr>
        <p:txBody>
          <a:bodyPr lIns="0" tIns="0" rIns="0" bIns="0">
            <a:noAutofit/>
          </a:bodyPr>
          <a:lstStyle>
            <a:lvl1pPr marL="0" indent="0">
              <a:lnSpc>
                <a:spcPct val="95000"/>
              </a:lnSpc>
              <a:spcAft>
                <a:spcPts val="0"/>
              </a:spcAft>
              <a:buNone/>
              <a:defRPr sz="385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
        <p:nvSpPr>
          <p:cNvPr id="12" name="TextBox 11"/>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93697899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7_1_">
    <p:bg>
      <p:bgPr>
        <a:solidFill>
          <a:schemeClr val="bg1">
            <a:alpha val="0"/>
          </a:schemeClr>
        </a:solidFill>
        <a:effectLst/>
      </p:bgPr>
    </p:bg>
    <p:spTree>
      <p:nvGrpSpPr>
        <p:cNvPr id="1" name=""/>
        <p:cNvGrpSpPr/>
        <p:nvPr/>
      </p:nvGrpSpPr>
      <p:grpSpPr>
        <a:xfrm>
          <a:off x="0" y="0"/>
          <a:ext cx="0" cy="0"/>
          <a:chOff x="0" y="0"/>
          <a:chExt cx="0" cy="0"/>
        </a:xfrm>
      </p:grpSpPr>
      <p:sp>
        <p:nvSpPr>
          <p:cNvPr id="107" name="Text Placeholder 106"/>
          <p:cNvSpPr>
            <a:spLocks noGrp="1"/>
          </p:cNvSpPr>
          <p:nvPr>
            <p:ph type="body" idx="10"/>
          </p:nvPr>
        </p:nvSpPr>
        <p:spPr>
          <a:xfrm>
            <a:off x="368141" y="317509"/>
            <a:ext cx="7943850" cy="1014095"/>
          </a:xfrm>
          <a:prstGeom prst="rect">
            <a:avLst/>
          </a:prstGeom>
          <a:noFill/>
          <a:ln w="0" cmpd="sng">
            <a:noFill/>
            <a:prstDash val="solid"/>
          </a:ln>
        </p:spPr>
        <p:txBody>
          <a:bodyPr vert="horz" lIns="0" tIns="10795" rIns="0" bIns="0" anchor="t"/>
          <a:lstStyle>
            <a:lvl1pPr marL="0" marR="0" indent="0" algn="l">
              <a:lnSpc>
                <a:spcPts val="1350"/>
              </a:lnSpc>
              <a:spcBef>
                <a:spcPts val="86"/>
              </a:spcBef>
              <a:spcAft>
                <a:spcPts val="1905"/>
              </a:spcAft>
              <a:defRPr/>
            </a:lvl1pPr>
          </a:lstStyle>
          <a:p>
            <a:pPr marL="0" marR="0" indent="0" algn="l">
              <a:lnSpc>
                <a:spcPts val="3400"/>
              </a:lnSpc>
              <a:spcAft>
                <a:spcPts val="0"/>
              </a:spcAft>
            </a:pPr>
            <a:r>
              <a:rPr lang="en-US" sz="2251" spc="-8">
                <a:solidFill>
                  <a:srgbClr val="81BB00"/>
                </a:solidFill>
                <a:latin typeface="Arial" panose="02020603050405020304" pitchFamily="2"/>
              </a:rPr>
              <a:t>An approach </a:t>
            </a:r>
          </a:p>
          <a:p>
            <a:pPr marL="0" marR="0" indent="0" algn="l">
              <a:lnSpc>
                <a:spcPts val="1800"/>
              </a:lnSpc>
              <a:spcBef>
                <a:spcPts val="115"/>
              </a:spcBef>
              <a:spcAft>
                <a:spcPts val="2540"/>
              </a:spcAft>
            </a:pPr>
            <a:r>
              <a:rPr lang="en-US" sz="1200" spc="-4">
                <a:solidFill>
                  <a:srgbClr val="FFFFFF"/>
                </a:solidFill>
                <a:latin typeface="Arial" panose="02020603050405020304" pitchFamily="2"/>
              </a:rPr>
              <a:t>Steps to succeed </a:t>
            </a:r>
          </a:p>
        </p:txBody>
      </p:sp>
      <p:sp>
        <p:nvSpPr>
          <p:cNvPr id="110" name="Text Placeholder 109"/>
          <p:cNvSpPr>
            <a:spLocks noGrp="1"/>
          </p:cNvSpPr>
          <p:nvPr>
            <p:ph type="body" idx="10"/>
          </p:nvPr>
        </p:nvSpPr>
        <p:spPr>
          <a:xfrm>
            <a:off x="940594" y="1527184"/>
            <a:ext cx="366236"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6" y="258763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630295"/>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6" y="4651384"/>
            <a:ext cx="407194" cy="301625"/>
          </a:xfrm>
          <a:prstGeom prst="rect">
            <a:avLst/>
          </a:prstGeom>
          <a:noFill/>
          <a:ln w="0" cmpd="sng">
            <a:noFill/>
            <a:prstDash val="solid"/>
          </a:ln>
        </p:spPr>
        <p:txBody>
          <a:bodyPr vert="horz" lIns="0" tIns="0" rIns="0" bIns="0" anchor="t"/>
          <a:lstStyle>
            <a:lvl1pPr marL="0" marR="0" indent="0" algn="l">
              <a:lnSpc>
                <a:spcPts val="1725"/>
              </a:lnSpc>
              <a:spcAft>
                <a:spcPts val="0"/>
              </a:spcAft>
              <a:defRPr/>
            </a:lvl1pPr>
          </a:lstStyle>
          <a:p>
            <a:pPr marL="0" marR="0" indent="0" algn="l">
              <a:lnSpc>
                <a:spcPts val="2300"/>
              </a:lnSpc>
              <a:spcAft>
                <a:spcPts val="0"/>
              </a:spcAft>
            </a:pPr>
            <a:r>
              <a:rPr lang="en-US" sz="2400" spc="19">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681354"/>
            <a:ext cx="317659" cy="301625"/>
          </a:xfrm>
          <a:prstGeom prst="rect">
            <a:avLst/>
          </a:prstGeom>
          <a:noFill/>
          <a:ln w="0" cmpd="sng">
            <a:noFill/>
            <a:prstDash val="solid"/>
          </a:ln>
        </p:spPr>
        <p:txBody>
          <a:bodyPr vert="horz" lIns="0" tIns="0" rIns="0" bIns="0" anchor="t"/>
          <a:lstStyle>
            <a:lvl1pPr marL="0" marR="0" indent="0" algn="l">
              <a:lnSpc>
                <a:spcPts val="1800"/>
              </a:lnSpc>
              <a:spcAft>
                <a:spcPts val="0"/>
              </a:spcAft>
              <a:defRPr/>
            </a:lvl1pPr>
          </a:lstStyle>
          <a:p>
            <a:pPr marL="0" marR="0" indent="0" algn="l">
              <a:lnSpc>
                <a:spcPts val="2400"/>
              </a:lnSpc>
              <a:spcAft>
                <a:spcPts val="0"/>
              </a:spcAft>
            </a:pPr>
            <a:r>
              <a:rPr lang="en-US" sz="2400" spc="-215">
                <a:solidFill>
                  <a:srgbClr val="FFFFFF"/>
                </a:solidFill>
                <a:latin typeface="Arial" panose="02020603050405020304" pitchFamily="2"/>
              </a:rPr>
              <a:t>05 </a:t>
            </a:r>
          </a:p>
        </p:txBody>
      </p:sp>
      <p:sp>
        <p:nvSpPr>
          <p:cNvPr id="115" name="Text Placeholder 114"/>
          <p:cNvSpPr>
            <a:spLocks noGrp="1"/>
          </p:cNvSpPr>
          <p:nvPr>
            <p:ph type="body" idx="10"/>
          </p:nvPr>
        </p:nvSpPr>
        <p:spPr>
          <a:xfrm>
            <a:off x="4631531" y="1414147"/>
            <a:ext cx="3589020" cy="765175"/>
          </a:xfrm>
          <a:prstGeom prst="rect">
            <a:avLst/>
          </a:prstGeom>
          <a:noFill/>
          <a:ln w="0" cmpd="sng">
            <a:noFill/>
            <a:prstDash val="solid"/>
          </a:ln>
        </p:spPr>
        <p:txBody>
          <a:bodyPr vert="horz" lIns="0" tIns="0" rIns="0" bIns="0" anchor="t"/>
          <a:lstStyle>
            <a:lvl1pPr marL="0" marR="0" indent="0" algn="l">
              <a:lnSpc>
                <a:spcPts val="1275"/>
              </a:lnSpc>
              <a:spcBef>
                <a:spcPts val="300"/>
              </a:spcBef>
              <a:spcAft>
                <a:spcPts val="0"/>
              </a:spcAft>
              <a:defRPr/>
            </a:lvl1pPr>
          </a:lstStyle>
          <a:p>
            <a:pPr marL="0" marR="0" indent="0" algn="l">
              <a:lnSpc>
                <a:spcPts val="1900"/>
              </a:lnSpc>
              <a:spcAft>
                <a:spcPts val="0"/>
              </a:spcAft>
            </a:pPr>
            <a:r>
              <a:rPr lang="en-US" sz="1351" spc="-45">
                <a:solidFill>
                  <a:srgbClr val="FFFFFF"/>
                </a:solidFill>
                <a:latin typeface="Arial" panose="02020603050405020304" pitchFamily="2"/>
              </a:rPr>
              <a:t>Be consumer led </a:t>
            </a:r>
            <a:r>
              <a:rPr lang="en-US" sz="1351" spc="-37">
                <a:solidFill>
                  <a:srgbClr val="FFFFFF"/>
                </a:solidFill>
                <a:latin typeface="Arial" panose="02020603050405020304" pitchFamily="2"/>
              </a:rPr>
              <a:t>– </a:t>
            </a:r>
            <a:r>
              <a:rPr lang="en-US" sz="1351" spc="-45">
                <a:solidFill>
                  <a:srgbClr val="FFFFFF"/>
                </a:solidFill>
                <a:latin typeface="Arial" panose="02020603050405020304" pitchFamily="2"/>
              </a:rPr>
              <a:t>use personas and user </a:t>
            </a:r>
            <a:r>
              <a:rPr lang="en-US" sz="1351" spc="-37">
                <a:solidFill>
                  <a:srgbClr val="FFFFFF"/>
                </a:solidFill>
                <a:latin typeface="Arial" panose="02020603050405020304" pitchFamily="2"/>
              </a:rPr>
              <a:t>journeys. Plans for “tomorrow’s skills” – </a:t>
            </a:r>
            <a:r>
              <a:rPr lang="en-US" sz="1351" spc="-45">
                <a:solidFill>
                  <a:srgbClr val="FFFFFF"/>
                </a:solidFill>
                <a:latin typeface="Arial" panose="02020603050405020304" pitchFamily="2"/>
              </a:rPr>
              <a:t>not just </a:t>
            </a:r>
          </a:p>
          <a:p>
            <a:pPr marL="0" marR="0" indent="0" algn="l">
              <a:lnSpc>
                <a:spcPts val="1700"/>
              </a:lnSpc>
              <a:spcBef>
                <a:spcPts val="400"/>
              </a:spcBef>
              <a:spcAft>
                <a:spcPts val="0"/>
              </a:spcAft>
            </a:pPr>
            <a:r>
              <a:rPr lang="en-US" sz="1351" spc="-31">
                <a:solidFill>
                  <a:srgbClr val="FFFFFF"/>
                </a:solidFill>
                <a:latin typeface="Arial" panose="02020603050405020304" pitchFamily="2"/>
              </a:rPr>
              <a:t>today’s... </a:t>
            </a:r>
          </a:p>
        </p:txBody>
      </p:sp>
      <p:sp>
        <p:nvSpPr>
          <p:cNvPr id="116" name="Text Placeholder 115"/>
          <p:cNvSpPr>
            <a:spLocks noGrp="1"/>
          </p:cNvSpPr>
          <p:nvPr>
            <p:ph type="body" idx="10"/>
          </p:nvPr>
        </p:nvSpPr>
        <p:spPr>
          <a:xfrm>
            <a:off x="4635821" y="2597159"/>
            <a:ext cx="3410903" cy="493395"/>
          </a:xfrm>
          <a:prstGeom prst="rect">
            <a:avLst/>
          </a:prstGeom>
          <a:noFill/>
          <a:ln w="0" cmpd="sng">
            <a:noFill/>
            <a:prstDash val="solid"/>
          </a:ln>
        </p:spPr>
        <p:txBody>
          <a:bodyPr vert="horz" lIns="0" tIns="0" rIns="0" bIns="0" anchor="t"/>
          <a:lstStyle>
            <a:lvl1pPr marL="0" marR="0" indent="0" algn="l">
              <a:lnSpc>
                <a:spcPts val="1200"/>
              </a:lnSpc>
              <a:spcBef>
                <a:spcPts val="300"/>
              </a:spcBef>
              <a:spcAft>
                <a:spcPts val="0"/>
              </a:spcAft>
              <a:defRPr/>
            </a:lvl1pPr>
          </a:lstStyle>
          <a:p>
            <a:pPr marL="0" marR="0" indent="0" algn="l">
              <a:lnSpc>
                <a:spcPts val="1800"/>
              </a:lnSpc>
              <a:spcAft>
                <a:spcPts val="0"/>
              </a:spcAft>
            </a:pPr>
            <a:r>
              <a:rPr lang="en-US" sz="1351" spc="-41">
                <a:solidFill>
                  <a:srgbClr val="FFFFFF"/>
                </a:solidFill>
                <a:latin typeface="Arial" panose="02020603050405020304" pitchFamily="2"/>
              </a:rPr>
              <a:t>Future proof your solution </a:t>
            </a:r>
            <a:r>
              <a:rPr lang="en-US" sz="1351" spc="-35">
                <a:solidFill>
                  <a:srgbClr val="FFFFFF"/>
                </a:solidFill>
                <a:latin typeface="Arial" panose="02020603050405020304" pitchFamily="2"/>
              </a:rPr>
              <a:t>– don’t plan for the </a:t>
            </a:r>
          </a:p>
          <a:p>
            <a:pPr marL="0" marR="0" indent="0" algn="l">
              <a:lnSpc>
                <a:spcPts val="1600"/>
              </a:lnSpc>
              <a:spcBef>
                <a:spcPts val="400"/>
              </a:spcBef>
              <a:spcAft>
                <a:spcPts val="0"/>
              </a:spcAft>
            </a:pPr>
            <a:r>
              <a:rPr lang="en-US" sz="1351" spc="-35">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3" y="4617720"/>
            <a:ext cx="3557111"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0">
                <a:solidFill>
                  <a:srgbClr val="FFFFFF"/>
                </a:solidFill>
                <a:latin typeface="Arial" panose="02020603050405020304" pitchFamily="2"/>
              </a:rPr>
              <a:t>Articulate the benefits – this helps to get senior buy in </a:t>
            </a:r>
          </a:p>
        </p:txBody>
      </p:sp>
      <p:sp>
        <p:nvSpPr>
          <p:cNvPr id="118" name="Text Placeholder 117"/>
          <p:cNvSpPr>
            <a:spLocks noGrp="1"/>
          </p:cNvSpPr>
          <p:nvPr>
            <p:ph type="body" idx="10"/>
          </p:nvPr>
        </p:nvSpPr>
        <p:spPr>
          <a:xfrm>
            <a:off x="4642961" y="5788034"/>
            <a:ext cx="1995488" cy="216535"/>
          </a:xfrm>
          <a:prstGeom prst="rect">
            <a:avLst/>
          </a:prstGeom>
          <a:noFill/>
          <a:ln w="0" cmpd="sng">
            <a:noFill/>
            <a:prstDash val="solid"/>
          </a:ln>
        </p:spPr>
        <p:txBody>
          <a:bodyPr vert="horz" lIns="0" tIns="0" rIns="0" bIns="0" anchor="t"/>
          <a:lstStyle>
            <a:lvl1pPr marL="0" marR="0" indent="0" algn="l">
              <a:lnSpc>
                <a:spcPts val="1275"/>
              </a:lnSpc>
              <a:spcAft>
                <a:spcPts val="0"/>
              </a:spcAft>
              <a:defRPr/>
            </a:lvl1pPr>
          </a:lstStyle>
          <a:p>
            <a:pPr marL="0" marR="0" indent="0" algn="l">
              <a:lnSpc>
                <a:spcPts val="1700"/>
              </a:lnSpc>
              <a:spcAft>
                <a:spcPts val="0"/>
              </a:spcAft>
            </a:pPr>
            <a:r>
              <a:rPr lang="en-US" sz="1351" spc="-49">
                <a:solidFill>
                  <a:srgbClr val="FFFFFF"/>
                </a:solidFill>
                <a:latin typeface="Arial" panose="02020603050405020304" pitchFamily="2"/>
              </a:rPr>
              <a:t>Robust governance is key! </a:t>
            </a:r>
          </a:p>
        </p:txBody>
      </p:sp>
      <p:sp>
        <p:nvSpPr>
          <p:cNvPr id="119" name="Text Placeholder 118"/>
          <p:cNvSpPr>
            <a:spLocks noGrp="1"/>
          </p:cNvSpPr>
          <p:nvPr>
            <p:ph type="body" idx="10"/>
          </p:nvPr>
        </p:nvSpPr>
        <p:spPr>
          <a:xfrm>
            <a:off x="4649629" y="3620770"/>
            <a:ext cx="3520440" cy="494030"/>
          </a:xfrm>
          <a:prstGeom prst="rect">
            <a:avLst/>
          </a:prstGeom>
          <a:noFill/>
          <a:ln w="0" cmpd="sng">
            <a:noFill/>
            <a:prstDash val="solid"/>
          </a:ln>
        </p:spPr>
        <p:txBody>
          <a:bodyPr vert="horz" lIns="0" tIns="0" rIns="0" bIns="0" anchor="t"/>
          <a:lstStyle>
            <a:lvl1pPr marL="0" marR="0" indent="0" algn="just">
              <a:lnSpc>
                <a:spcPts val="1425"/>
              </a:lnSpc>
              <a:spcAft>
                <a:spcPts val="0"/>
              </a:spcAft>
              <a:defRPr/>
            </a:lvl1pPr>
          </a:lstStyle>
          <a:p>
            <a:pPr marL="0" marR="0" indent="0" algn="just">
              <a:lnSpc>
                <a:spcPts val="1900"/>
              </a:lnSpc>
              <a:spcAft>
                <a:spcPts val="0"/>
              </a:spcAft>
            </a:pPr>
            <a:r>
              <a:rPr lang="en-US" sz="1351" spc="-41">
                <a:solidFill>
                  <a:srgbClr val="FFFFFF"/>
                </a:solidFill>
                <a:latin typeface="Arial" panose="02020603050405020304" pitchFamily="2"/>
              </a:rPr>
              <a:t>Be agile </a:t>
            </a:r>
            <a:r>
              <a:rPr lang="en-US" sz="1351" spc="-35">
                <a:solidFill>
                  <a:srgbClr val="FFFFFF"/>
                </a:solidFill>
                <a:latin typeface="Arial" panose="02020603050405020304" pitchFamily="2"/>
              </a:rPr>
              <a:t>– things will change, don’t be afraid to </a:t>
            </a:r>
            <a:r>
              <a:rPr lang="en-US" sz="1351" spc="-41">
                <a:solidFill>
                  <a:srgbClr val="FFFFFF"/>
                </a:solidFill>
                <a:latin typeface="Arial" panose="02020603050405020304" pitchFamily="2"/>
              </a:rPr>
              <a:t>be flexible. Test as you go along </a:t>
            </a:r>
          </a:p>
        </p:txBody>
      </p:sp>
    </p:spTree>
    <p:extLst>
      <p:ext uri="{BB962C8B-B14F-4D97-AF65-F5344CB8AC3E}">
        <p14:creationId xmlns:p14="http://schemas.microsoft.com/office/powerpoint/2010/main" val="34362378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8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880879"/>
            <a:ext cx="1602581" cy="897255"/>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994025"/>
            <a:ext cx="1579721" cy="1399540"/>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4"/>
            <a:ext cx="4972050" cy="443865"/>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4837439"/>
            <a:ext cx="2608421" cy="1109345"/>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9"/>
            <a:ext cx="1899285" cy="937895"/>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5925829"/>
            <a:ext cx="2565083" cy="360045"/>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5731135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0"/>
          </p:nvPr>
        </p:nvSpPr>
        <p:spPr>
          <a:xfrm>
            <a:off x="349568" y="5688330"/>
            <a:ext cx="5695950" cy="699770"/>
          </a:xfrm>
          <a:prstGeom prst="rect">
            <a:avLst/>
          </a:prstGeom>
          <a:noFill/>
          <a:ln w="0" cmpd="sng">
            <a:noFill/>
            <a:prstDash val="solid"/>
          </a:ln>
        </p:spPr>
        <p:txBody>
          <a:bodyPr vert="horz" lIns="0" tIns="10795" rIns="0" bIns="0" anchor="t"/>
          <a:lstStyle>
            <a:lvl1pPr marL="34290" marR="0" indent="0" algn="l">
              <a:lnSpc>
                <a:spcPts val="1575"/>
              </a:lnSpc>
              <a:spcBef>
                <a:spcPts val="660"/>
              </a:spcBef>
              <a:spcAft>
                <a:spcPts val="19"/>
              </a:spcAft>
              <a:defRPr/>
            </a:lvl1pPr>
          </a:lstStyle>
          <a:p>
            <a:pPr marL="45720" marR="0" indent="0" algn="l">
              <a:lnSpc>
                <a:spcPts val="2400"/>
              </a:lnSpc>
              <a:spcAft>
                <a:spcPts val="0"/>
              </a:spcAft>
            </a:pPr>
            <a:r>
              <a:rPr lang="en-US" sz="1500" b="1" spc="-35">
                <a:solidFill>
                  <a:srgbClr val="85BB24"/>
                </a:solidFill>
                <a:latin typeface="Verdana" panose="02020603050405020304" pitchFamily="2"/>
              </a:rPr>
              <a:t>Talent, Technology, Place &amp; Space </a:t>
            </a:r>
          </a:p>
          <a:p>
            <a:pPr marL="45720" marR="0" indent="0" algn="l">
              <a:lnSpc>
                <a:spcPts val="2100"/>
              </a:lnSpc>
              <a:spcBef>
                <a:spcPts val="880"/>
              </a:spcBef>
              <a:spcAft>
                <a:spcPts val="25"/>
              </a:spcAft>
            </a:pPr>
            <a:r>
              <a:rPr lang="en-US" sz="1313" spc="11">
                <a:solidFill>
                  <a:srgbClr val="FFFFFF"/>
                </a:solidFill>
                <a:latin typeface="Verdana" panose="02020603050405020304" pitchFamily="2"/>
              </a:rPr>
              <a:t>January 2018 </a:t>
            </a:r>
          </a:p>
        </p:txBody>
      </p:sp>
    </p:spTree>
    <p:extLst>
      <p:ext uri="{BB962C8B-B14F-4D97-AF65-F5344CB8AC3E}">
        <p14:creationId xmlns:p14="http://schemas.microsoft.com/office/powerpoint/2010/main" val="18460352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
    <p:bg>
      <p:bgPr>
        <a:solidFill>
          <a:schemeClr val="bg1">
            <a:alpha val="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70523" y="317509"/>
            <a:ext cx="8248650" cy="442595"/>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1"/>
                </a:solidFill>
                <a:latin typeface="Arial" panose="02020603050405020304" pitchFamily="2"/>
              </a:rPr>
              <a:t>Our Work+Place framework connects the debate </a:t>
            </a:r>
          </a:p>
        </p:txBody>
      </p:sp>
      <p:sp>
        <p:nvSpPr>
          <p:cNvPr id="12" name="Text Placeholder 11"/>
          <p:cNvSpPr>
            <a:spLocks noGrp="1"/>
          </p:cNvSpPr>
          <p:nvPr>
            <p:ph type="body" idx="10"/>
          </p:nvPr>
        </p:nvSpPr>
        <p:spPr>
          <a:xfrm>
            <a:off x="370523" y="760104"/>
            <a:ext cx="8248650" cy="809625"/>
          </a:xfrm>
          <a:prstGeom prst="rect">
            <a:avLst/>
          </a:prstGeom>
          <a:noFill/>
          <a:ln w="0" cmpd="sng">
            <a:noFill/>
            <a:prstDash val="solid"/>
          </a:ln>
        </p:spPr>
        <p:txBody>
          <a:bodyPr vert="horz" lIns="0" tIns="0" rIns="0" bIns="0" anchor="t"/>
          <a:lstStyle>
            <a:lvl1pPr marL="0" marR="0" indent="0" algn="just">
              <a:lnSpc>
                <a:spcPts val="1425"/>
              </a:lnSpc>
              <a:spcAft>
                <a:spcPts val="1875"/>
              </a:spcAft>
              <a:defRPr/>
            </a:lvl1pPr>
          </a:lstStyle>
          <a:p>
            <a:pPr marL="0" marR="0" indent="0" algn="just">
              <a:lnSpc>
                <a:spcPts val="1900"/>
              </a:lnSpc>
              <a:spcAft>
                <a:spcPts val="2500"/>
              </a:spcAft>
            </a:pPr>
            <a:r>
              <a:rPr lang="en-US" sz="1200" spc="0">
                <a:solidFill>
                  <a:srgbClr val="FFFFFF"/>
                </a:solidFill>
                <a:latin typeface="Arial" panose="02020603050405020304" pitchFamily="2"/>
              </a:rPr>
              <a:t>We transform an organisation’s real estate and workplace strategies by colliding our clients’ increasingly connected Talent, Technology, Place and Space agendas </a:t>
            </a:r>
          </a:p>
        </p:txBody>
      </p:sp>
    </p:spTree>
    <p:extLst>
      <p:ext uri="{BB962C8B-B14F-4D97-AF65-F5344CB8AC3E}">
        <p14:creationId xmlns:p14="http://schemas.microsoft.com/office/powerpoint/2010/main" val="41305500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0"/>
          </a:schemeClr>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idx="10"/>
          </p:nvPr>
        </p:nvSpPr>
        <p:spPr>
          <a:xfrm>
            <a:off x="1831181" y="2699394"/>
            <a:ext cx="5762625" cy="3942715"/>
          </a:xfrm>
          <a:prstGeom prst="rect">
            <a:avLst/>
          </a:prstGeom>
          <a:solidFill>
            <a:srgbClr val="000000"/>
          </a:solidFill>
          <a:ln w="0" cmpd="sng">
            <a:noFill/>
            <a:prstDash val="solid"/>
          </a:ln>
        </p:spPr>
        <p:txBody>
          <a:bodyPr vert="horz" lIns="0" tIns="0" rIns="0" bIns="0" anchor="t"/>
          <a:lstStyle/>
          <a:p>
            <a:pPr algn="l"/>
            <a:r>
              <a:rPr lang="en-US" sz="133"/>
              <a:t> </a:t>
            </a:r>
          </a:p>
        </p:txBody>
      </p:sp>
      <p:sp>
        <p:nvSpPr>
          <p:cNvPr id="18" name="Text Placeholder 17"/>
          <p:cNvSpPr>
            <a:spLocks noGrp="1"/>
          </p:cNvSpPr>
          <p:nvPr>
            <p:ph type="body" idx="10"/>
          </p:nvPr>
        </p:nvSpPr>
        <p:spPr>
          <a:xfrm>
            <a:off x="373380" y="317500"/>
            <a:ext cx="8248650" cy="444500"/>
          </a:xfrm>
          <a:prstGeom prst="rect">
            <a:avLst/>
          </a:prstGeom>
          <a:noFill/>
          <a:ln w="0" cmpd="sng">
            <a:noFill/>
            <a:prstDash val="solid"/>
          </a:ln>
        </p:spPr>
        <p:txBody>
          <a:bodyPr vert="horz" lIns="0" tIns="10795" rIns="0" bIns="0" anchor="t"/>
          <a:lstStyle>
            <a:lvl1pPr marL="0" marR="0" indent="0" algn="l">
              <a:lnSpc>
                <a:spcPts val="2550"/>
              </a:lnSpc>
              <a:spcAft>
                <a:spcPts val="0"/>
              </a:spcAft>
              <a:defRPr/>
            </a:lvl1pPr>
          </a:lstStyle>
          <a:p>
            <a:pPr marL="0" marR="0" indent="0" algn="l">
              <a:lnSpc>
                <a:spcPts val="3400"/>
              </a:lnSpc>
              <a:spcAft>
                <a:spcPts val="0"/>
              </a:spcAft>
            </a:pPr>
            <a:r>
              <a:rPr lang="en-US" sz="2251" spc="-4">
                <a:solidFill>
                  <a:srgbClr val="81BB00"/>
                </a:solidFill>
                <a:latin typeface="Arial" panose="02020603050405020304" pitchFamily="2"/>
              </a:rPr>
              <a:t>Siloed decision making is a barrier best use </a:t>
            </a:r>
          </a:p>
        </p:txBody>
      </p:sp>
      <p:sp>
        <p:nvSpPr>
          <p:cNvPr id="19" name="Text Placeholder 18"/>
          <p:cNvSpPr>
            <a:spLocks noGrp="1"/>
          </p:cNvSpPr>
          <p:nvPr>
            <p:ph type="body" idx="10"/>
          </p:nvPr>
        </p:nvSpPr>
        <p:spPr>
          <a:xfrm>
            <a:off x="373380" y="762000"/>
            <a:ext cx="8248650" cy="914400"/>
          </a:xfrm>
          <a:prstGeom prst="rect">
            <a:avLst/>
          </a:prstGeom>
          <a:noFill/>
          <a:ln w="0" cmpd="sng">
            <a:noFill/>
            <a:prstDash val="solid"/>
          </a:ln>
        </p:spPr>
        <p:txBody>
          <a:bodyPr vert="horz" lIns="0" tIns="0" rIns="0" bIns="0" anchor="t"/>
          <a:lstStyle>
            <a:lvl1pPr marL="0" marR="0" indent="0" algn="l">
              <a:lnSpc>
                <a:spcPts val="1425"/>
              </a:lnSpc>
              <a:spcAft>
                <a:spcPts val="1076"/>
              </a:spcAft>
              <a:defRPr/>
            </a:lvl1pPr>
          </a:lstStyle>
          <a:p>
            <a:pPr marL="0" marR="0" indent="0" algn="l">
              <a:lnSpc>
                <a:spcPts val="1900"/>
              </a:lnSpc>
              <a:spcAft>
                <a:spcPts val="1435"/>
              </a:spcAft>
            </a:pPr>
            <a:r>
              <a:rPr lang="en-US" sz="1200" spc="0">
                <a:solidFill>
                  <a:srgbClr val="FFFFFF"/>
                </a:solidFill>
                <a:latin typeface="Arial" panose="02020603050405020304" pitchFamily="2"/>
              </a:rPr>
              <a:t>Strategies crafted in historically siloed functions can have significant impacts across the organisation. Place and Space decisions uninformed of wider Talent and Technology strategies will fail to exploit the potential value real estate assets can deliver to their occupiers </a:t>
            </a:r>
          </a:p>
        </p:txBody>
      </p:sp>
      <p:sp>
        <p:nvSpPr>
          <p:cNvPr id="22" name="Text Placeholder 21"/>
          <p:cNvSpPr>
            <a:spLocks noGrp="1"/>
          </p:cNvSpPr>
          <p:nvPr>
            <p:ph type="body" idx="10"/>
          </p:nvPr>
        </p:nvSpPr>
        <p:spPr>
          <a:xfrm>
            <a:off x="1831181" y="2402849"/>
            <a:ext cx="5762625" cy="296545"/>
          </a:xfrm>
          <a:prstGeom prst="rect">
            <a:avLst/>
          </a:prstGeom>
          <a:noFill/>
          <a:ln w="0" cmpd="sng">
            <a:noFill/>
            <a:prstDash val="solid"/>
          </a:ln>
        </p:spPr>
        <p:txBody>
          <a:bodyPr vert="horz" lIns="0" tIns="5080" rIns="0" bIns="0" anchor="t"/>
          <a:lstStyle>
            <a:lvl1pPr marL="514350" marR="0" indent="0" algn="l">
              <a:lnSpc>
                <a:spcPts val="1275"/>
              </a:lnSpc>
              <a:spcAft>
                <a:spcPts val="461"/>
              </a:spcAft>
              <a:tabLst>
                <a:tab pos="1714500" algn="l"/>
                <a:tab pos="3326130" algn="l"/>
                <a:tab pos="4697730" algn="l"/>
              </a:tabLst>
              <a:defRPr/>
            </a:lvl1pPr>
          </a:lstStyle>
          <a:p>
            <a:pPr marL="685800" marR="0" indent="0" algn="l">
              <a:lnSpc>
                <a:spcPts val="1700"/>
              </a:lnSpc>
              <a:spcAft>
                <a:spcPts val="615"/>
              </a:spcAft>
              <a:tabLst>
                <a:tab pos="2286000" algn="l"/>
                <a:tab pos="4434840" algn="l"/>
                <a:tab pos="6263640" algn="l"/>
              </a:tabLst>
            </a:pPr>
            <a:r>
              <a:rPr lang="en-US" sz="1051" spc="-4">
                <a:solidFill>
                  <a:srgbClr val="FFFFFF"/>
                </a:solidFill>
                <a:latin typeface="Verdana" panose="02020603050405020304" pitchFamily="2"/>
              </a:rPr>
              <a:t>TALENT TECHNOLOGY PLACE SPACE </a:t>
            </a:r>
          </a:p>
        </p:txBody>
      </p:sp>
      <p:sp>
        <p:nvSpPr>
          <p:cNvPr id="25" name="Text Placeholder 24"/>
          <p:cNvSpPr>
            <a:spLocks noGrp="1"/>
          </p:cNvSpPr>
          <p:nvPr>
            <p:ph type="body" idx="10"/>
          </p:nvPr>
        </p:nvSpPr>
        <p:spPr>
          <a:xfrm>
            <a:off x="2039303" y="3432175"/>
            <a:ext cx="115443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TALENT STRATEGY &amp; WORKFORCE PLANNING </a:t>
            </a:r>
          </a:p>
        </p:txBody>
      </p:sp>
      <p:sp>
        <p:nvSpPr>
          <p:cNvPr id="26" name="Text Placeholder 25"/>
          <p:cNvSpPr>
            <a:spLocks noGrp="1"/>
          </p:cNvSpPr>
          <p:nvPr>
            <p:ph type="body" idx="10"/>
          </p:nvPr>
        </p:nvSpPr>
        <p:spPr>
          <a:xfrm>
            <a:off x="2166941" y="4422775"/>
            <a:ext cx="896303" cy="252730"/>
          </a:xfrm>
          <a:prstGeom prst="rect">
            <a:avLst/>
          </a:prstGeom>
          <a:noFill/>
          <a:ln w="0" cmpd="sng">
            <a:noFill/>
            <a:prstDash val="solid"/>
          </a:ln>
        </p:spPr>
        <p:txBody>
          <a:bodyPr vert="horz" lIns="0" tIns="0" rIns="0" bIns="0" anchor="t"/>
          <a:lstStyle>
            <a:lvl1pPr marL="137160" marR="0" indent="0" algn="l">
              <a:lnSpc>
                <a:spcPts val="750"/>
              </a:lnSpc>
              <a:spcAft>
                <a:spcPts val="0"/>
              </a:spcAft>
              <a:defRPr/>
            </a:lvl1pPr>
          </a:lstStyle>
          <a:p>
            <a:pPr marL="182880" marR="0" indent="0" algn="l">
              <a:lnSpc>
                <a:spcPts val="1000"/>
              </a:lnSpc>
              <a:spcAft>
                <a:spcPts val="0"/>
              </a:spcAft>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1" y="5370830"/>
            <a:ext cx="90297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ORGANISATIONAL TRANSFORMATION </a:t>
            </a:r>
          </a:p>
        </p:txBody>
      </p:sp>
      <p:sp>
        <p:nvSpPr>
          <p:cNvPr id="28" name="Text Placeholder 27"/>
          <p:cNvSpPr>
            <a:spLocks noGrp="1"/>
          </p:cNvSpPr>
          <p:nvPr>
            <p:ph type="body" idx="10"/>
          </p:nvPr>
        </p:nvSpPr>
        <p:spPr>
          <a:xfrm>
            <a:off x="3685227" y="5370830"/>
            <a:ext cx="649129"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ROBOTICS &amp; AUTOMATION </a:t>
            </a:r>
          </a:p>
        </p:txBody>
      </p:sp>
      <p:sp>
        <p:nvSpPr>
          <p:cNvPr id="29" name="Text Placeholder 28"/>
          <p:cNvSpPr>
            <a:spLocks noGrp="1"/>
          </p:cNvSpPr>
          <p:nvPr>
            <p:ph type="body" idx="10"/>
          </p:nvPr>
        </p:nvSpPr>
        <p:spPr>
          <a:xfrm>
            <a:off x="5132070" y="5379720"/>
            <a:ext cx="502920"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LOCATION STRATEGY </a:t>
            </a:r>
          </a:p>
        </p:txBody>
      </p:sp>
      <p:sp>
        <p:nvSpPr>
          <p:cNvPr id="30" name="Text Placeholder 29"/>
          <p:cNvSpPr>
            <a:spLocks noGrp="1"/>
          </p:cNvSpPr>
          <p:nvPr>
            <p:ph type="body" idx="10"/>
          </p:nvPr>
        </p:nvSpPr>
        <p:spPr>
          <a:xfrm>
            <a:off x="6448906" y="3432175"/>
            <a:ext cx="596741" cy="252730"/>
          </a:xfrm>
          <a:prstGeom prst="rect">
            <a:avLst/>
          </a:prstGeom>
          <a:noFill/>
          <a:ln w="0" cmpd="sng">
            <a:noFill/>
            <a:prstDash val="solid"/>
          </a:ln>
        </p:spPr>
        <p:txBody>
          <a:bodyPr vert="horz" lIns="0" tIns="0" rIns="0" bIns="0" anchor="t"/>
          <a:lstStyle>
            <a:lvl1pPr marL="102870" marR="0" indent="0" algn="l">
              <a:lnSpc>
                <a:spcPts val="750"/>
              </a:lnSpc>
              <a:spcAft>
                <a:spcPts val="0"/>
              </a:spcAft>
              <a:defRPr/>
            </a:lvl1pPr>
          </a:lstStyle>
          <a:p>
            <a:pPr marL="137160" marR="0" indent="0" algn="l">
              <a:lnSpc>
                <a:spcPts val="1000"/>
              </a:lnSpc>
              <a:spcAft>
                <a:spcPts val="0"/>
              </a:spcAft>
            </a:pPr>
            <a:r>
              <a:rPr lang="en-US" sz="751" spc="-11">
                <a:solidFill>
                  <a:srgbClr val="FFFFFF"/>
                </a:solidFill>
                <a:latin typeface="Verdana" panose="02020603050405020304" pitchFamily="2"/>
              </a:rPr>
              <a:t>WORKPLACE VISION </a:t>
            </a:r>
          </a:p>
        </p:txBody>
      </p:sp>
      <p:sp>
        <p:nvSpPr>
          <p:cNvPr id="31" name="Text Placeholder 30"/>
          <p:cNvSpPr>
            <a:spLocks noGrp="1"/>
          </p:cNvSpPr>
          <p:nvPr>
            <p:ph type="body" idx="10"/>
          </p:nvPr>
        </p:nvSpPr>
        <p:spPr>
          <a:xfrm>
            <a:off x="6435094" y="4413259"/>
            <a:ext cx="63341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5">
                <a:solidFill>
                  <a:srgbClr val="FFFFFF"/>
                </a:solidFill>
                <a:latin typeface="Verdana" panose="02020603050405020304" pitchFamily="2"/>
              </a:rPr>
              <a:t>REAL ESTATE STRATEGY </a:t>
            </a:r>
          </a:p>
        </p:txBody>
      </p:sp>
      <p:sp>
        <p:nvSpPr>
          <p:cNvPr id="32" name="Text Placeholder 31"/>
          <p:cNvSpPr>
            <a:spLocks noGrp="1"/>
          </p:cNvSpPr>
          <p:nvPr>
            <p:ph type="body" idx="10"/>
          </p:nvPr>
        </p:nvSpPr>
        <p:spPr>
          <a:xfrm>
            <a:off x="6332224" y="5388619"/>
            <a:ext cx="839153"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CONNECTED BUILDINGS &amp; IoT </a:t>
            </a:r>
          </a:p>
        </p:txBody>
      </p:sp>
      <p:sp>
        <p:nvSpPr>
          <p:cNvPr id="33" name="Text Placeholder 32"/>
          <p:cNvSpPr>
            <a:spLocks noGrp="1"/>
          </p:cNvSpPr>
          <p:nvPr>
            <p:ph type="body" idx="10"/>
          </p:nvPr>
        </p:nvSpPr>
        <p:spPr>
          <a:xfrm>
            <a:off x="3403760" y="3447415"/>
            <a:ext cx="1253014" cy="252730"/>
          </a:xfrm>
          <a:prstGeom prst="rect">
            <a:avLst/>
          </a:prstGeom>
          <a:noFill/>
          <a:ln w="0" cmpd="sng">
            <a:noFill/>
            <a:prstDash val="solid"/>
          </a:ln>
        </p:spPr>
        <p:txBody>
          <a:bodyPr vert="horz" lIns="0" tIns="0" rIns="0" bIns="0" anchor="t"/>
          <a:lstStyle>
            <a:lvl1pPr marL="342900" marR="0" indent="0" algn="l">
              <a:lnSpc>
                <a:spcPts val="750"/>
              </a:lnSpc>
              <a:spcAft>
                <a:spcPts val="0"/>
              </a:spcAft>
              <a:defRPr/>
            </a:lvl1pPr>
          </a:lstStyle>
          <a:p>
            <a:pPr marL="457200" marR="0" indent="0" algn="l">
              <a:lnSpc>
                <a:spcPts val="1000"/>
              </a:lnSpc>
              <a:spcAft>
                <a:spcPts val="0"/>
              </a:spcAft>
            </a:pPr>
            <a:r>
              <a:rPr lang="en-US" sz="751" spc="-11">
                <a:solidFill>
                  <a:srgbClr val="FFFFFF"/>
                </a:solidFill>
                <a:latin typeface="Verdana" panose="02020603050405020304" pitchFamily="2"/>
              </a:rPr>
              <a:t>DIGITAL COLLABORATION &amp; MOBILITY </a:t>
            </a:r>
          </a:p>
        </p:txBody>
      </p:sp>
      <p:sp>
        <p:nvSpPr>
          <p:cNvPr id="34" name="Text Placeholder 33"/>
          <p:cNvSpPr>
            <a:spLocks noGrp="1"/>
          </p:cNvSpPr>
          <p:nvPr>
            <p:ph type="body" idx="10"/>
          </p:nvPr>
        </p:nvSpPr>
        <p:spPr>
          <a:xfrm>
            <a:off x="3671416" y="4422775"/>
            <a:ext cx="688181" cy="252730"/>
          </a:xfrm>
          <a:prstGeom prst="rect">
            <a:avLst/>
          </a:prstGeom>
          <a:noFill/>
          <a:ln w="0" cmpd="sng">
            <a:noFill/>
            <a:prstDash val="solid"/>
          </a:ln>
        </p:spPr>
        <p:txBody>
          <a:bodyPr vert="horz" lIns="0" tIns="0" rIns="0" bIns="0" anchor="t"/>
          <a:lstStyle>
            <a:lvl1pPr marL="0" marR="0" indent="0" algn="l">
              <a:lnSpc>
                <a:spcPts val="750"/>
              </a:lnSpc>
              <a:spcBef>
                <a:spcPts val="30"/>
              </a:spcBef>
              <a:spcAft>
                <a:spcPts val="0"/>
              </a:spcAft>
              <a:defRPr/>
            </a:lvl1pPr>
          </a:lstStyle>
          <a:p>
            <a:pPr marL="137160" marR="0" indent="0" algn="l">
              <a:lnSpc>
                <a:spcPts val="900"/>
              </a:lnSpc>
              <a:spcAft>
                <a:spcPts val="0"/>
              </a:spcAft>
            </a:pPr>
            <a:r>
              <a:rPr lang="en-US" sz="751" spc="-4">
                <a:solidFill>
                  <a:srgbClr val="FFFFFF"/>
                </a:solidFill>
                <a:latin typeface="Verdana" panose="02020603050405020304" pitchFamily="2"/>
              </a:rPr>
              <a:t>SECURITY </a:t>
            </a:r>
          </a:p>
          <a:p>
            <a:pPr marL="0" marR="0" indent="0" algn="l">
              <a:lnSpc>
                <a:spcPts val="1000"/>
              </a:lnSpc>
              <a:spcBef>
                <a:spcPts val="40"/>
              </a:spcBef>
              <a:spcAft>
                <a:spcPts val="0"/>
              </a:spcAft>
            </a:pPr>
            <a:r>
              <a:rPr lang="en-US" sz="751" spc="-37">
                <a:solidFill>
                  <a:srgbClr val="FFFFFF"/>
                </a:solidFill>
                <a:latin typeface="Verdana" panose="02020603050405020304" pitchFamily="2"/>
              </a:rPr>
              <a:t>&amp; CYBER RISK </a:t>
            </a:r>
          </a:p>
        </p:txBody>
      </p:sp>
      <p:sp>
        <p:nvSpPr>
          <p:cNvPr id="35" name="Text Placeholder 34"/>
          <p:cNvSpPr>
            <a:spLocks noGrp="1"/>
          </p:cNvSpPr>
          <p:nvPr>
            <p:ph type="body" idx="10"/>
          </p:nvPr>
        </p:nvSpPr>
        <p:spPr>
          <a:xfrm>
            <a:off x="5020153" y="3432175"/>
            <a:ext cx="712946" cy="252730"/>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5">
                <a:solidFill>
                  <a:srgbClr val="FFFFFF"/>
                </a:solidFill>
                <a:latin typeface="Verdana" panose="02020603050405020304" pitchFamily="2"/>
              </a:rPr>
              <a:t>FOOTPRINT OPTIMISATION </a:t>
            </a:r>
          </a:p>
        </p:txBody>
      </p:sp>
      <p:sp>
        <p:nvSpPr>
          <p:cNvPr id="36" name="Text Placeholder 35"/>
          <p:cNvSpPr>
            <a:spLocks noGrp="1"/>
          </p:cNvSpPr>
          <p:nvPr>
            <p:ph type="body" idx="10"/>
          </p:nvPr>
        </p:nvSpPr>
        <p:spPr>
          <a:xfrm>
            <a:off x="4944431" y="4398019"/>
            <a:ext cx="884873" cy="253365"/>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8">
                <a:solidFill>
                  <a:srgbClr val="FFFFFF"/>
                </a:solidFill>
                <a:latin typeface="Verdana" panose="02020603050405020304" pitchFamily="2"/>
              </a:rPr>
              <a:t>REGULATION, TAX &amp; INCENTIVES </a:t>
            </a:r>
          </a:p>
        </p:txBody>
      </p:sp>
      <p:sp>
        <p:nvSpPr>
          <p:cNvPr id="37" name="Text Placeholder 36"/>
          <p:cNvSpPr>
            <a:spLocks noGrp="1"/>
          </p:cNvSpPr>
          <p:nvPr>
            <p:ph type="body" idx="10"/>
          </p:nvPr>
        </p:nvSpPr>
        <p:spPr>
          <a:xfrm>
            <a:off x="6432711" y="6367145"/>
            <a:ext cx="635794" cy="250190"/>
          </a:xfrm>
          <a:prstGeom prst="rect">
            <a:avLst/>
          </a:prstGeom>
          <a:noFill/>
          <a:ln w="0" cmpd="sng">
            <a:noFill/>
            <a:prstDash val="solid"/>
          </a:ln>
        </p:spPr>
        <p:txBody>
          <a:bodyPr vert="horz" lIns="0" tIns="0" rIns="0" bIns="0" anchor="t"/>
          <a:lstStyle>
            <a:lvl1pPr marL="68580" marR="0" indent="0" algn="l">
              <a:lnSpc>
                <a:spcPts val="750"/>
              </a:lnSpc>
              <a:spcAft>
                <a:spcPts val="0"/>
              </a:spcAft>
              <a:defRPr/>
            </a:lvl1pPr>
          </a:lstStyle>
          <a:p>
            <a:pPr marL="91440" marR="0" indent="0" algn="l">
              <a:lnSpc>
                <a:spcPts val="1000"/>
              </a:lnSpc>
              <a:spcAft>
                <a:spcPts val="0"/>
              </a:spcAft>
            </a:pPr>
            <a:r>
              <a:rPr lang="en-US" sz="751" spc="-11">
                <a:solidFill>
                  <a:srgbClr val="FFFFFF"/>
                </a:solidFill>
                <a:latin typeface="Verdana" panose="02020603050405020304" pitchFamily="2"/>
              </a:rPr>
              <a:t>REAL ESTATE DELIVERY </a:t>
            </a:r>
          </a:p>
        </p:txBody>
      </p:sp>
      <p:sp>
        <p:nvSpPr>
          <p:cNvPr id="38" name="Text Placeholder 37"/>
          <p:cNvSpPr>
            <a:spLocks noGrp="1"/>
          </p:cNvSpPr>
          <p:nvPr>
            <p:ph type="body" idx="10"/>
          </p:nvPr>
        </p:nvSpPr>
        <p:spPr>
          <a:xfrm>
            <a:off x="2283623" y="6367154"/>
            <a:ext cx="67675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CHANGE MANAGEMENT </a:t>
            </a:r>
          </a:p>
        </p:txBody>
      </p:sp>
      <p:sp>
        <p:nvSpPr>
          <p:cNvPr id="39" name="Text Placeholder 38"/>
          <p:cNvSpPr>
            <a:spLocks noGrp="1"/>
          </p:cNvSpPr>
          <p:nvPr>
            <p:ph type="body" idx="10"/>
          </p:nvPr>
        </p:nvSpPr>
        <p:spPr>
          <a:xfrm>
            <a:off x="3577595" y="6367154"/>
            <a:ext cx="871061"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8">
                <a:solidFill>
                  <a:srgbClr val="FFFFFF"/>
                </a:solidFill>
                <a:latin typeface="Verdana" panose="02020603050405020304" pitchFamily="2"/>
              </a:rPr>
              <a:t>CLOUD &amp; INFRASTRUCTURE </a:t>
            </a:r>
          </a:p>
        </p:txBody>
      </p:sp>
      <p:sp>
        <p:nvSpPr>
          <p:cNvPr id="40" name="Text Placeholder 39"/>
          <p:cNvSpPr>
            <a:spLocks noGrp="1"/>
          </p:cNvSpPr>
          <p:nvPr>
            <p:ph type="body" idx="10"/>
          </p:nvPr>
        </p:nvSpPr>
        <p:spPr>
          <a:xfrm>
            <a:off x="4946809" y="6367154"/>
            <a:ext cx="857250" cy="253365"/>
          </a:xfrm>
          <a:prstGeom prst="rect">
            <a:avLst/>
          </a:prstGeom>
          <a:noFill/>
          <a:ln w="0" cmpd="sng">
            <a:noFill/>
            <a:prstDash val="solid"/>
          </a:ln>
        </p:spPr>
        <p:txBody>
          <a:bodyPr vert="horz" lIns="0" tIns="0" rIns="0" bIns="0" anchor="t"/>
          <a:lstStyle>
            <a:lvl1pPr marL="0" marR="0" indent="0" algn="l">
              <a:lnSpc>
                <a:spcPts val="750"/>
              </a:lnSpc>
              <a:spcAft>
                <a:spcPts val="0"/>
              </a:spcAft>
              <a:defRPr/>
            </a:lvl1pPr>
          </a:lstStyle>
          <a:p>
            <a:pPr marL="0" marR="0" indent="0" algn="l">
              <a:lnSpc>
                <a:spcPts val="1000"/>
              </a:lnSpc>
              <a:spcAft>
                <a:spcPts val="0"/>
              </a:spcAft>
            </a:pPr>
            <a:r>
              <a:rPr lang="en-US" sz="751" spc="-11">
                <a:solidFill>
                  <a:srgbClr val="FFFFFF"/>
                </a:solidFill>
                <a:latin typeface="Verdana" panose="02020603050405020304" pitchFamily="2"/>
              </a:rPr>
              <a:t>RELOCATION IMPLEMENTATION </a:t>
            </a:r>
          </a:p>
        </p:txBody>
      </p:sp>
    </p:spTree>
    <p:extLst>
      <p:ext uri="{BB962C8B-B14F-4D97-AF65-F5344CB8AC3E}">
        <p14:creationId xmlns:p14="http://schemas.microsoft.com/office/powerpoint/2010/main" val="9332890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43" name="Text Placeholder 42"/>
          <p:cNvSpPr>
            <a:spLocks noGrp="1"/>
          </p:cNvSpPr>
          <p:nvPr>
            <p:ph type="body" idx="10"/>
          </p:nvPr>
        </p:nvSpPr>
        <p:spPr>
          <a:xfrm>
            <a:off x="373380" y="317500"/>
            <a:ext cx="7581900" cy="455930"/>
          </a:xfrm>
          <a:prstGeom prst="rect">
            <a:avLst/>
          </a:prstGeom>
          <a:noFill/>
          <a:ln w="0" cmpd="sng">
            <a:noFill/>
            <a:prstDash val="solid"/>
          </a:ln>
        </p:spPr>
        <p:txBody>
          <a:bodyPr vert="horz" lIns="0" tIns="10160" rIns="0" bIns="0" anchor="t"/>
          <a:lstStyle>
            <a:lvl1pPr marL="0" marR="0" indent="0" algn="l">
              <a:lnSpc>
                <a:spcPts val="2550"/>
              </a:lnSpc>
              <a:spcAft>
                <a:spcPts val="23"/>
              </a:spcAft>
              <a:defRPr/>
            </a:lvl1pPr>
          </a:lstStyle>
          <a:p>
            <a:pPr marL="0" marR="0" indent="0" algn="l">
              <a:lnSpc>
                <a:spcPts val="3400"/>
              </a:lnSpc>
              <a:spcAft>
                <a:spcPts val="30"/>
              </a:spcAft>
            </a:pPr>
            <a:r>
              <a:rPr lang="en-US" sz="2251" spc="-8">
                <a:solidFill>
                  <a:srgbClr val="82BB05"/>
                </a:solidFill>
                <a:latin typeface="Arial" panose="02020603050405020304" pitchFamily="2"/>
              </a:rPr>
              <a:t>Leading the way </a:t>
            </a:r>
          </a:p>
        </p:txBody>
      </p:sp>
      <p:sp>
        <p:nvSpPr>
          <p:cNvPr id="44" name="Text Placeholder 43"/>
          <p:cNvSpPr>
            <a:spLocks noGrp="1"/>
          </p:cNvSpPr>
          <p:nvPr>
            <p:ph type="body" idx="10"/>
          </p:nvPr>
        </p:nvSpPr>
        <p:spPr>
          <a:xfrm>
            <a:off x="373380" y="773430"/>
            <a:ext cx="7581900" cy="669290"/>
          </a:xfrm>
          <a:prstGeom prst="rect">
            <a:avLst/>
          </a:prstGeom>
          <a:noFill/>
          <a:ln w="0" cmpd="sng">
            <a:noFill/>
            <a:prstDash val="solid"/>
          </a:ln>
        </p:spPr>
        <p:txBody>
          <a:bodyPr vert="horz" lIns="0" tIns="1905" rIns="0" bIns="0" anchor="t"/>
          <a:lstStyle>
            <a:lvl1pPr marL="0" marR="0" indent="0" algn="l">
              <a:lnSpc>
                <a:spcPts val="1350"/>
              </a:lnSpc>
              <a:spcAft>
                <a:spcPts val="2546"/>
              </a:spcAft>
              <a:defRPr/>
            </a:lvl1pPr>
          </a:lstStyle>
          <a:p>
            <a:pPr marL="0" marR="0" indent="0" algn="l">
              <a:lnSpc>
                <a:spcPts val="1800"/>
              </a:lnSpc>
              <a:spcAft>
                <a:spcPts val="3395"/>
              </a:spcAft>
            </a:pPr>
            <a:r>
              <a:rPr lang="en-US" sz="1200" spc="0">
                <a:solidFill>
                  <a:srgbClr val="FFFFFF"/>
                </a:solidFill>
                <a:latin typeface="Arial" panose="02020603050405020304" pitchFamily="2"/>
              </a:rPr>
              <a:t>The pace of change means that we must plan for the next generation, not the current generation </a:t>
            </a:r>
          </a:p>
        </p:txBody>
      </p:sp>
      <p:sp>
        <p:nvSpPr>
          <p:cNvPr id="47" name="Text Placeholder 46"/>
          <p:cNvSpPr>
            <a:spLocks noGrp="1"/>
          </p:cNvSpPr>
          <p:nvPr>
            <p:ph type="body" idx="10"/>
          </p:nvPr>
        </p:nvSpPr>
        <p:spPr>
          <a:xfrm>
            <a:off x="2205518" y="5585460"/>
            <a:ext cx="528161" cy="377190"/>
          </a:xfrm>
          <a:prstGeom prst="rect">
            <a:avLst/>
          </a:prstGeom>
          <a:noFill/>
          <a:ln w="0" cmpd="sng">
            <a:noFill/>
            <a:prstDash val="solid"/>
          </a:ln>
        </p:spPr>
        <p:txBody>
          <a:bodyPr vert="horz" lIns="0" tIns="7620" rIns="0" bIns="0" anchor="t"/>
          <a:lstStyle>
            <a:lvl1pPr marL="0" marR="0" indent="0" algn="l">
              <a:lnSpc>
                <a:spcPts val="525"/>
              </a:lnSpc>
              <a:spcAft>
                <a:spcPts val="15"/>
              </a:spcAft>
              <a:defRPr/>
            </a:lvl1pPr>
          </a:lstStyle>
          <a:p>
            <a:pPr marL="0" marR="0" indent="0" algn="l">
              <a:lnSpc>
                <a:spcPts val="700"/>
              </a:lnSpc>
              <a:spcAft>
                <a:spcPts val="20"/>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Tree>
    <p:extLst>
      <p:ext uri="{BB962C8B-B14F-4D97-AF65-F5344CB8AC3E}">
        <p14:creationId xmlns:p14="http://schemas.microsoft.com/office/powerpoint/2010/main" val="8028635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0"/>
          </a:schemeClr>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idx="10"/>
          </p:nvPr>
        </p:nvSpPr>
        <p:spPr>
          <a:xfrm>
            <a:off x="370523" y="317509"/>
            <a:ext cx="7734300" cy="446405"/>
          </a:xfrm>
          <a:prstGeom prst="rect">
            <a:avLst/>
          </a:prstGeom>
          <a:noFill/>
          <a:ln w="0" cmpd="sng">
            <a:noFill/>
            <a:prstDash val="solid"/>
          </a:ln>
        </p:spPr>
        <p:txBody>
          <a:bodyPr vert="horz" lIns="0" tIns="69850" rIns="0" bIns="0" anchor="t"/>
          <a:lstStyle>
            <a:lvl1pPr marL="0" marR="0" indent="0" algn="l">
              <a:lnSpc>
                <a:spcPts val="2175"/>
              </a:lnSpc>
              <a:spcAft>
                <a:spcPts val="0"/>
              </a:spcAft>
              <a:defRPr/>
            </a:lvl1pPr>
          </a:lstStyle>
          <a:p>
            <a:pPr marL="0" marR="0" indent="0" algn="l">
              <a:lnSpc>
                <a:spcPts val="2900"/>
              </a:lnSpc>
              <a:spcAft>
                <a:spcPts val="0"/>
              </a:spcAft>
            </a:pPr>
            <a:r>
              <a:rPr lang="en-US" sz="2213" spc="-64">
                <a:solidFill>
                  <a:srgbClr val="81BB00"/>
                </a:solidFill>
                <a:latin typeface="Arial" panose="02020603050405020304" pitchFamily="2"/>
              </a:rPr>
              <a:t>Evolution of the Workplace...today </a:t>
            </a:r>
          </a:p>
        </p:txBody>
      </p:sp>
      <p:sp>
        <p:nvSpPr>
          <p:cNvPr id="51" name="Text Placeholder 50"/>
          <p:cNvSpPr>
            <a:spLocks noGrp="1"/>
          </p:cNvSpPr>
          <p:nvPr>
            <p:ph type="body" idx="10"/>
          </p:nvPr>
        </p:nvSpPr>
        <p:spPr>
          <a:xfrm>
            <a:off x="370523" y="763914"/>
            <a:ext cx="7734300" cy="1254125"/>
          </a:xfrm>
          <a:prstGeom prst="rect">
            <a:avLst/>
          </a:prstGeom>
          <a:noFill/>
          <a:ln w="0" cmpd="sng">
            <a:noFill/>
            <a:prstDash val="solid"/>
          </a:ln>
        </p:spPr>
        <p:txBody>
          <a:bodyPr vert="horz" lIns="0" tIns="6350" rIns="0" bIns="0" anchor="t"/>
          <a:lstStyle>
            <a:lvl1pPr marL="0" marR="0" indent="0" algn="l">
              <a:lnSpc>
                <a:spcPts val="1350"/>
              </a:lnSpc>
              <a:spcAft>
                <a:spcPts val="5951"/>
              </a:spcAft>
              <a:defRPr/>
            </a:lvl1pPr>
          </a:lstStyle>
          <a:p>
            <a:pPr marL="0" marR="0" indent="0" algn="l">
              <a:lnSpc>
                <a:spcPts val="1800"/>
              </a:lnSpc>
              <a:spcAft>
                <a:spcPts val="7935"/>
              </a:spcAft>
            </a:pPr>
            <a:r>
              <a:rPr lang="en-US" sz="1200" spc="-19">
                <a:solidFill>
                  <a:srgbClr val="FFFFFF"/>
                </a:solidFill>
                <a:latin typeface="Arial" panose="02020603050405020304" pitchFamily="2"/>
              </a:rPr>
              <a:t>What if </a:t>
            </a:r>
            <a:r>
              <a:rPr lang="en-US" sz="1239" spc="-19">
                <a:solidFill>
                  <a:srgbClr val="FFFFFF"/>
                </a:solidFill>
                <a:latin typeface="Arial" panose="02020603050405020304" pitchFamily="2"/>
              </a:rPr>
              <a:t>...a 1971 Volkswagen Beetle had advanced at the same pace as a 1971 Intel processor chip....? CEO Intel </a:t>
            </a:r>
          </a:p>
        </p:txBody>
      </p:sp>
      <p:sp>
        <p:nvSpPr>
          <p:cNvPr id="54" name="Text Placeholder 53"/>
          <p:cNvSpPr>
            <a:spLocks noGrp="1"/>
          </p:cNvSpPr>
          <p:nvPr>
            <p:ph type="body" idx="10"/>
          </p:nvPr>
        </p:nvSpPr>
        <p:spPr>
          <a:xfrm>
            <a:off x="244793" y="4516764"/>
            <a:ext cx="8743950" cy="2023745"/>
          </a:xfrm>
          <a:prstGeom prst="rect">
            <a:avLst/>
          </a:prstGeom>
          <a:noFill/>
          <a:ln w="0" cmpd="sng">
            <a:noFill/>
            <a:prstDash val="solid"/>
          </a:ln>
        </p:spPr>
        <p:txBody>
          <a:bodyPr vert="horz" lIns="0" tIns="0" rIns="0" bIns="0" anchor="t"/>
          <a:lstStyle>
            <a:lvl1pPr marL="0" marR="0" indent="0" algn="just">
              <a:lnSpc>
                <a:spcPts val="1800"/>
              </a:lnSpc>
              <a:spcBef>
                <a:spcPts val="2006"/>
              </a:spcBef>
              <a:spcAft>
                <a:spcPts val="38"/>
              </a:spcAft>
              <a:tabLst>
                <a:tab pos="2194560" algn="l"/>
                <a:tab pos="4046220" algn="l"/>
              </a:tabLst>
              <a:defRPr/>
            </a:lvl1pPr>
          </a:lstStyle>
          <a:p>
            <a:pPr marL="502920" marR="0" indent="0" algn="just">
              <a:lnSpc>
                <a:spcPts val="3300"/>
              </a:lnSpc>
              <a:spcAft>
                <a:spcPts val="0"/>
              </a:spcAft>
              <a:tabLst>
                <a:tab pos="2926080" algn="l"/>
              </a:tabLst>
            </a:pPr>
            <a:r>
              <a:rPr lang="en-US" sz="1500" b="1" spc="68">
                <a:solidFill>
                  <a:srgbClr val="FFFFFF"/>
                </a:solidFill>
                <a:latin typeface="Verdana" panose="02020603050405020304" pitchFamily="2"/>
              </a:rPr>
              <a:t>Speed: </a:t>
            </a:r>
            <a:r>
              <a:rPr lang="en-US" sz="1351" spc="68">
                <a:solidFill>
                  <a:srgbClr val="FFFFFF"/>
                </a:solidFill>
                <a:latin typeface="Verdana" panose="02020603050405020304" pitchFamily="2"/>
              </a:rPr>
              <a:t>Then? </a:t>
            </a:r>
            <a:r>
              <a:rPr lang="en-US" sz="1500" b="1" spc="68">
                <a:solidFill>
                  <a:srgbClr val="FFFFFF"/>
                </a:solidFill>
                <a:latin typeface="Verdana" panose="02020603050405020304" pitchFamily="2"/>
              </a:rPr>
              <a:t>75 mph. </a:t>
            </a:r>
            <a:r>
              <a:rPr lang="en-US" sz="1351" spc="68">
                <a:solidFill>
                  <a:srgbClr val="FFFFFF"/>
                </a:solidFill>
                <a:latin typeface="Verdana" panose="02020603050405020304" pitchFamily="2"/>
              </a:rPr>
              <a:t>Now?... </a:t>
            </a:r>
            <a:r>
              <a:rPr lang="en-US" sz="2063" b="1" spc="68">
                <a:solidFill>
                  <a:srgbClr val="FFFFFF"/>
                </a:solidFill>
                <a:latin typeface="Verdana" panose="02020603050405020304" pitchFamily="2"/>
              </a:rPr>
              <a:t>300,000 mph. </a:t>
            </a:r>
          </a:p>
          <a:p>
            <a:pPr marL="502920" marR="0" indent="0" algn="just">
              <a:lnSpc>
                <a:spcPts val="3800"/>
              </a:lnSpc>
              <a:spcBef>
                <a:spcPts val="260"/>
              </a:spcBef>
              <a:spcAft>
                <a:spcPts val="0"/>
              </a:spcAft>
              <a:tabLst>
                <a:tab pos="2926080" algn="l"/>
                <a:tab pos="5394960" algn="l"/>
              </a:tabLst>
            </a:pPr>
            <a:r>
              <a:rPr lang="en-US" sz="1500" b="1" spc="11">
                <a:solidFill>
                  <a:srgbClr val="FFFFFF"/>
                </a:solidFill>
                <a:latin typeface="Verdana" panose="02020603050405020304" pitchFamily="2"/>
              </a:rPr>
              <a:t>Efficiency: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24 mpg.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2 Million mpg. </a:t>
            </a:r>
          </a:p>
          <a:p>
            <a:pPr marL="502920" marR="0" indent="0" algn="just">
              <a:lnSpc>
                <a:spcPts val="3300"/>
              </a:lnSpc>
              <a:spcBef>
                <a:spcPts val="10"/>
              </a:spcBef>
              <a:spcAft>
                <a:spcPts val="0"/>
              </a:spcAft>
              <a:tabLst>
                <a:tab pos="2926080" algn="l"/>
                <a:tab pos="5394960" algn="l"/>
              </a:tabLst>
            </a:pPr>
            <a:r>
              <a:rPr lang="en-US" sz="1500" b="1" spc="11">
                <a:solidFill>
                  <a:srgbClr val="FFFFFF"/>
                </a:solidFill>
                <a:latin typeface="Verdana" panose="02020603050405020304" pitchFamily="2"/>
              </a:rPr>
              <a:t>Cost: </a:t>
            </a:r>
            <a:r>
              <a:rPr lang="en-US" sz="1351" spc="11">
                <a:solidFill>
                  <a:srgbClr val="FFFFFF"/>
                </a:solidFill>
                <a:latin typeface="Verdana" panose="02020603050405020304" pitchFamily="2"/>
              </a:rPr>
              <a:t>Then? </a:t>
            </a:r>
            <a:r>
              <a:rPr lang="en-US" sz="1500" b="1" spc="11">
                <a:solidFill>
                  <a:srgbClr val="FFFFFF"/>
                </a:solidFill>
                <a:latin typeface="Verdana" panose="02020603050405020304" pitchFamily="2"/>
              </a:rPr>
              <a:t>$1,950 </a:t>
            </a:r>
            <a:r>
              <a:rPr lang="en-US" sz="1351" spc="11">
                <a:solidFill>
                  <a:srgbClr val="FFFFFF"/>
                </a:solidFill>
                <a:latin typeface="Verdana" panose="02020603050405020304" pitchFamily="2"/>
              </a:rPr>
              <a:t>Now?... </a:t>
            </a:r>
            <a:r>
              <a:rPr lang="en-US" sz="2063" b="1" spc="11">
                <a:solidFill>
                  <a:srgbClr val="FFFFFF"/>
                </a:solidFill>
                <a:latin typeface="Verdana" panose="02020603050405020304" pitchFamily="2"/>
              </a:rPr>
              <a:t>4 cents. </a:t>
            </a:r>
          </a:p>
          <a:p>
            <a:pPr marL="0" marR="0" indent="0" algn="just">
              <a:lnSpc>
                <a:spcPts val="2400"/>
              </a:lnSpc>
              <a:spcBef>
                <a:spcPts val="2675"/>
              </a:spcBef>
              <a:spcAft>
                <a:spcPts val="50"/>
              </a:spcAft>
            </a:pPr>
            <a:r>
              <a:rPr lang="en-US" sz="1763" spc="-35">
                <a:solidFill>
                  <a:srgbClr val="FFFFFF"/>
                </a:solidFill>
                <a:latin typeface="Verdana" panose="02020603050405020304" pitchFamily="2"/>
              </a:rPr>
              <a:t>How has today’s equivalent workspace evolved? And how will tomorrow’s...? </a:t>
            </a:r>
          </a:p>
        </p:txBody>
      </p:sp>
    </p:spTree>
    <p:extLst>
      <p:ext uri="{BB962C8B-B14F-4D97-AF65-F5344CB8AC3E}">
        <p14:creationId xmlns:p14="http://schemas.microsoft.com/office/powerpoint/2010/main" val="1645366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4_1_">
    <p:bg>
      <p:bgPr>
        <a:solidFill>
          <a:schemeClr val="bg1">
            <a:alpha val="0"/>
          </a:schemeClr>
        </a:solidFill>
        <a:effectLst/>
      </p:bgPr>
    </p:bg>
    <p:spTree>
      <p:nvGrpSpPr>
        <p:cNvPr id="1" name=""/>
        <p:cNvGrpSpPr/>
        <p:nvPr/>
      </p:nvGrpSpPr>
      <p:grpSpPr>
        <a:xfrm>
          <a:off x="0" y="0"/>
          <a:ext cx="0" cy="0"/>
          <a:chOff x="0" y="0"/>
          <a:chExt cx="0" cy="0"/>
        </a:xfrm>
      </p:grpSpPr>
      <p:sp>
        <p:nvSpPr>
          <p:cNvPr id="57" name="Text Placeholder 56"/>
          <p:cNvSpPr>
            <a:spLocks noGrp="1"/>
          </p:cNvSpPr>
          <p:nvPr>
            <p:ph type="body" idx="10"/>
          </p:nvPr>
        </p:nvSpPr>
        <p:spPr>
          <a:xfrm>
            <a:off x="391001" y="317500"/>
            <a:ext cx="7372350" cy="944880"/>
          </a:xfrm>
          <a:prstGeom prst="rect">
            <a:avLst/>
          </a:prstGeom>
          <a:noFill/>
          <a:ln w="0" cmpd="sng">
            <a:noFill/>
            <a:prstDash val="solid"/>
          </a:ln>
        </p:spPr>
        <p:txBody>
          <a:bodyPr vert="horz" lIns="0" tIns="69850" rIns="0" bIns="0" anchor="t"/>
          <a:lstStyle>
            <a:lvl1pPr marL="0" marR="0" indent="0" algn="l">
              <a:lnSpc>
                <a:spcPts val="2175"/>
              </a:lnSpc>
              <a:spcAft>
                <a:spcPts val="2989"/>
              </a:spcAft>
              <a:defRPr/>
            </a:lvl1pPr>
          </a:lstStyle>
          <a:p>
            <a:pPr marL="0" marR="0" indent="0" algn="l">
              <a:lnSpc>
                <a:spcPts val="2900"/>
              </a:lnSpc>
              <a:spcAft>
                <a:spcPts val="3985"/>
              </a:spcAft>
            </a:pPr>
            <a:r>
              <a:rPr lang="en-US" sz="2213" spc="-68">
                <a:solidFill>
                  <a:srgbClr val="83BB13"/>
                </a:solidFill>
                <a:latin typeface="Arial" panose="02020603050405020304" pitchFamily="2"/>
              </a:rPr>
              <a:t>Evolution of the Workplace... Who? Where? When? How? </a:t>
            </a:r>
          </a:p>
        </p:txBody>
      </p:sp>
      <p:sp>
        <p:nvSpPr>
          <p:cNvPr id="58" name="Text Placeholder 57"/>
          <p:cNvSpPr>
            <a:spLocks noGrp="1"/>
          </p:cNvSpPr>
          <p:nvPr>
            <p:ph type="body" idx="10"/>
          </p:nvPr>
        </p:nvSpPr>
        <p:spPr>
          <a:xfrm>
            <a:off x="932499" y="1296035"/>
            <a:ext cx="2921794" cy="407670"/>
          </a:xfrm>
          <a:prstGeom prst="rect">
            <a:avLst/>
          </a:prstGeom>
          <a:noFill/>
          <a:ln w="0" cmpd="sng">
            <a:noFill/>
            <a:prstDash val="solid"/>
          </a:ln>
        </p:spPr>
        <p:txBody>
          <a:bodyPr vert="horz" lIns="0" tIns="5715" rIns="0" bIns="0" anchor="t"/>
          <a:lstStyle>
            <a:lvl1pPr marL="0" marR="0" indent="0" algn="r">
              <a:lnSpc>
                <a:spcPts val="1800"/>
              </a:lnSpc>
              <a:spcAft>
                <a:spcPts val="555"/>
              </a:spcAft>
              <a:defRPr/>
            </a:lvl1pPr>
          </a:lstStyle>
          <a:p>
            <a:pPr marL="0" marR="0" indent="0" algn="r">
              <a:lnSpc>
                <a:spcPts val="2400"/>
              </a:lnSpc>
              <a:spcAft>
                <a:spcPts val="740"/>
              </a:spcAft>
            </a:pPr>
            <a:r>
              <a:rPr lang="en-US" sz="1500" b="1" spc="0">
                <a:solidFill>
                  <a:srgbClr val="31E9FF"/>
                </a:solidFill>
                <a:latin typeface="Verdana" panose="02020603050405020304" pitchFamily="2"/>
              </a:rPr>
              <a:t>Technology is everywhere </a:t>
            </a:r>
          </a:p>
        </p:txBody>
      </p:sp>
      <p:sp>
        <p:nvSpPr>
          <p:cNvPr id="63" name="Text Placeholder 62"/>
          <p:cNvSpPr>
            <a:spLocks noGrp="1"/>
          </p:cNvSpPr>
          <p:nvPr>
            <p:ph type="body" idx="10"/>
          </p:nvPr>
        </p:nvSpPr>
        <p:spPr>
          <a:xfrm>
            <a:off x="5520690" y="1262380"/>
            <a:ext cx="2228850" cy="618490"/>
          </a:xfrm>
          <a:prstGeom prst="rect">
            <a:avLst/>
          </a:prstGeom>
          <a:noFill/>
          <a:ln w="0" cmpd="sng">
            <a:noFill/>
            <a:prstDash val="solid"/>
          </a:ln>
        </p:spPr>
        <p:txBody>
          <a:bodyPr vert="horz" lIns="0" tIns="5715" rIns="0" bIns="0" anchor="t"/>
          <a:lstStyle>
            <a:lvl1pPr marL="0" marR="0" indent="0" algn="l">
              <a:lnSpc>
                <a:spcPts val="1800"/>
              </a:lnSpc>
              <a:spcBef>
                <a:spcPts val="0"/>
              </a:spcBef>
              <a:spcAft>
                <a:spcPts val="0"/>
              </a:spcAft>
              <a:defRPr/>
            </a:lvl1pPr>
          </a:lstStyle>
          <a:p>
            <a:pPr marL="0" marR="0" indent="0" algn="ctr">
              <a:lnSpc>
                <a:spcPts val="2400"/>
              </a:lnSpc>
              <a:spcAft>
                <a:spcPts val="0"/>
              </a:spcAft>
            </a:pPr>
            <a:r>
              <a:rPr lang="en-US" sz="1500" b="1" spc="0">
                <a:solidFill>
                  <a:srgbClr val="7FBD2B"/>
                </a:solidFill>
                <a:latin typeface="Verdana" panose="02020603050405020304" pitchFamily="2"/>
              </a:rPr>
              <a:t>AI, Cognitive </a:t>
            </a:r>
          </a:p>
          <a:p>
            <a:pPr marL="0" marR="0" indent="0" algn="l">
              <a:lnSpc>
                <a:spcPts val="2400"/>
              </a:lnSpc>
              <a:spcBef>
                <a:spcPts val="0"/>
              </a:spcBef>
              <a:spcAft>
                <a:spcPts val="0"/>
              </a:spcAft>
            </a:pPr>
            <a:r>
              <a:rPr lang="en-US" sz="1500" b="1" spc="-19">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6146963" y="1880879"/>
            <a:ext cx="1602581" cy="897255"/>
          </a:xfrm>
          <a:prstGeom prst="rect">
            <a:avLst/>
          </a:prstGeom>
          <a:noFill/>
          <a:ln w="0" cmpd="sng">
            <a:noFill/>
            <a:prstDash val="solid"/>
          </a:ln>
        </p:spPr>
        <p:txBody>
          <a:bodyPr vert="horz" lIns="0" tIns="0" rIns="0" bIns="0" anchor="t"/>
          <a:lstStyle>
            <a:lvl1pPr marL="0" marR="0" indent="0" algn="ctr">
              <a:lnSpc>
                <a:spcPts val="1425"/>
              </a:lnSpc>
              <a:spcAft>
                <a:spcPts val="2411"/>
              </a:spcAft>
              <a:defRPr/>
            </a:lvl1pPr>
          </a:lstStyle>
          <a:p>
            <a:pPr marL="0" marR="0" indent="0" algn="ctr">
              <a:lnSpc>
                <a:spcPts val="1900"/>
              </a:lnSpc>
              <a:spcAft>
                <a:spcPts val="3215"/>
              </a:spcAft>
            </a:pPr>
            <a:r>
              <a:rPr lang="en-US" sz="1200" spc="0">
                <a:solidFill>
                  <a:srgbClr val="7FBD2B"/>
                </a:solidFill>
                <a:latin typeface="Verdana" panose="02020603050405020304" pitchFamily="2"/>
              </a:rPr>
              <a:t>$500,000</a:t>
            </a:r>
            <a:r>
              <a:rPr lang="en-US" sz="788" spc="0">
                <a:solidFill>
                  <a:srgbClr val="FFFFFF"/>
                </a:solidFill>
                <a:latin typeface="Verdana" panose="02020603050405020304" pitchFamily="2"/>
              </a:rPr>
              <a:t> in 2008 </a:t>
            </a:r>
            <a:br/>
            <a:r>
              <a:rPr lang="en-US" sz="1200" spc="0">
                <a:solidFill>
                  <a:srgbClr val="7FBD2B"/>
                </a:solidFill>
                <a:latin typeface="Verdana" panose="02020603050405020304" pitchFamily="2"/>
              </a:rPr>
              <a:t>$22,000</a:t>
            </a:r>
            <a:r>
              <a:rPr lang="en-US" sz="788" spc="0">
                <a:solidFill>
                  <a:srgbClr val="FFFFFF"/>
                </a:solidFill>
                <a:latin typeface="Verdana" panose="02020603050405020304" pitchFamily="2"/>
              </a:rPr>
              <a:t> today </a:t>
            </a:r>
          </a:p>
        </p:txBody>
      </p:sp>
      <p:sp>
        <p:nvSpPr>
          <p:cNvPr id="67" name="Text Placeholder 66"/>
          <p:cNvSpPr>
            <a:spLocks noGrp="1"/>
          </p:cNvSpPr>
          <p:nvPr>
            <p:ph type="body" idx="10"/>
          </p:nvPr>
        </p:nvSpPr>
        <p:spPr>
          <a:xfrm>
            <a:off x="7932421" y="1574165"/>
            <a:ext cx="681038" cy="642620"/>
          </a:xfrm>
          <a:prstGeom prst="rect">
            <a:avLst/>
          </a:prstGeom>
          <a:noFill/>
          <a:ln w="0" cmpd="sng">
            <a:noFill/>
            <a:prstDash val="solid"/>
          </a:ln>
        </p:spPr>
        <p:txBody>
          <a:bodyPr vert="horz" lIns="0" tIns="0" rIns="0" bIns="0" anchor="t"/>
          <a:lstStyle>
            <a:lvl1pPr marL="0" marR="0" indent="0" algn="l">
              <a:lnSpc>
                <a:spcPts val="1875"/>
              </a:lnSpc>
              <a:spcAft>
                <a:spcPts val="0"/>
              </a:spcAft>
              <a:defRPr/>
            </a:lvl1pPr>
          </a:lstStyle>
          <a:p>
            <a:pPr marL="0" marR="0" indent="0" algn="l">
              <a:lnSpc>
                <a:spcPts val="2500"/>
              </a:lnSpc>
              <a:spcAft>
                <a:spcPts val="0"/>
              </a:spcAft>
            </a:pPr>
            <a:r>
              <a:rPr lang="en-US" sz="1125" spc="0">
                <a:solidFill>
                  <a:srgbClr val="FF0000"/>
                </a:solidFill>
                <a:latin typeface="Arial" panose="02020603050405020304" pitchFamily="2"/>
              </a:rPr>
              <a:t>HOW...? WHO...? </a:t>
            </a:r>
          </a:p>
        </p:txBody>
      </p:sp>
      <p:sp>
        <p:nvSpPr>
          <p:cNvPr id="68" name="Text Placeholder 67"/>
          <p:cNvSpPr>
            <a:spLocks noGrp="1"/>
          </p:cNvSpPr>
          <p:nvPr>
            <p:ph type="body" idx="10"/>
          </p:nvPr>
        </p:nvSpPr>
        <p:spPr>
          <a:xfrm>
            <a:off x="345281" y="2778125"/>
            <a:ext cx="4972050" cy="215900"/>
          </a:xfrm>
          <a:prstGeom prst="rect">
            <a:avLst/>
          </a:prstGeom>
          <a:noFill/>
          <a:ln w="0" cmpd="sng">
            <a:noFill/>
            <a:prstDash val="solid"/>
          </a:ln>
        </p:spPr>
        <p:txBody>
          <a:bodyPr vert="horz" lIns="0" tIns="1905" rIns="0" bIns="0" anchor="t"/>
          <a:lstStyle>
            <a:lvl1pPr marL="34290" marR="0" indent="0" algn="l">
              <a:lnSpc>
                <a:spcPts val="1200"/>
              </a:lnSpc>
              <a:spcAft>
                <a:spcPts val="0"/>
              </a:spcAft>
              <a:defRPr/>
            </a:lvl1pPr>
          </a:lstStyle>
          <a:p>
            <a:pPr marL="45720" marR="0" indent="0" algn="l">
              <a:lnSpc>
                <a:spcPts val="1600"/>
              </a:lnSpc>
              <a:spcAft>
                <a:spcPts val="0"/>
              </a:spcAft>
            </a:pPr>
            <a:r>
              <a:rPr lang="en-US" sz="1125" spc="113">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5" y="2994025"/>
            <a:ext cx="1579721" cy="1399540"/>
          </a:xfrm>
          <a:prstGeom prst="rect">
            <a:avLst/>
          </a:prstGeom>
          <a:noFill/>
          <a:ln w="0" cmpd="sng">
            <a:noFill/>
            <a:prstDash val="solid"/>
          </a:ln>
        </p:spPr>
        <p:txBody>
          <a:bodyPr vert="horz" lIns="0" tIns="18415" rIns="0" bIns="0" anchor="t"/>
          <a:lstStyle>
            <a:lvl1pPr marL="0" marR="0" indent="0" algn="ctr">
              <a:lnSpc>
                <a:spcPts val="2475"/>
              </a:lnSpc>
              <a:spcBef>
                <a:spcPts val="60"/>
              </a:spcBef>
              <a:spcAft>
                <a:spcPts val="3150"/>
              </a:spcAft>
              <a:defRPr/>
            </a:lvl1pPr>
          </a:lstStyle>
          <a:p>
            <a:pPr marL="0" marR="0" indent="0" algn="ctr">
              <a:lnSpc>
                <a:spcPts val="3300"/>
              </a:lnSpc>
              <a:spcAft>
                <a:spcPts val="0"/>
              </a:spcAft>
            </a:pPr>
            <a:r>
              <a:rPr lang="en-US" sz="2063" b="1" spc="0">
                <a:solidFill>
                  <a:srgbClr val="FFFFFF"/>
                </a:solidFill>
                <a:latin typeface="Verdana" panose="02020603050405020304" pitchFamily="2"/>
              </a:rPr>
              <a:t>7 </a:t>
            </a:r>
          </a:p>
          <a:p>
            <a:pPr marL="0" marR="0" indent="0" algn="ctr">
              <a:lnSpc>
                <a:spcPts val="3300"/>
              </a:lnSpc>
              <a:spcBef>
                <a:spcPts val="80"/>
              </a:spcBef>
              <a:spcAft>
                <a:spcPts val="4200"/>
              </a:spcAft>
            </a:pPr>
            <a:r>
              <a:rPr lang="en-US" sz="2063" b="1" spc="-31">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345281" y="4393574"/>
            <a:ext cx="4972050" cy="443865"/>
          </a:xfrm>
          <a:prstGeom prst="rect">
            <a:avLst/>
          </a:prstGeom>
          <a:noFill/>
          <a:ln w="0" cmpd="sng">
            <a:noFill/>
            <a:prstDash val="solid"/>
          </a:ln>
        </p:spPr>
        <p:txBody>
          <a:bodyPr vert="horz" lIns="0" tIns="1905" rIns="0" bIns="0" anchor="t"/>
          <a:lstStyle>
            <a:lvl1pPr marL="3257550" marR="0" indent="0" algn="l">
              <a:lnSpc>
                <a:spcPts val="1050"/>
              </a:lnSpc>
              <a:spcBef>
                <a:spcPts val="0"/>
              </a:spcBef>
              <a:spcAft>
                <a:spcPts val="443"/>
              </a:spcAft>
              <a:defRPr/>
            </a:lvl1pPr>
          </a:lstStyle>
          <a:p>
            <a:pPr marL="0" marR="0" indent="0" algn="l">
              <a:lnSpc>
                <a:spcPts val="1400"/>
              </a:lnSpc>
              <a:spcAft>
                <a:spcPts val="0"/>
              </a:spcAft>
            </a:pPr>
            <a:r>
              <a:rPr lang="en-US" sz="1125" spc="139">
                <a:solidFill>
                  <a:srgbClr val="FF0000"/>
                </a:solidFill>
                <a:latin typeface="Arial" panose="02020603050405020304" pitchFamily="2"/>
              </a:rPr>
              <a:t>WHO...? WHERE...? WHEN...? </a:t>
            </a:r>
          </a:p>
          <a:p>
            <a:pPr marL="4343400" marR="0" indent="0" algn="l">
              <a:lnSpc>
                <a:spcPts val="1400"/>
              </a:lnSpc>
              <a:spcBef>
                <a:spcPts val="0"/>
              </a:spcBef>
              <a:spcAft>
                <a:spcPts val="590"/>
              </a:spcAft>
            </a:pPr>
            <a:r>
              <a:rPr lang="en-US" sz="1125" spc="120">
                <a:solidFill>
                  <a:srgbClr val="FF0000"/>
                </a:solidFill>
                <a:latin typeface="Arial" panose="02020603050405020304" pitchFamily="2"/>
              </a:rPr>
              <a:t>WHO...? </a:t>
            </a:r>
          </a:p>
        </p:txBody>
      </p:sp>
      <p:sp>
        <p:nvSpPr>
          <p:cNvPr id="75" name="Text Placeholder 74"/>
          <p:cNvSpPr>
            <a:spLocks noGrp="1"/>
          </p:cNvSpPr>
          <p:nvPr>
            <p:ph type="body" idx="10"/>
          </p:nvPr>
        </p:nvSpPr>
        <p:spPr>
          <a:xfrm>
            <a:off x="5795010" y="2856865"/>
            <a:ext cx="3086100" cy="621030"/>
          </a:xfrm>
          <a:prstGeom prst="rect">
            <a:avLst/>
          </a:prstGeom>
          <a:noFill/>
          <a:ln w="0" cmpd="sng">
            <a:noFill/>
            <a:prstDash val="solid"/>
          </a:ln>
        </p:spPr>
        <p:txBody>
          <a:bodyPr vert="horz" lIns="0" tIns="3175" rIns="0" bIns="0" anchor="t"/>
          <a:lstStyle>
            <a:lvl1pPr marL="0" marR="0" indent="0" algn="r">
              <a:lnSpc>
                <a:spcPts val="1800"/>
              </a:lnSpc>
              <a:spcBef>
                <a:spcPts val="0"/>
              </a:spcBef>
              <a:spcAft>
                <a:spcPts val="30"/>
              </a:spcAft>
              <a:defRPr/>
            </a:lvl1pPr>
          </a:lstStyle>
          <a:p>
            <a:pPr marL="1508760" marR="0" indent="0" algn="l">
              <a:lnSpc>
                <a:spcPts val="2400"/>
              </a:lnSpc>
              <a:spcAft>
                <a:spcPts val="0"/>
              </a:spcAft>
            </a:pPr>
            <a:r>
              <a:rPr lang="en-US" sz="1500" b="1" spc="-8">
                <a:solidFill>
                  <a:srgbClr val="E7E6E6"/>
                </a:solidFill>
                <a:latin typeface="Verdana" panose="02020603050405020304" pitchFamily="2"/>
              </a:rPr>
              <a:t>Automation and </a:t>
            </a:r>
          </a:p>
          <a:p>
            <a:pPr marL="0" marR="0" indent="0" algn="r">
              <a:lnSpc>
                <a:spcPts val="2400"/>
              </a:lnSpc>
              <a:spcBef>
                <a:spcPts val="0"/>
              </a:spcBef>
              <a:spcAft>
                <a:spcPts val="40"/>
              </a:spcAft>
            </a:pPr>
            <a:r>
              <a:rPr lang="en-US" sz="1500" b="1" spc="-8">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5795010" y="5050790"/>
            <a:ext cx="3086100" cy="875030"/>
          </a:xfrm>
          <a:prstGeom prst="rect">
            <a:avLst/>
          </a:prstGeom>
          <a:noFill/>
          <a:ln w="0" cmpd="sng">
            <a:noFill/>
            <a:prstDash val="solid"/>
          </a:ln>
        </p:spPr>
        <p:txBody>
          <a:bodyPr vert="horz" lIns="0" tIns="0" rIns="0" bIns="0" anchor="t"/>
          <a:lstStyle>
            <a:lvl1pPr marL="0" marR="0" indent="0" algn="ctr">
              <a:lnSpc>
                <a:spcPts val="1425"/>
              </a:lnSpc>
              <a:spcBef>
                <a:spcPts val="341"/>
              </a:spcBef>
              <a:spcAft>
                <a:spcPts val="143"/>
              </a:spcAft>
              <a:defRPr/>
            </a:lvl1pPr>
          </a:lstStyle>
          <a:p>
            <a:pPr marL="0" marR="0" indent="0" algn="ctr">
              <a:lnSpc>
                <a:spcPts val="2000"/>
              </a:lnSpc>
              <a:spcAft>
                <a:spcPts val="0"/>
              </a:spcAft>
            </a:pPr>
            <a:r>
              <a:rPr lang="en-US" sz="1500" b="1" spc="-15">
                <a:solidFill>
                  <a:srgbClr val="61B5E4"/>
                </a:solidFill>
                <a:latin typeface="Verdana" panose="02020603050405020304" pitchFamily="2"/>
              </a:rPr>
              <a:t>Explosion in </a:t>
            </a:r>
          </a:p>
          <a:p>
            <a:pPr marL="0" marR="0" indent="0" algn="ctr">
              <a:lnSpc>
                <a:spcPts val="2400"/>
              </a:lnSpc>
              <a:spcBef>
                <a:spcPts val="15"/>
              </a:spcBef>
              <a:spcAft>
                <a:spcPts val="0"/>
              </a:spcAft>
            </a:pPr>
            <a:r>
              <a:rPr lang="en-US" sz="1500" b="1" spc="0">
                <a:solidFill>
                  <a:srgbClr val="61B5E4"/>
                </a:solidFill>
                <a:latin typeface="Verdana" panose="02020603050405020304" pitchFamily="2"/>
              </a:rPr>
              <a:t>Contingent Work </a:t>
            </a:r>
          </a:p>
          <a:p>
            <a:pPr marL="0" marR="0" indent="0" algn="ctr">
              <a:lnSpc>
                <a:spcPts val="1900"/>
              </a:lnSpc>
              <a:spcBef>
                <a:spcPts val="455"/>
              </a:spcBef>
              <a:spcAft>
                <a:spcPts val="190"/>
              </a:spcAft>
            </a:pPr>
            <a:r>
              <a:rPr lang="en-US" sz="788" spc="4">
                <a:solidFill>
                  <a:srgbClr val="FFFFFF"/>
                </a:solidFill>
                <a:latin typeface="Verdana" panose="02020603050405020304" pitchFamily="2"/>
              </a:rPr>
              <a:t>US Contingent workers</a:t>
            </a:r>
            <a:r>
              <a:rPr lang="en-US" sz="1200" spc="4">
                <a:solidFill>
                  <a:srgbClr val="61B5E4"/>
                </a:solidFill>
                <a:latin typeface="Verdana" panose="02020603050405020304" pitchFamily="2"/>
              </a:rPr>
              <a:t> 40%</a:t>
            </a:r>
            <a:r>
              <a:rPr lang="en-US" sz="788" spc="4">
                <a:solidFill>
                  <a:srgbClr val="FFFFFF"/>
                </a:solidFill>
                <a:latin typeface="Verdana" panose="02020603050405020304" pitchFamily="2"/>
              </a:rPr>
              <a:t> by 2020 </a:t>
            </a:r>
          </a:p>
        </p:txBody>
      </p:sp>
      <p:sp>
        <p:nvSpPr>
          <p:cNvPr id="83" name="Text Placeholder 82"/>
          <p:cNvSpPr>
            <a:spLocks noGrp="1"/>
          </p:cNvSpPr>
          <p:nvPr>
            <p:ph type="body" idx="10"/>
          </p:nvPr>
        </p:nvSpPr>
        <p:spPr>
          <a:xfrm>
            <a:off x="292422" y="4837439"/>
            <a:ext cx="2608421" cy="1109345"/>
          </a:xfrm>
          <a:prstGeom prst="rect">
            <a:avLst/>
          </a:prstGeom>
          <a:noFill/>
          <a:ln w="0" cmpd="sng">
            <a:noFill/>
            <a:prstDash val="solid"/>
          </a:ln>
        </p:spPr>
        <p:txBody>
          <a:bodyPr vert="horz" lIns="0" tIns="0" rIns="0" bIns="0" anchor="t"/>
          <a:lstStyle>
            <a:lvl1pPr marL="0" marR="0" indent="0" algn="ctr">
              <a:lnSpc>
                <a:spcPts val="1425"/>
              </a:lnSpc>
              <a:spcBef>
                <a:spcPts val="34"/>
              </a:spcBef>
              <a:spcAft>
                <a:spcPts val="0"/>
              </a:spcAft>
              <a:defRPr/>
            </a:lvl1pPr>
          </a:lstStyle>
          <a:p>
            <a:pPr marL="0" marR="0" indent="0" algn="ctr">
              <a:lnSpc>
                <a:spcPts val="2000"/>
              </a:lnSpc>
              <a:spcAft>
                <a:spcPts val="0"/>
              </a:spcAft>
            </a:pPr>
            <a:r>
              <a:rPr lang="en-US" sz="1500" b="1" spc="-15">
                <a:solidFill>
                  <a:srgbClr val="BAF8FF"/>
                </a:solidFill>
                <a:latin typeface="Verdana" panose="02020603050405020304" pitchFamily="2"/>
              </a:rPr>
              <a:t>Diversity and </a:t>
            </a:r>
          </a:p>
          <a:p>
            <a:pPr marL="0" marR="0" indent="0" algn="ctr">
              <a:lnSpc>
                <a:spcPts val="2400"/>
              </a:lnSpc>
              <a:spcBef>
                <a:spcPts val="15"/>
              </a:spcBef>
              <a:spcAft>
                <a:spcPts val="0"/>
              </a:spcAft>
            </a:pPr>
            <a:r>
              <a:rPr lang="en-US" sz="1500" b="1" spc="0">
                <a:solidFill>
                  <a:srgbClr val="BAF8FF"/>
                </a:solidFill>
                <a:latin typeface="Verdana" panose="02020603050405020304" pitchFamily="2"/>
              </a:rPr>
              <a:t>Generational Change </a:t>
            </a:r>
          </a:p>
          <a:p>
            <a:pPr marL="0" marR="0" indent="0" algn="ctr">
              <a:lnSpc>
                <a:spcPts val="1900"/>
              </a:lnSpc>
              <a:spcBef>
                <a:spcPts val="550"/>
              </a:spcBef>
              <a:spcAft>
                <a:spcPts val="0"/>
              </a:spcAft>
            </a:pPr>
            <a:r>
              <a:rPr lang="en-US" sz="788" spc="-15">
                <a:solidFill>
                  <a:srgbClr val="FFFFFF"/>
                </a:solidFill>
                <a:latin typeface="Verdana" panose="02020603050405020304" pitchFamily="2"/>
              </a:rPr>
              <a:t>Millennials</a:t>
            </a:r>
            <a:r>
              <a:rPr lang="en-US" sz="1200" spc="-15">
                <a:solidFill>
                  <a:srgbClr val="BAF8FF"/>
                </a:solidFill>
                <a:latin typeface="Verdana" panose="02020603050405020304" pitchFamily="2"/>
              </a:rPr>
              <a:t> 50% </a:t>
            </a:r>
          </a:p>
          <a:p>
            <a:pPr marL="0" marR="0" indent="0" algn="ctr">
              <a:lnSpc>
                <a:spcPts val="1900"/>
              </a:lnSpc>
              <a:spcBef>
                <a:spcPts val="45"/>
              </a:spcBef>
              <a:spcAft>
                <a:spcPts val="0"/>
              </a:spcAft>
            </a:pPr>
            <a:r>
              <a:rPr lang="en-US" sz="788" spc="-8">
                <a:solidFill>
                  <a:srgbClr val="FFFFFF"/>
                </a:solidFill>
                <a:latin typeface="Verdana" panose="02020603050405020304" pitchFamily="2"/>
              </a:rPr>
              <a:t>Africa to supply</a:t>
            </a:r>
            <a:r>
              <a:rPr lang="en-US" sz="1200" spc="-8">
                <a:solidFill>
                  <a:srgbClr val="BAF8FF"/>
                </a:solidFill>
                <a:latin typeface="Verdana" panose="02020603050405020304" pitchFamily="2"/>
              </a:rPr>
              <a:t> 25%</a:t>
            </a:r>
            <a:r>
              <a:rPr lang="en-US" sz="788" spc="-8">
                <a:solidFill>
                  <a:srgbClr val="FFFFFF"/>
                </a:solidFill>
                <a:latin typeface="Verdana" panose="02020603050405020304" pitchFamily="2"/>
              </a:rPr>
              <a:t> of global workforce in 2050 </a:t>
            </a:r>
          </a:p>
        </p:txBody>
      </p:sp>
      <p:sp>
        <p:nvSpPr>
          <p:cNvPr id="86" name="Text Placeholder 85"/>
          <p:cNvSpPr>
            <a:spLocks noGrp="1"/>
          </p:cNvSpPr>
          <p:nvPr>
            <p:ph type="body" idx="10"/>
          </p:nvPr>
        </p:nvSpPr>
        <p:spPr>
          <a:xfrm>
            <a:off x="3330893" y="5520699"/>
            <a:ext cx="1899285" cy="937895"/>
          </a:xfrm>
          <a:prstGeom prst="rect">
            <a:avLst/>
          </a:prstGeom>
          <a:noFill/>
          <a:ln w="0" cmpd="sng">
            <a:noFill/>
            <a:prstDash val="solid"/>
          </a:ln>
        </p:spPr>
        <p:txBody>
          <a:bodyPr vert="horz" lIns="0" tIns="5080" rIns="0" bIns="0" anchor="t"/>
          <a:lstStyle>
            <a:lvl1pPr marL="0" marR="0" indent="0" algn="l">
              <a:lnSpc>
                <a:spcPts val="1425"/>
              </a:lnSpc>
              <a:spcBef>
                <a:spcPts val="495"/>
              </a:spcBef>
              <a:spcAft>
                <a:spcPts val="0"/>
              </a:spcAft>
              <a:defRPr/>
            </a:lvl1pPr>
          </a:lstStyle>
          <a:p>
            <a:pPr marL="45720" marR="0" indent="0" algn="l">
              <a:lnSpc>
                <a:spcPts val="2400"/>
              </a:lnSpc>
              <a:spcAft>
                <a:spcPts val="0"/>
              </a:spcAft>
            </a:pPr>
            <a:r>
              <a:rPr lang="en-US" sz="1500" b="1" spc="-15">
                <a:solidFill>
                  <a:srgbClr val="7FBD2B"/>
                </a:solidFill>
                <a:latin typeface="Verdana" panose="02020603050405020304" pitchFamily="2"/>
              </a:rPr>
              <a:t>Change in nature </a:t>
            </a:r>
          </a:p>
          <a:p>
            <a:pPr marL="502920" marR="0" indent="0" algn="l">
              <a:lnSpc>
                <a:spcPts val="2400"/>
              </a:lnSpc>
              <a:spcBef>
                <a:spcPts val="0"/>
              </a:spcBef>
              <a:spcAft>
                <a:spcPts val="0"/>
              </a:spcAft>
            </a:pPr>
            <a:r>
              <a:rPr lang="en-US" sz="1500" b="1" spc="0">
                <a:solidFill>
                  <a:srgbClr val="7FBD2B"/>
                </a:solidFill>
                <a:latin typeface="Verdana" panose="02020603050405020304" pitchFamily="2"/>
              </a:rPr>
              <a:t>of a career </a:t>
            </a:r>
          </a:p>
          <a:p>
            <a:pPr marL="0" marR="0" indent="0" algn="l">
              <a:lnSpc>
                <a:spcPts val="1900"/>
              </a:lnSpc>
              <a:spcBef>
                <a:spcPts val="660"/>
              </a:spcBef>
              <a:spcAft>
                <a:spcPts val="0"/>
              </a:spcAft>
            </a:pPr>
            <a:r>
              <a:rPr lang="en-US" sz="1200" spc="-15">
                <a:solidFill>
                  <a:srgbClr val="7FBD2B"/>
                </a:solidFill>
                <a:latin typeface="Verdana" panose="02020603050405020304" pitchFamily="2"/>
              </a:rPr>
              <a:t>2.5 - 5 years:</a:t>
            </a:r>
            <a:r>
              <a:rPr lang="en-US" sz="788" spc="-15">
                <a:solidFill>
                  <a:srgbClr val="FFFFFF"/>
                </a:solidFill>
                <a:latin typeface="Verdana" panose="02020603050405020304" pitchFamily="2"/>
              </a:rPr>
              <a:t> half-life of skills </a:t>
            </a:r>
          </a:p>
        </p:txBody>
      </p:sp>
      <p:sp>
        <p:nvSpPr>
          <p:cNvPr id="87" name="Text Placeholder 86"/>
          <p:cNvSpPr>
            <a:spLocks noGrp="1"/>
          </p:cNvSpPr>
          <p:nvPr>
            <p:ph type="body" idx="10"/>
          </p:nvPr>
        </p:nvSpPr>
        <p:spPr>
          <a:xfrm>
            <a:off x="5977894" y="5925829"/>
            <a:ext cx="2565083" cy="360045"/>
          </a:xfrm>
          <a:prstGeom prst="rect">
            <a:avLst/>
          </a:prstGeom>
          <a:noFill/>
          <a:ln w="0" cmpd="sng">
            <a:noFill/>
            <a:prstDash val="solid"/>
          </a:ln>
        </p:spPr>
        <p:txBody>
          <a:bodyPr vert="horz" lIns="0" tIns="146050" rIns="0" bIns="0" anchor="t"/>
          <a:lstStyle>
            <a:lvl1pPr marL="0" marR="0" indent="0" algn="l">
              <a:lnSpc>
                <a:spcPts val="1200"/>
              </a:lnSpc>
              <a:spcAft>
                <a:spcPts val="0"/>
              </a:spcAft>
              <a:defRPr/>
            </a:lvl1pPr>
          </a:lstStyle>
          <a:p>
            <a:pPr marL="0" marR="0" indent="0" algn="l">
              <a:lnSpc>
                <a:spcPts val="1600"/>
              </a:lnSpc>
              <a:spcAft>
                <a:spcPts val="0"/>
              </a:spcAft>
            </a:pPr>
            <a:r>
              <a:rPr lang="en-US" sz="1125" spc="147">
                <a:solidFill>
                  <a:srgbClr val="FF0000"/>
                </a:solidFill>
                <a:latin typeface="Arial" panose="02020603050405020304" pitchFamily="2"/>
              </a:rPr>
              <a:t>WHO...? WHERE...? WHEN...? </a:t>
            </a:r>
          </a:p>
        </p:txBody>
      </p:sp>
    </p:spTree>
    <p:extLst>
      <p:ext uri="{BB962C8B-B14F-4D97-AF65-F5344CB8AC3E}">
        <p14:creationId xmlns:p14="http://schemas.microsoft.com/office/powerpoint/2010/main" val="1289811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5_1_">
    <p:bg>
      <p:bgPr>
        <a:solidFill>
          <a:schemeClr val="bg1">
            <a:alpha val="0"/>
          </a:schemeClr>
        </a:solidFill>
        <a:effectLst/>
      </p:bgPr>
    </p:bg>
    <p:spTree>
      <p:nvGrpSpPr>
        <p:cNvPr id="1" name=""/>
        <p:cNvGrpSpPr/>
        <p:nvPr/>
      </p:nvGrpSpPr>
      <p:grpSpPr>
        <a:xfrm>
          <a:off x="0" y="0"/>
          <a:ext cx="0" cy="0"/>
          <a:chOff x="0" y="0"/>
          <a:chExt cx="0" cy="0"/>
        </a:xfrm>
      </p:grpSpPr>
      <p:sp>
        <p:nvSpPr>
          <p:cNvPr id="90" name="Text Placeholder 89"/>
          <p:cNvSpPr>
            <a:spLocks noGrp="1"/>
          </p:cNvSpPr>
          <p:nvPr>
            <p:ph type="body" idx="10"/>
          </p:nvPr>
        </p:nvSpPr>
        <p:spPr>
          <a:xfrm>
            <a:off x="381953" y="317500"/>
            <a:ext cx="3600450" cy="452120"/>
          </a:xfrm>
          <a:prstGeom prst="rect">
            <a:avLst/>
          </a:prstGeom>
          <a:noFill/>
          <a:ln w="0" cmpd="sng">
            <a:noFill/>
            <a:prstDash val="solid"/>
          </a:ln>
        </p:spPr>
        <p:txBody>
          <a:bodyPr vert="horz" lIns="0" tIns="10795" rIns="0" bIns="0" anchor="t"/>
          <a:lstStyle>
            <a:lvl1pPr marL="0" marR="0" indent="0" algn="l">
              <a:lnSpc>
                <a:spcPts val="2550"/>
              </a:lnSpc>
              <a:spcAft>
                <a:spcPts val="49"/>
              </a:spcAft>
              <a:defRPr/>
            </a:lvl1pPr>
          </a:lstStyle>
          <a:p>
            <a:pPr marL="0" marR="0" indent="0" algn="l">
              <a:lnSpc>
                <a:spcPts val="3400"/>
              </a:lnSpc>
              <a:spcAft>
                <a:spcPts val="65"/>
              </a:spcAft>
            </a:pPr>
            <a:r>
              <a:rPr lang="en-US" sz="2251" spc="-19">
                <a:solidFill>
                  <a:srgbClr val="84BB1C"/>
                </a:solidFill>
                <a:latin typeface="Arial" panose="02020603050405020304" pitchFamily="2"/>
              </a:rPr>
              <a:t>Precedents </a:t>
            </a:r>
          </a:p>
        </p:txBody>
      </p:sp>
      <p:sp>
        <p:nvSpPr>
          <p:cNvPr id="91" name="Text Placeholder 90"/>
          <p:cNvSpPr>
            <a:spLocks noGrp="1"/>
          </p:cNvSpPr>
          <p:nvPr>
            <p:ph type="body" idx="10"/>
          </p:nvPr>
        </p:nvSpPr>
        <p:spPr>
          <a:xfrm>
            <a:off x="381953" y="769620"/>
            <a:ext cx="3600450" cy="373380"/>
          </a:xfrm>
          <a:prstGeom prst="rect">
            <a:avLst/>
          </a:prstGeom>
          <a:noFill/>
          <a:ln w="0" cmpd="sng">
            <a:noFill/>
            <a:prstDash val="solid"/>
          </a:ln>
        </p:spPr>
        <p:txBody>
          <a:bodyPr vert="horz" lIns="0" tIns="1270" rIns="0" bIns="0" anchor="t"/>
          <a:lstStyle>
            <a:lvl1pPr marL="0" marR="0" indent="0" algn="l">
              <a:lnSpc>
                <a:spcPts val="1350"/>
              </a:lnSpc>
              <a:spcAft>
                <a:spcPts val="825"/>
              </a:spcAft>
              <a:defRPr/>
            </a:lvl1pPr>
          </a:lstStyle>
          <a:p>
            <a:pPr marL="0" marR="0" indent="0" algn="l">
              <a:lnSpc>
                <a:spcPts val="1800"/>
              </a:lnSpc>
              <a:spcAft>
                <a:spcPts val="1100"/>
              </a:spcAft>
            </a:pPr>
            <a:r>
              <a:rPr lang="en-US" sz="1200" spc="-8">
                <a:solidFill>
                  <a:srgbClr val="FFFFFF"/>
                </a:solidFill>
                <a:latin typeface="Arial" panose="02020603050405020304" pitchFamily="2"/>
              </a:rPr>
              <a:t>Use the environment created to attract the best talent </a:t>
            </a:r>
          </a:p>
        </p:txBody>
      </p:sp>
    </p:spTree>
    <p:extLst>
      <p:ext uri="{BB962C8B-B14F-4D97-AF65-F5344CB8AC3E}">
        <p14:creationId xmlns:p14="http://schemas.microsoft.com/office/powerpoint/2010/main" val="2362429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6_1_">
    <p:bg>
      <p:bgPr>
        <a:solidFill>
          <a:schemeClr val="bg1">
            <a:alpha val="0"/>
          </a:schemeClr>
        </a:solidFill>
        <a:effectLst/>
      </p:bgPr>
    </p:bg>
    <p:spTree>
      <p:nvGrpSpPr>
        <p:cNvPr id="1" name=""/>
        <p:cNvGrpSpPr/>
        <p:nvPr/>
      </p:nvGrpSpPr>
      <p:grpSpPr>
        <a:xfrm>
          <a:off x="0" y="0"/>
          <a:ext cx="0" cy="0"/>
          <a:chOff x="0" y="0"/>
          <a:chExt cx="0" cy="0"/>
        </a:xfrm>
      </p:grpSpPr>
      <p:sp>
        <p:nvSpPr>
          <p:cNvPr id="98" name="Text Placeholder 97"/>
          <p:cNvSpPr>
            <a:spLocks noGrp="1"/>
          </p:cNvSpPr>
          <p:nvPr>
            <p:ph type="body" idx="10"/>
          </p:nvPr>
        </p:nvSpPr>
        <p:spPr>
          <a:xfrm>
            <a:off x="268605" y="317500"/>
            <a:ext cx="7372350" cy="463550"/>
          </a:xfrm>
          <a:prstGeom prst="rect">
            <a:avLst/>
          </a:prstGeom>
          <a:noFill/>
          <a:ln w="0" cmpd="sng">
            <a:noFill/>
            <a:prstDash val="solid"/>
          </a:ln>
        </p:spPr>
        <p:txBody>
          <a:bodyPr vert="horz" lIns="0" tIns="10795" rIns="0" bIns="0" anchor="t"/>
          <a:lstStyle>
            <a:lvl1pPr marL="102870" marR="0" indent="0" algn="l">
              <a:lnSpc>
                <a:spcPts val="2550"/>
              </a:lnSpc>
              <a:spcAft>
                <a:spcPts val="86"/>
              </a:spcAft>
              <a:defRPr/>
            </a:lvl1pPr>
          </a:lstStyle>
          <a:p>
            <a:pPr marL="137160" marR="0" indent="0" algn="l">
              <a:lnSpc>
                <a:spcPts val="3400"/>
              </a:lnSpc>
              <a:spcAft>
                <a:spcPts val="115"/>
              </a:spcAft>
            </a:pPr>
            <a:r>
              <a:rPr lang="en-US" sz="2251" spc="-15">
                <a:solidFill>
                  <a:srgbClr val="81BB00"/>
                </a:solidFill>
                <a:latin typeface="Arial" panose="02020603050405020304" pitchFamily="2"/>
              </a:rPr>
              <a:t>Challenges </a:t>
            </a:r>
          </a:p>
        </p:txBody>
      </p:sp>
      <p:sp>
        <p:nvSpPr>
          <p:cNvPr id="99" name="Text Placeholder 98"/>
          <p:cNvSpPr>
            <a:spLocks noGrp="1"/>
          </p:cNvSpPr>
          <p:nvPr>
            <p:ph type="body" idx="10"/>
          </p:nvPr>
        </p:nvSpPr>
        <p:spPr>
          <a:xfrm>
            <a:off x="268605" y="781053"/>
            <a:ext cx="7372350" cy="389255"/>
          </a:xfrm>
          <a:prstGeom prst="rect">
            <a:avLst/>
          </a:prstGeom>
          <a:noFill/>
          <a:ln w="0" cmpd="sng">
            <a:noFill/>
            <a:prstDash val="solid"/>
          </a:ln>
        </p:spPr>
        <p:txBody>
          <a:bodyPr vert="horz" lIns="0" tIns="23495" rIns="0" bIns="0" anchor="t"/>
          <a:lstStyle>
            <a:lvl1pPr marL="102870" marR="0" indent="0" algn="l">
              <a:lnSpc>
                <a:spcPts val="1125"/>
              </a:lnSpc>
              <a:spcAft>
                <a:spcPts val="945"/>
              </a:spcAft>
              <a:defRPr/>
            </a:lvl1pPr>
          </a:lstStyle>
          <a:p>
            <a:pPr marL="137160" marR="0" indent="0" algn="l">
              <a:lnSpc>
                <a:spcPts val="1500"/>
              </a:lnSpc>
              <a:spcAft>
                <a:spcPts val="1260"/>
              </a:spcAft>
            </a:pPr>
            <a:r>
              <a:rPr lang="en-US" sz="1125" b="1" spc="-4">
                <a:solidFill>
                  <a:srgbClr val="FFFFFF"/>
                </a:solidFill>
                <a:latin typeface="Arial" panose="02020603050405020304" pitchFamily="2"/>
              </a:rPr>
              <a:t>See the pace of change as an opportunity, view real estate as a key enabler, “componentise” best practice </a:t>
            </a:r>
          </a:p>
        </p:txBody>
      </p:sp>
      <p:sp>
        <p:nvSpPr>
          <p:cNvPr id="100" name="Text Placeholder 99"/>
          <p:cNvSpPr>
            <a:spLocks noGrp="1"/>
          </p:cNvSpPr>
          <p:nvPr>
            <p:ph type="body" idx="10"/>
          </p:nvPr>
        </p:nvSpPr>
        <p:spPr>
          <a:xfrm>
            <a:off x="2841308" y="1170305"/>
            <a:ext cx="3187065" cy="1097280"/>
          </a:xfrm>
          <a:prstGeom prst="rect">
            <a:avLst/>
          </a:prstGeom>
          <a:solidFill>
            <a:srgbClr val="7E7E7E"/>
          </a:solidFill>
          <a:ln w="0" cmpd="sng">
            <a:noFill/>
            <a:prstDash val="solid"/>
          </a:ln>
        </p:spPr>
        <p:txBody>
          <a:bodyPr vert="horz" lIns="0" tIns="114935" rIns="0" bIns="0" anchor="t"/>
          <a:lstStyle>
            <a:lvl1pPr marL="0" marR="0" indent="0" algn="ctr">
              <a:lnSpc>
                <a:spcPts val="1650"/>
              </a:lnSpc>
              <a:spcAft>
                <a:spcPts val="885"/>
              </a:spcAft>
              <a:defRPr/>
            </a:lvl1pPr>
          </a:lstStyle>
          <a:p>
            <a:pPr marL="0" marR="0" indent="0" algn="ctr">
              <a:lnSpc>
                <a:spcPts val="2200"/>
              </a:lnSpc>
              <a:spcAft>
                <a:spcPts val="1180"/>
              </a:spcAft>
            </a:pPr>
            <a:r>
              <a:rPr lang="en-US" sz="1351" b="1" spc="0">
                <a:solidFill>
                  <a:srgbClr val="FFFFFF"/>
                </a:solidFill>
                <a:latin typeface="Arial" panose="02020603050405020304" pitchFamily="2"/>
              </a:rPr>
              <a:t>The pace of change is </a:t>
            </a:r>
            <a:br/>
            <a:r>
              <a:rPr lang="en-US" sz="1313" b="1" spc="0">
                <a:solidFill>
                  <a:srgbClr val="FFFFFF"/>
                </a:solidFill>
                <a:latin typeface="Arial" panose="02020603050405020304" pitchFamily="2"/>
              </a:rPr>
              <a:t>frightening...but by future proofing </a:t>
            </a:r>
            <a:br/>
            <a:r>
              <a:rPr lang="en-US" sz="1351" b="1" spc="0">
                <a:solidFill>
                  <a:srgbClr val="FFFFFF"/>
                </a:solidFill>
                <a:latin typeface="Arial" panose="02020603050405020304" pitchFamily="2"/>
              </a:rPr>
              <a:t>can</a:t>
            </a:r>
            <a:r>
              <a:rPr lang="en-US" sz="1351" b="1" spc="0">
                <a:solidFill>
                  <a:srgbClr val="81BB00"/>
                </a:solidFill>
                <a:latin typeface="Arial" panose="02020603050405020304" pitchFamily="2"/>
              </a:rPr>
              <a:t> be an opportunity </a:t>
            </a:r>
          </a:p>
        </p:txBody>
      </p:sp>
    </p:spTree>
    <p:extLst>
      <p:ext uri="{BB962C8B-B14F-4D97-AF65-F5344CB8AC3E}">
        <p14:creationId xmlns:p14="http://schemas.microsoft.com/office/powerpoint/2010/main" val="66253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3.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4.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5.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6.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7.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8.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theme" Target="../theme/theme9.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image" Target="../media/image1.emf"/><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41" Type="http://schemas.openxmlformats.org/officeDocument/2006/relationships/slideLayout" Target="../slideLayouts/slideLayout152.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oleObject" Target="../embeddings/oleObject2.bin"/><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tags" Target="../tags/tag3.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vmlDrawing" Target="../drawings/vmlDrawing2.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62488" y="6477000"/>
            <a:ext cx="3761320" cy="244475"/>
          </a:xfrm>
          <a:prstGeom prst="rect">
            <a:avLst/>
          </a:prstGeom>
        </p:spPr>
        <p:txBody>
          <a:bodyPr vert="horz" lIns="0" tIns="0" rIns="0" bIns="0" rtlCol="0" anchor="t" anchorCtr="0"/>
          <a:lstStyle>
            <a:lvl1pPr algn="r">
              <a:defRPr sz="650">
                <a:solidFill>
                  <a:schemeClr val="tx1"/>
                </a:solidFill>
              </a:defRPr>
            </a:lvl1pPr>
          </a:lstStyle>
          <a:p>
            <a:endParaRPr lang="en-GB" dirty="0"/>
          </a:p>
        </p:txBody>
      </p:sp>
      <p:graphicFrame>
        <p:nvGraphicFramePr>
          <p:cNvPr id="4" name="Object 3" hidden="1"/>
          <p:cNvGraphicFramePr>
            <a:graphicFrameLocks noChangeAspect="1"/>
          </p:cNvGraphicFramePr>
          <p:nvPr>
            <p:custDataLst>
              <p:tags r:id="rId44"/>
            </p:custDataLst>
            <p:extLst>
              <p:ext uri="{D42A27DB-BD31-4B8C-83A1-F6EECF244321}">
                <p14:modId xmlns:p14="http://schemas.microsoft.com/office/powerpoint/2010/main" val="19418333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71" name="think-cell Slide" r:id="rId45" imgW="270" imgH="270" progId="TCLayout.ActiveDocument.1">
                  <p:embed/>
                </p:oleObj>
              </mc:Choice>
              <mc:Fallback>
                <p:oleObj name="think-cell Slide" r:id="rId45" imgW="270" imgH="270" progId="TCLayout.ActiveDocument.1">
                  <p:embed/>
                  <p:pic>
                    <p:nvPicPr>
                      <p:cNvPr id="0" name=""/>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bwMode="gray">
          <a:xfrm>
            <a:off x="376238" y="317501"/>
            <a:ext cx="8391525" cy="692150"/>
          </a:xfrm>
          <a:prstGeom prst="rect">
            <a:avLst/>
          </a:prstGeom>
        </p:spPr>
        <p:txBody>
          <a:bodyPr vert="horz" lIns="0" tIns="0" rIns="0" bIns="0" rtlCol="0" anchor="t" anchorCtr="0">
            <a:noAutofit/>
          </a:bodyPr>
          <a:lstStyle/>
          <a:p>
            <a:r>
              <a:rPr lang="en-GB" noProof="0" dirty="0"/>
              <a:t>Click to edit Master title style</a:t>
            </a:r>
          </a:p>
        </p:txBody>
      </p:sp>
      <p:sp>
        <p:nvSpPr>
          <p:cNvPr id="19" name="Text Placeholder 18"/>
          <p:cNvSpPr>
            <a:spLocks noGrp="1"/>
          </p:cNvSpPr>
          <p:nvPr>
            <p:ph type="body" idx="1"/>
          </p:nvPr>
        </p:nvSpPr>
        <p:spPr>
          <a:xfrm>
            <a:off x="376237" y="1665289"/>
            <a:ext cx="8391525" cy="4716462"/>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Box 2"/>
          <p:cNvSpPr txBox="1"/>
          <p:nvPr userDrawn="1"/>
        </p:nvSpPr>
        <p:spPr>
          <a:xfrm>
            <a:off x="8536782" y="6477000"/>
            <a:ext cx="230981" cy="100027"/>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GB" sz="650" noProof="0" smtClean="0">
                <a:solidFill>
                  <a:schemeClr val="tx1"/>
                </a:solidFill>
              </a:rPr>
              <a:pPr marL="0" indent="0" algn="r">
                <a:spcBef>
                  <a:spcPts val="600"/>
                </a:spcBef>
                <a:buSzPct val="100000"/>
                <a:buFont typeface="Arial"/>
                <a:buNone/>
              </a:pPr>
              <a:t>‹#›</a:t>
            </a:fld>
            <a:endParaRPr lang="en-GB" sz="650" noProof="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01" r:id="rId1"/>
    <p:sldLayoutId id="2147483758" r:id="rId2"/>
    <p:sldLayoutId id="2147483759" r:id="rId3"/>
    <p:sldLayoutId id="2147483760" r:id="rId4"/>
    <p:sldLayoutId id="2147483703" r:id="rId5"/>
    <p:sldLayoutId id="2147483704" r:id="rId6"/>
    <p:sldLayoutId id="2147483705" r:id="rId7"/>
    <p:sldLayoutId id="2147483706" r:id="rId8"/>
    <p:sldLayoutId id="2147483707" r:id="rId9"/>
    <p:sldLayoutId id="2147483713" r:id="rId10"/>
    <p:sldLayoutId id="2147483708" r:id="rId11"/>
    <p:sldLayoutId id="2147483710" r:id="rId12"/>
    <p:sldLayoutId id="2147483754" r:id="rId13"/>
    <p:sldLayoutId id="2147483711" r:id="rId14"/>
    <p:sldLayoutId id="2147483753" r:id="rId15"/>
    <p:sldLayoutId id="2147483679" r:id="rId16"/>
    <p:sldLayoutId id="2147483712" r:id="rId17"/>
    <p:sldLayoutId id="2147483678" r:id="rId18"/>
    <p:sldLayoutId id="2147483681" r:id="rId19"/>
    <p:sldLayoutId id="2147483735" r:id="rId20"/>
    <p:sldLayoutId id="2147483699" r:id="rId21"/>
    <p:sldLayoutId id="2147483714" r:id="rId22"/>
    <p:sldLayoutId id="2147483697" r:id="rId23"/>
    <p:sldLayoutId id="2147483715" r:id="rId24"/>
    <p:sldLayoutId id="2147483716" r:id="rId25"/>
    <p:sldLayoutId id="2147483717" r:id="rId26"/>
    <p:sldLayoutId id="2147483718" r:id="rId27"/>
    <p:sldLayoutId id="2147483728" r:id="rId28"/>
    <p:sldLayoutId id="2147483720" r:id="rId29"/>
    <p:sldLayoutId id="2147483721" r:id="rId30"/>
    <p:sldLayoutId id="2147483722" r:id="rId31"/>
    <p:sldLayoutId id="2147483695" r:id="rId32"/>
    <p:sldLayoutId id="2147483751" r:id="rId33"/>
    <p:sldLayoutId id="2147483724" r:id="rId34"/>
    <p:sldLayoutId id="2147483725" r:id="rId35"/>
    <p:sldLayoutId id="2147483726" r:id="rId36"/>
    <p:sldLayoutId id="2147483727" r:id="rId37"/>
    <p:sldLayoutId id="2147483698" r:id="rId38"/>
    <p:sldLayoutId id="2147483752" r:id="rId39"/>
    <p:sldLayoutId id="2147483696" r:id="rId40"/>
    <p:sldLayoutId id="2147483757" r:id="rId41"/>
  </p:sldLayoutIdLst>
  <p:transition>
    <p:fade/>
  </p:transition>
  <p:hf sldNum="0" hdr="0" ftr="0"/>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Char char="​"/>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panose="020B0604020202020204" pitchFamily="34" charset="0"/>
        <a:buChar char="​"/>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356400" indent="0" algn="l" defTabSz="914400" rtl="0" eaLnBrk="1" latinLnBrk="0" hangingPunct="1">
        <a:spcBef>
          <a:spcPts val="0"/>
        </a:spcBef>
        <a:spcAft>
          <a:spcPts val="1000"/>
        </a:spcAft>
        <a:buFont typeface="Verdana" panose="020B0604030504040204" pitchFamily="34" charset="0"/>
        <a:buNone/>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userDrawn="1">
          <p15:clr>
            <a:srgbClr val="F26B43"/>
          </p15:clr>
        </p15:guide>
        <p15:guide id="2" orient="horz" pos="2160" userDrawn="1">
          <p15:clr>
            <a:srgbClr val="F26B43"/>
          </p15:clr>
        </p15:guide>
        <p15:guide id="3" orient="horz" pos="4020" userDrawn="1">
          <p15:clr>
            <a:srgbClr val="F26B43"/>
          </p15:clr>
        </p15:guide>
        <p15:guide id="4" pos="237" userDrawn="1">
          <p15:clr>
            <a:srgbClr val="F26B43"/>
          </p15:clr>
        </p15:guide>
        <p15:guide id="5" pos="5523" userDrawn="1">
          <p15:clr>
            <a:srgbClr val="F26B43"/>
          </p15:clr>
        </p15:guide>
        <p15:guide id="6" orient="horz" pos="1071" userDrawn="1">
          <p15:clr>
            <a:srgbClr val="F26B43"/>
          </p15:clr>
        </p15:guide>
        <p15:guide id="7" orient="horz" pos="200" userDrawn="1">
          <p15:clr>
            <a:srgbClr val="F26B43"/>
          </p15:clr>
        </p15:guide>
        <p15:guide id="8" orient="horz" pos="4080" userDrawn="1">
          <p15:clr>
            <a:srgbClr val="F26B43"/>
          </p15:clr>
        </p15:guide>
        <p15:guide id="10" pos="3721" userDrawn="1">
          <p15:clr>
            <a:srgbClr val="F26B43"/>
          </p15:clr>
        </p15:guide>
        <p15:guide id="11" orient="horz" pos="236" userDrawn="1">
          <p15:clr>
            <a:srgbClr val="F26B43"/>
          </p15:clr>
        </p15:guide>
        <p15:guide id="12" pos="1022" userDrawn="1">
          <p15:clr>
            <a:srgbClr val="F26B43"/>
          </p15:clr>
        </p15:guide>
        <p15:guide id="13" pos="1137" userDrawn="1">
          <p15:clr>
            <a:srgbClr val="F26B43"/>
          </p15:clr>
        </p15:guide>
        <p15:guide id="14" pos="1920" userDrawn="1">
          <p15:clr>
            <a:srgbClr val="F26B43"/>
          </p15:clr>
        </p15:guide>
        <p15:guide id="15" pos="2033" userDrawn="1">
          <p15:clr>
            <a:srgbClr val="F26B43"/>
          </p15:clr>
        </p15:guide>
        <p15:guide id="16" pos="4620" userDrawn="1">
          <p15:clr>
            <a:srgbClr val="F26B43"/>
          </p15:clr>
        </p15:guide>
        <p15:guide id="17" pos="2823" userDrawn="1">
          <p15:clr>
            <a:srgbClr val="F26B43"/>
          </p15:clr>
        </p15:guide>
        <p15:guide id="18" pos="2937" userDrawn="1">
          <p15:clr>
            <a:srgbClr val="F26B43"/>
          </p15:clr>
        </p15:guide>
        <p15:guide id="19" pos="2880" userDrawn="1">
          <p15:clr>
            <a:srgbClr val="F26B43"/>
          </p15:clr>
        </p15:guide>
        <p15:guide id="20" pos="4734" userDrawn="1">
          <p15:clr>
            <a:srgbClr val="F26B43"/>
          </p15:clr>
        </p15:guide>
        <p15:guide id="21" orient="horz" pos="1049" userDrawn="1">
          <p15:clr>
            <a:srgbClr val="F26B43"/>
          </p15:clr>
        </p15:guide>
        <p15:guide id="22" orient="horz" pos="6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12496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45233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0128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5669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0550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5942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84371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62488" y="6477000"/>
            <a:ext cx="3761320" cy="244475"/>
          </a:xfrm>
          <a:prstGeom prst="rect">
            <a:avLst/>
          </a:prstGeom>
        </p:spPr>
        <p:txBody>
          <a:bodyPr vert="horz" lIns="0" tIns="0" rIns="0" bIns="0" rtlCol="0" anchor="t" anchorCtr="0"/>
          <a:lstStyle>
            <a:lvl1pPr algn="r">
              <a:defRPr sz="650">
                <a:solidFill>
                  <a:schemeClr val="tx1"/>
                </a:solidFill>
              </a:defRPr>
            </a:lvl1pPr>
          </a:lstStyle>
          <a:p>
            <a:endParaRPr lang="en-GB" dirty="0">
              <a:solidFill>
                <a:srgbClr val="000000"/>
              </a:solidFill>
            </a:endParaRPr>
          </a:p>
        </p:txBody>
      </p:sp>
      <p:graphicFrame>
        <p:nvGraphicFramePr>
          <p:cNvPr id="4" name="Object 3" hidden="1"/>
          <p:cNvGraphicFramePr>
            <a:graphicFrameLocks noChangeAspect="1"/>
          </p:cNvGraphicFramePr>
          <p:nvPr>
            <p:custDataLst>
              <p:tags r:id="rId44"/>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07" name="think-cell Slide" r:id="rId45" imgW="270" imgH="270" progId="TCLayout.ActiveDocument.1">
                  <p:embed/>
                </p:oleObj>
              </mc:Choice>
              <mc:Fallback>
                <p:oleObj name="think-cell Slide" r:id="rId45" imgW="270" imgH="270" progId="TCLayout.ActiveDocument.1">
                  <p:embed/>
                  <p:pic>
                    <p:nvPicPr>
                      <p:cNvPr id="0" name=""/>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bwMode="gray">
          <a:xfrm>
            <a:off x="376238" y="317501"/>
            <a:ext cx="8391525" cy="692150"/>
          </a:xfrm>
          <a:prstGeom prst="rect">
            <a:avLst/>
          </a:prstGeom>
        </p:spPr>
        <p:txBody>
          <a:bodyPr vert="horz" lIns="0" tIns="0" rIns="0" bIns="0" rtlCol="0" anchor="t" anchorCtr="0">
            <a:noAutofit/>
          </a:bodyPr>
          <a:lstStyle/>
          <a:p>
            <a:r>
              <a:rPr lang="en-GB" noProof="0" dirty="0"/>
              <a:t>Click to edit Master title style</a:t>
            </a:r>
          </a:p>
        </p:txBody>
      </p:sp>
      <p:sp>
        <p:nvSpPr>
          <p:cNvPr id="19" name="Text Placeholder 18"/>
          <p:cNvSpPr>
            <a:spLocks noGrp="1"/>
          </p:cNvSpPr>
          <p:nvPr>
            <p:ph type="body" idx="1"/>
          </p:nvPr>
        </p:nvSpPr>
        <p:spPr>
          <a:xfrm>
            <a:off x="376237" y="1665289"/>
            <a:ext cx="8391525" cy="4716462"/>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Box 2"/>
          <p:cNvSpPr txBox="1"/>
          <p:nvPr userDrawn="1"/>
        </p:nvSpPr>
        <p:spPr>
          <a:xfrm>
            <a:off x="8536782" y="6477000"/>
            <a:ext cx="230981" cy="100027"/>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GB" sz="650" smtClean="0">
                <a:solidFill>
                  <a:srgbClr val="000000"/>
                </a:solidFill>
              </a:rPr>
              <a:pPr algn="r">
                <a:spcBef>
                  <a:spcPts val="600"/>
                </a:spcBef>
                <a:buSzPct val="100000"/>
                <a:buFont typeface="Arial"/>
                <a:buNone/>
              </a:pPr>
              <a:t>‹#›</a:t>
            </a:fld>
            <a:endParaRPr lang="en-GB" sz="650" dirty="0">
              <a:solidFill>
                <a:srgbClr val="000000"/>
              </a:solidFill>
            </a:endParaRPr>
          </a:p>
        </p:txBody>
      </p:sp>
    </p:spTree>
    <p:extLst>
      <p:ext uri="{BB962C8B-B14F-4D97-AF65-F5344CB8AC3E}">
        <p14:creationId xmlns:p14="http://schemas.microsoft.com/office/powerpoint/2010/main" val="346407848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Lst>
  <p:transition>
    <p:fade/>
  </p:transition>
  <p:hf sldNum="0" hdr="0" ftr="0"/>
  <p:txStyles>
    <p:titleStyle>
      <a:lvl1pPr algn="l" defTabSz="914400" rtl="0" eaLnBrk="1" latinLnBrk="0" hangingPunct="1">
        <a:spcBef>
          <a:spcPct val="0"/>
        </a:spcBef>
        <a:buNone/>
        <a:defRPr sz="2000" kern="1200">
          <a:solidFill>
            <a:schemeClr val="tx1"/>
          </a:solidFill>
          <a:latin typeface="+mj-lt"/>
          <a:ea typeface="+mj-ea"/>
          <a:cs typeface="+mj-cs"/>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Char char="​"/>
        <a:defRPr sz="1200" b="0" kern="1200">
          <a:solidFill>
            <a:schemeClr val="tx1"/>
          </a:solidFill>
          <a:latin typeface="+mn-lt"/>
          <a:ea typeface="+mn-ea"/>
          <a:cs typeface="+mn-cs"/>
        </a:defRPr>
      </a:lvl1pPr>
      <a:lvl2pPr marL="0" indent="0" algn="l" defTabSz="914400" rtl="0" eaLnBrk="1" latinLnBrk="0" hangingPunct="1">
        <a:spcBef>
          <a:spcPts val="0"/>
        </a:spcBef>
        <a:spcAft>
          <a:spcPts val="1000"/>
        </a:spcAft>
        <a:buClrTx/>
        <a:buSzPct val="100000"/>
        <a:buFont typeface="Arial" panose="020B0604020202020204" pitchFamily="34" charset="0"/>
        <a:buChar char="​"/>
        <a:defRPr lang="en-US" sz="1200" b="1" kern="1200" dirty="0" smtClean="0">
          <a:solidFill>
            <a:schemeClr val="tx1"/>
          </a:solidFill>
          <a:latin typeface="+mn-lt"/>
          <a:ea typeface="+mn-ea"/>
          <a:cs typeface="+mn-cs"/>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356400" indent="0" algn="l" defTabSz="914400" rtl="0" eaLnBrk="1" latinLnBrk="0" hangingPunct="1">
        <a:spcBef>
          <a:spcPts val="0"/>
        </a:spcBef>
        <a:spcAft>
          <a:spcPts val="1000"/>
        </a:spcAft>
        <a:buFont typeface="Verdana" panose="020B0604030504040204" pitchFamily="34" charset="0"/>
        <a:buNone/>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9" pos="3721">
          <p15:clr>
            <a:srgbClr val="F26B43"/>
          </p15:clr>
        </p15:guide>
        <p15:guide id="10" orient="horz" pos="236">
          <p15:clr>
            <a:srgbClr val="F26B43"/>
          </p15:clr>
        </p15:guide>
        <p15:guide id="11" pos="1022">
          <p15:clr>
            <a:srgbClr val="F26B43"/>
          </p15:clr>
        </p15:guide>
        <p15:guide id="12" pos="1137">
          <p15:clr>
            <a:srgbClr val="F26B43"/>
          </p15:clr>
        </p15:guide>
        <p15:guide id="13" pos="1920">
          <p15:clr>
            <a:srgbClr val="F26B43"/>
          </p15:clr>
        </p15:guide>
        <p15:guide id="14" pos="2033">
          <p15:clr>
            <a:srgbClr val="F26B43"/>
          </p15:clr>
        </p15:guide>
        <p15:guide id="15" pos="4620">
          <p15:clr>
            <a:srgbClr val="F26B43"/>
          </p15:clr>
        </p15:guide>
        <p15:guide id="16" pos="2823">
          <p15:clr>
            <a:srgbClr val="F26B43"/>
          </p15:clr>
        </p15:guide>
        <p15:guide id="17" pos="2937">
          <p15:clr>
            <a:srgbClr val="F26B43"/>
          </p15:clr>
        </p15:guide>
        <p15:guide id="18" pos="2880">
          <p15:clr>
            <a:srgbClr val="F26B43"/>
          </p15:clr>
        </p15:guide>
        <p15:guide id="19" pos="4734">
          <p15:clr>
            <a:srgbClr val="F26B43"/>
          </p15:clr>
        </p15:guide>
        <p15:guide id="20" orient="horz" pos="1049">
          <p15:clr>
            <a:srgbClr val="F26B43"/>
          </p15:clr>
        </p15:guide>
        <p15:guide id="21"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9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mailto:bpowell@deloitte.co.uk"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hyperlink" Target="mailto:jmilward@deloitte.co.uk" TargetMode="Externa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tle 1"/>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a:stretch/>
        </p:blipFill>
        <p:spPr>
          <a:xfrm>
            <a:off x="2502000" y="1368000"/>
            <a:ext cx="4140000" cy="4140000"/>
          </a:xfrm>
          <a:prstGeom prst="rect">
            <a:avLst/>
          </a:prstGeom>
        </p:spPr>
      </p:pic>
      <p:sp>
        <p:nvSpPr>
          <p:cNvPr id="3" name="Subtitle 2"/>
          <p:cNvSpPr>
            <a:spLocks noGrp="1"/>
          </p:cNvSpPr>
          <p:nvPr>
            <p:ph type="subTitle" idx="1"/>
          </p:nvPr>
        </p:nvSpPr>
        <p:spPr>
          <a:xfrm>
            <a:off x="377992" y="5864229"/>
            <a:ext cx="5627030" cy="505645"/>
          </a:xfrm>
        </p:spPr>
        <p:txBody>
          <a:bodyPr/>
          <a:lstStyle/>
          <a:p>
            <a:r>
              <a:rPr lang="en-GB" b="1" dirty="0"/>
              <a:t>The Estates Director’s influence on the financial profile of an ever-developing estate</a:t>
            </a:r>
            <a:endParaRPr lang="en-GB" dirty="0"/>
          </a:p>
        </p:txBody>
      </p:sp>
      <p:sp>
        <p:nvSpPr>
          <p:cNvPr id="4" name="Text Placeholder 3"/>
          <p:cNvSpPr>
            <a:spLocks noGrp="1"/>
          </p:cNvSpPr>
          <p:nvPr>
            <p:ph type="body" sz="quarter" idx="14"/>
          </p:nvPr>
        </p:nvSpPr>
        <p:spPr/>
        <p:txBody>
          <a:bodyPr/>
          <a:lstStyle/>
          <a:p>
            <a:r>
              <a:rPr lang="en-GB" dirty="0"/>
              <a:t>Jon Milward, Ben Powell &amp; Laurie Pay | 25 January 2018</a:t>
            </a:r>
          </a:p>
        </p:txBody>
      </p:sp>
      <p:pic>
        <p:nvPicPr>
          <p:cNvPr id="7" name="#[TitlePage]"/>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a:stretch/>
        </p:blipFill>
        <p:spPr>
          <a:xfrm>
            <a:off x="1871238" y="728238"/>
            <a:ext cx="5401524" cy="5401524"/>
          </a:xfrm>
          <a:prstGeom prst="rect">
            <a:avLst/>
          </a:prstGeom>
        </p:spPr>
      </p:pic>
    </p:spTree>
    <p:extLst>
      <p:ext uri="{BB962C8B-B14F-4D97-AF65-F5344CB8AC3E}">
        <p14:creationId xmlns:p14="http://schemas.microsoft.com/office/powerpoint/2010/main" val="35001116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46" name="Image.jpg"/>
          <p:cNvPicPr/>
          <p:nvPr/>
        </p:nvPicPr>
        <p:blipFill>
          <a:blip r:embed="rId3"/>
          <a:stretch>
            <a:fillRect/>
          </a:stretch>
        </p:blipFill>
        <p:spPr>
          <a:xfrm>
            <a:off x="357916" y="1603277"/>
            <a:ext cx="8510042" cy="4139604"/>
          </a:xfrm>
          <a:prstGeom prst="rect">
            <a:avLst/>
          </a:prstGeom>
        </p:spPr>
      </p:pic>
      <p:sp>
        <p:nvSpPr>
          <p:cNvPr id="43" name="Text Placeholder 42"/>
          <p:cNvSpPr>
            <a:spLocks noGrp="1"/>
          </p:cNvSpPr>
          <p:nvPr>
            <p:ph type="body" idx="10"/>
          </p:nvPr>
        </p:nvSpPr>
        <p:spPr>
          <a:xfrm>
            <a:off x="373381" y="319000"/>
            <a:ext cx="7581900" cy="341948"/>
          </a:xfrm>
          <a:prstGeom prst="rect">
            <a:avLst/>
          </a:prstGeom>
          <a:noFill/>
          <a:ln w="0" cmpd="sng">
            <a:noFill/>
            <a:prstDash val="solid"/>
          </a:ln>
        </p:spPr>
        <p:txBody>
          <a:bodyPr vert="horz" lIns="0" tIns="7620" rIns="0" bIns="0" anchor="t"/>
          <a:lstStyle/>
          <a:p>
            <a:r>
              <a:rPr lang="en-US" sz="2000" spc="-8" dirty="0">
                <a:solidFill>
                  <a:srgbClr val="82BB05"/>
                </a:solidFill>
                <a:latin typeface="Verdana" panose="020B0604030504040204" pitchFamily="34" charset="0"/>
                <a:ea typeface="Verdana" panose="020B0604030504040204" pitchFamily="34" charset="0"/>
                <a:cs typeface="Verdana" panose="020B0604030504040204" pitchFamily="34" charset="0"/>
              </a:rPr>
              <a:t>Leading the way </a:t>
            </a:r>
          </a:p>
        </p:txBody>
      </p:sp>
      <p:sp>
        <p:nvSpPr>
          <p:cNvPr id="44" name="Text Placeholder 43"/>
          <p:cNvSpPr>
            <a:spLocks noGrp="1"/>
          </p:cNvSpPr>
          <p:nvPr>
            <p:ph type="body" idx="10"/>
          </p:nvPr>
        </p:nvSpPr>
        <p:spPr>
          <a:xfrm>
            <a:off x="373381" y="816222"/>
            <a:ext cx="7581900" cy="501968"/>
          </a:xfrm>
          <a:prstGeom prst="rect">
            <a:avLst/>
          </a:prstGeom>
          <a:noFill/>
          <a:ln w="0" cmpd="sng">
            <a:noFill/>
            <a:prstDash val="solid"/>
          </a:ln>
        </p:spPr>
        <p:txBody>
          <a:bodyPr vert="horz" lIns="0" tIns="1429" rIns="0" bIns="0" anchor="t"/>
          <a:lstStyle/>
          <a:p>
            <a:pPr>
              <a:lnSpc>
                <a:spcPts val="1351"/>
              </a:lnSpc>
              <a:spcAft>
                <a:spcPts val="2547"/>
              </a:spcAft>
            </a:pPr>
            <a:r>
              <a:rPr lang="en-US" sz="1400" dirty="0">
                <a:solidFill>
                  <a:srgbClr val="FFFFFF"/>
                </a:solidFill>
                <a:latin typeface="Verdana" panose="020B0604030504040204" pitchFamily="34" charset="0"/>
                <a:ea typeface="Verdana" panose="020B0604030504040204" pitchFamily="34" charset="0"/>
                <a:cs typeface="Verdana" panose="020B0604030504040204" pitchFamily="34" charset="0"/>
              </a:rPr>
              <a:t>The pace of change means that we must plan for the next generation, not the current generation. </a:t>
            </a:r>
          </a:p>
        </p:txBody>
      </p:sp>
      <p:sp>
        <p:nvSpPr>
          <p:cNvPr id="47" name="Text Placeholder 46"/>
          <p:cNvSpPr>
            <a:spLocks noGrp="1"/>
          </p:cNvSpPr>
          <p:nvPr>
            <p:ph type="body" idx="10"/>
          </p:nvPr>
        </p:nvSpPr>
        <p:spPr>
          <a:xfrm>
            <a:off x="2205520" y="5046351"/>
            <a:ext cx="528161" cy="282893"/>
          </a:xfrm>
          <a:prstGeom prst="rect">
            <a:avLst/>
          </a:prstGeom>
          <a:noFill/>
          <a:ln w="0" cmpd="sng">
            <a:noFill/>
            <a:prstDash val="solid"/>
          </a:ln>
        </p:spPr>
        <p:txBody>
          <a:bodyPr vert="horz" lIns="0" tIns="5715" rIns="0" bIns="0" anchor="t"/>
          <a:lstStyle/>
          <a:p>
            <a:pPr>
              <a:lnSpc>
                <a:spcPts val="525"/>
              </a:lnSpc>
              <a:spcAft>
                <a:spcPts val="15"/>
              </a:spcAft>
            </a:pPr>
            <a:r>
              <a:rPr lang="en-US" sz="488" spc="-23">
                <a:solidFill>
                  <a:srgbClr val="FFFFFF"/>
                </a:solidFill>
                <a:latin typeface="Gill Sans MT" panose="02020603050405020304" pitchFamily="2"/>
              </a:rPr>
              <a:t>The 2016 Deloitte Millennial Survey </a:t>
            </a:r>
            <a:r>
              <a:rPr lang="en-US" sz="488" spc="-23">
                <a:solidFill>
                  <a:srgbClr val="84C22F"/>
                </a:solidFill>
                <a:latin typeface="Gill Sans MT" panose="02020603050405020304" pitchFamily="2"/>
              </a:rPr>
              <a:t>Winning over the next generation of leaders </a:t>
            </a:r>
          </a:p>
        </p:txBody>
      </p:sp>
      <p:sp>
        <p:nvSpPr>
          <p:cNvPr id="6" name="TextBox 5"/>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1200" noProof="0" dirty="0" err="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6103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53" name="Image.jpg"/>
          <p:cNvPicPr/>
          <p:nvPr/>
        </p:nvPicPr>
        <p:blipFill>
          <a:blip r:embed="rId3"/>
          <a:stretch>
            <a:fillRect/>
          </a:stretch>
        </p:blipFill>
        <p:spPr>
          <a:xfrm>
            <a:off x="966991" y="1288950"/>
            <a:ext cx="7314662" cy="2509060"/>
          </a:xfrm>
          <a:prstGeom prst="rect">
            <a:avLst/>
          </a:prstGeom>
        </p:spPr>
      </p:pic>
      <p:sp>
        <p:nvSpPr>
          <p:cNvPr id="50" name="Text Placeholder 49"/>
          <p:cNvSpPr>
            <a:spLocks noGrp="1"/>
          </p:cNvSpPr>
          <p:nvPr>
            <p:ph type="body" idx="10"/>
          </p:nvPr>
        </p:nvSpPr>
        <p:spPr>
          <a:xfrm>
            <a:off x="370523" y="219613"/>
            <a:ext cx="7734300" cy="334804"/>
          </a:xfrm>
          <a:prstGeom prst="rect">
            <a:avLst/>
          </a:prstGeom>
          <a:noFill/>
          <a:ln w="0" cmpd="sng">
            <a:noFill/>
            <a:prstDash val="solid"/>
          </a:ln>
        </p:spPr>
        <p:txBody>
          <a:bodyPr vert="horz" lIns="0" tIns="52388" rIns="0" bIns="0" anchor="t"/>
          <a:lstStyle/>
          <a:p>
            <a:r>
              <a:rPr lang="en-US" sz="2000" spc="-64" dirty="0">
                <a:solidFill>
                  <a:srgbClr val="81BB00"/>
                </a:solidFill>
                <a:latin typeface="Verdana" panose="020B0604030504040204" pitchFamily="34" charset="0"/>
                <a:ea typeface="Verdana" panose="020B0604030504040204" pitchFamily="34" charset="0"/>
                <a:cs typeface="Verdana" panose="020B0604030504040204" pitchFamily="34" charset="0"/>
              </a:rPr>
              <a:t>Evolution of the Workplace...today </a:t>
            </a:r>
          </a:p>
        </p:txBody>
      </p:sp>
      <p:sp>
        <p:nvSpPr>
          <p:cNvPr id="51" name="Text Placeholder 50"/>
          <p:cNvSpPr>
            <a:spLocks noGrp="1"/>
          </p:cNvSpPr>
          <p:nvPr>
            <p:ph type="body" idx="10"/>
          </p:nvPr>
        </p:nvSpPr>
        <p:spPr>
          <a:xfrm>
            <a:off x="370523" y="734723"/>
            <a:ext cx="7734300" cy="940595"/>
          </a:xfrm>
          <a:prstGeom prst="rect">
            <a:avLst/>
          </a:prstGeom>
          <a:noFill/>
          <a:ln w="0" cmpd="sng">
            <a:noFill/>
            <a:prstDash val="solid"/>
          </a:ln>
        </p:spPr>
        <p:txBody>
          <a:bodyPr vert="horz" lIns="0" tIns="4763" rIns="0" bIns="0" anchor="t"/>
          <a:lstStyle/>
          <a:p>
            <a:pPr>
              <a:lnSpc>
                <a:spcPts val="1351"/>
              </a:lnSpc>
              <a:spcAft>
                <a:spcPts val="5951"/>
              </a:spcAft>
            </a:pPr>
            <a:r>
              <a:rPr lang="en-US" sz="1600" spc="-19" dirty="0">
                <a:solidFill>
                  <a:srgbClr val="FFFFFF"/>
                </a:solidFill>
                <a:latin typeface="Verdana" panose="020B0604030504040204" pitchFamily="34" charset="0"/>
                <a:ea typeface="Verdana" panose="020B0604030504040204" pitchFamily="34" charset="0"/>
                <a:cs typeface="Verdana" panose="020B0604030504040204" pitchFamily="34" charset="0"/>
              </a:rPr>
              <a:t>What if ...a 1971 Volkswagen Beetle had advanced at the same pace as a 1971 Intel processor chip....? CEO Intel </a:t>
            </a:r>
          </a:p>
        </p:txBody>
      </p:sp>
      <p:sp>
        <p:nvSpPr>
          <p:cNvPr id="54" name="Text Placeholder 53"/>
          <p:cNvSpPr>
            <a:spLocks noGrp="1"/>
          </p:cNvSpPr>
          <p:nvPr>
            <p:ph type="body" idx="10"/>
          </p:nvPr>
        </p:nvSpPr>
        <p:spPr>
          <a:xfrm>
            <a:off x="244797" y="4244823"/>
            <a:ext cx="8743951" cy="1517809"/>
          </a:xfrm>
          <a:prstGeom prst="rect">
            <a:avLst/>
          </a:prstGeom>
          <a:noFill/>
          <a:ln w="0" cmpd="sng">
            <a:noFill/>
            <a:prstDash val="solid"/>
          </a:ln>
        </p:spPr>
        <p:txBody>
          <a:bodyPr vert="horz" lIns="0" tIns="0" rIns="0" bIns="0" anchor="t"/>
          <a:lstStyle/>
          <a:p>
            <a:pPr marL="377171" algn="just">
              <a:lnSpc>
                <a:spcPts val="2475"/>
              </a:lnSpc>
              <a:tabLst>
                <a:tab pos="2194451" algn="l"/>
              </a:tabLst>
            </a:pPr>
            <a:r>
              <a:rPr lang="en-US" sz="1500" b="1" spc="68" dirty="0">
                <a:solidFill>
                  <a:srgbClr val="FFFFFF"/>
                </a:solidFill>
                <a:latin typeface="Verdana" panose="020B0604030504040204" pitchFamily="34" charset="0"/>
                <a:ea typeface="Verdana" panose="020B0604030504040204" pitchFamily="34" charset="0"/>
                <a:cs typeface="Verdana" panose="020B0604030504040204" pitchFamily="34" charset="0"/>
              </a:rPr>
              <a:t>Speed: </a:t>
            </a:r>
            <a:r>
              <a:rPr lang="en-US" sz="1351" spc="68" dirty="0">
                <a:solidFill>
                  <a:srgbClr val="FFFFFF"/>
                </a:solidFill>
                <a:latin typeface="Verdana" panose="020B0604030504040204" pitchFamily="34" charset="0"/>
                <a:ea typeface="Verdana" panose="020B0604030504040204" pitchFamily="34" charset="0"/>
                <a:cs typeface="Verdana" panose="020B0604030504040204" pitchFamily="34" charset="0"/>
              </a:rPr>
              <a:t>Then? </a:t>
            </a:r>
            <a:r>
              <a:rPr lang="en-US" sz="1500" b="1" spc="68" dirty="0">
                <a:solidFill>
                  <a:srgbClr val="FFFFFF"/>
                </a:solidFill>
                <a:latin typeface="Verdana" panose="020B0604030504040204" pitchFamily="34" charset="0"/>
                <a:ea typeface="Verdana" panose="020B0604030504040204" pitchFamily="34" charset="0"/>
                <a:cs typeface="Verdana" panose="020B0604030504040204" pitchFamily="34" charset="0"/>
              </a:rPr>
              <a:t>75 mph. </a:t>
            </a:r>
            <a:r>
              <a:rPr lang="en-US" sz="1351" spc="68" dirty="0">
                <a:solidFill>
                  <a:srgbClr val="FFFFFF"/>
                </a:solidFill>
                <a:latin typeface="Verdana" panose="020B0604030504040204" pitchFamily="34" charset="0"/>
                <a:ea typeface="Verdana" panose="020B0604030504040204" pitchFamily="34" charset="0"/>
                <a:cs typeface="Verdana" panose="020B0604030504040204" pitchFamily="34" charset="0"/>
              </a:rPr>
              <a:t>Now?... </a:t>
            </a:r>
            <a:r>
              <a:rPr lang="en-US" sz="2063" b="1" spc="68" dirty="0">
                <a:solidFill>
                  <a:srgbClr val="FFFFFF"/>
                </a:solidFill>
                <a:latin typeface="Verdana" panose="020B0604030504040204" pitchFamily="34" charset="0"/>
                <a:ea typeface="Verdana" panose="020B0604030504040204" pitchFamily="34" charset="0"/>
                <a:cs typeface="Verdana" panose="020B0604030504040204" pitchFamily="34" charset="0"/>
              </a:rPr>
              <a:t>300,000 mph. </a:t>
            </a:r>
          </a:p>
          <a:p>
            <a:pPr marL="377171" algn="just">
              <a:lnSpc>
                <a:spcPts val="2851"/>
              </a:lnSpc>
              <a:spcBef>
                <a:spcPts val="195"/>
              </a:spcBef>
              <a:tabLst>
                <a:tab pos="2194451" algn="l"/>
                <a:tab pos="4046018" algn="l"/>
              </a:tabLst>
            </a:pPr>
            <a:r>
              <a:rPr lang="en-US" sz="1500" b="1" spc="11" dirty="0">
                <a:solidFill>
                  <a:srgbClr val="FFFFFF"/>
                </a:solidFill>
                <a:latin typeface="Verdana" panose="020B0604030504040204" pitchFamily="34" charset="0"/>
                <a:ea typeface="Verdana" panose="020B0604030504040204" pitchFamily="34" charset="0"/>
                <a:cs typeface="Verdana" panose="020B0604030504040204" pitchFamily="34" charset="0"/>
              </a:rPr>
              <a:t>Efficiency: </a:t>
            </a:r>
            <a:r>
              <a:rPr lang="en-US" sz="1351" spc="11" dirty="0">
                <a:solidFill>
                  <a:srgbClr val="FFFFFF"/>
                </a:solidFill>
                <a:latin typeface="Verdana" panose="020B0604030504040204" pitchFamily="34" charset="0"/>
                <a:ea typeface="Verdana" panose="020B0604030504040204" pitchFamily="34" charset="0"/>
                <a:cs typeface="Verdana" panose="020B0604030504040204" pitchFamily="34" charset="0"/>
              </a:rPr>
              <a:t>Then? </a:t>
            </a:r>
            <a:r>
              <a:rPr lang="en-US" sz="1500" b="1" spc="11" dirty="0">
                <a:solidFill>
                  <a:srgbClr val="FFFFFF"/>
                </a:solidFill>
                <a:latin typeface="Verdana" panose="020B0604030504040204" pitchFamily="34" charset="0"/>
                <a:ea typeface="Verdana" panose="020B0604030504040204" pitchFamily="34" charset="0"/>
                <a:cs typeface="Verdana" panose="020B0604030504040204" pitchFamily="34" charset="0"/>
              </a:rPr>
              <a:t>24 mpg. </a:t>
            </a:r>
            <a:r>
              <a:rPr lang="en-US" sz="1351" spc="11" dirty="0">
                <a:solidFill>
                  <a:srgbClr val="FFFFFF"/>
                </a:solidFill>
                <a:latin typeface="Verdana" panose="020B0604030504040204" pitchFamily="34" charset="0"/>
                <a:ea typeface="Verdana" panose="020B0604030504040204" pitchFamily="34" charset="0"/>
                <a:cs typeface="Verdana" panose="020B0604030504040204" pitchFamily="34" charset="0"/>
              </a:rPr>
              <a:t>Now?... </a:t>
            </a:r>
            <a:r>
              <a:rPr lang="en-US" sz="2063" b="1" spc="11" dirty="0">
                <a:solidFill>
                  <a:srgbClr val="FFFFFF"/>
                </a:solidFill>
                <a:latin typeface="Verdana" panose="020B0604030504040204" pitchFamily="34" charset="0"/>
                <a:ea typeface="Verdana" panose="020B0604030504040204" pitchFamily="34" charset="0"/>
                <a:cs typeface="Verdana" panose="020B0604030504040204" pitchFamily="34" charset="0"/>
              </a:rPr>
              <a:t>2 Million mpg. </a:t>
            </a:r>
          </a:p>
          <a:p>
            <a:pPr marL="377171" algn="just">
              <a:lnSpc>
                <a:spcPts val="2475"/>
              </a:lnSpc>
              <a:spcBef>
                <a:spcPts val="8"/>
              </a:spcBef>
              <a:tabLst>
                <a:tab pos="2194451" algn="l"/>
                <a:tab pos="4046018" algn="l"/>
              </a:tabLst>
            </a:pPr>
            <a:r>
              <a:rPr lang="en-US" sz="1500" b="1" spc="11" dirty="0">
                <a:solidFill>
                  <a:srgbClr val="FFFFFF"/>
                </a:solidFill>
                <a:latin typeface="Verdana" panose="020B0604030504040204" pitchFamily="34" charset="0"/>
                <a:ea typeface="Verdana" panose="020B0604030504040204" pitchFamily="34" charset="0"/>
                <a:cs typeface="Verdana" panose="020B0604030504040204" pitchFamily="34" charset="0"/>
              </a:rPr>
              <a:t>Cost: </a:t>
            </a:r>
            <a:r>
              <a:rPr lang="en-US" sz="1351" spc="11" dirty="0">
                <a:solidFill>
                  <a:srgbClr val="FFFFFF"/>
                </a:solidFill>
                <a:latin typeface="Verdana" panose="020B0604030504040204" pitchFamily="34" charset="0"/>
                <a:ea typeface="Verdana" panose="020B0604030504040204" pitchFamily="34" charset="0"/>
                <a:cs typeface="Verdana" panose="020B0604030504040204" pitchFamily="34" charset="0"/>
              </a:rPr>
              <a:t>Then? </a:t>
            </a:r>
            <a:r>
              <a:rPr lang="en-US" sz="1500" b="1" spc="11" dirty="0">
                <a:solidFill>
                  <a:srgbClr val="FFFFFF"/>
                </a:solidFill>
                <a:latin typeface="Verdana" panose="020B0604030504040204" pitchFamily="34" charset="0"/>
                <a:ea typeface="Verdana" panose="020B0604030504040204" pitchFamily="34" charset="0"/>
                <a:cs typeface="Verdana" panose="020B0604030504040204" pitchFamily="34" charset="0"/>
              </a:rPr>
              <a:t>$1,950 </a:t>
            </a:r>
            <a:r>
              <a:rPr lang="en-US" sz="1351" spc="11" dirty="0">
                <a:solidFill>
                  <a:srgbClr val="FFFFFF"/>
                </a:solidFill>
                <a:latin typeface="Verdana" panose="020B0604030504040204" pitchFamily="34" charset="0"/>
                <a:ea typeface="Verdana" panose="020B0604030504040204" pitchFamily="34" charset="0"/>
                <a:cs typeface="Verdana" panose="020B0604030504040204" pitchFamily="34" charset="0"/>
              </a:rPr>
              <a:t>Now?... </a:t>
            </a:r>
            <a:r>
              <a:rPr lang="en-US" sz="2063" b="1" spc="11" dirty="0">
                <a:solidFill>
                  <a:srgbClr val="FFFFFF"/>
                </a:solidFill>
                <a:latin typeface="Verdana" panose="020B0604030504040204" pitchFamily="34" charset="0"/>
                <a:ea typeface="Verdana" panose="020B0604030504040204" pitchFamily="34" charset="0"/>
                <a:cs typeface="Verdana" panose="020B0604030504040204" pitchFamily="34" charset="0"/>
              </a:rPr>
              <a:t>4 cents. </a:t>
            </a:r>
          </a:p>
          <a:p>
            <a:pPr algn="just">
              <a:lnSpc>
                <a:spcPts val="1800"/>
              </a:lnSpc>
              <a:spcBef>
                <a:spcPts val="2007"/>
              </a:spcBef>
              <a:spcAft>
                <a:spcPts val="37"/>
              </a:spcAft>
            </a:pPr>
            <a:r>
              <a:rPr lang="en-US" sz="1763" spc="-35" dirty="0">
                <a:solidFill>
                  <a:srgbClr val="FFFFFF"/>
                </a:solidFill>
                <a:latin typeface="Verdana" panose="020B0604030504040204" pitchFamily="34" charset="0"/>
                <a:ea typeface="Verdana" panose="020B0604030504040204" pitchFamily="34" charset="0"/>
                <a:cs typeface="Verdana" panose="020B0604030504040204" pitchFamily="34" charset="0"/>
              </a:rPr>
              <a:t>How has today’s equivalent workspace evolved? And how will tomorrow’s...? </a:t>
            </a:r>
          </a:p>
        </p:txBody>
      </p:sp>
      <p:sp>
        <p:nvSpPr>
          <p:cNvPr id="6" name="TextBox 5"/>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1200" noProof="0" dirty="0" err="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3820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62" name="Image.jpg"/>
          <p:cNvPicPr/>
          <p:nvPr/>
        </p:nvPicPr>
        <p:blipFill>
          <a:blip r:embed="rId3"/>
          <a:stretch>
            <a:fillRect/>
          </a:stretch>
        </p:blipFill>
        <p:spPr>
          <a:xfrm>
            <a:off x="1552794" y="1228379"/>
            <a:ext cx="392838" cy="688654"/>
          </a:xfrm>
          <a:prstGeom prst="rect">
            <a:avLst/>
          </a:prstGeom>
        </p:spPr>
      </p:pic>
      <p:pic>
        <p:nvPicPr>
          <p:cNvPr id="66" name="Image.jpg"/>
          <p:cNvPicPr/>
          <p:nvPr/>
        </p:nvPicPr>
        <p:blipFill>
          <a:blip r:embed="rId4"/>
          <a:stretch>
            <a:fillRect/>
          </a:stretch>
        </p:blipFill>
        <p:spPr>
          <a:xfrm>
            <a:off x="4893942" y="1500930"/>
            <a:ext cx="669908" cy="617594"/>
          </a:xfrm>
          <a:prstGeom prst="rect">
            <a:avLst/>
          </a:prstGeom>
        </p:spPr>
      </p:pic>
      <p:pic>
        <p:nvPicPr>
          <p:cNvPr id="74" name="Image.jpg"/>
          <p:cNvPicPr/>
          <p:nvPr/>
        </p:nvPicPr>
        <p:blipFill>
          <a:blip r:embed="rId5"/>
          <a:stretch>
            <a:fillRect/>
          </a:stretch>
        </p:blipFill>
        <p:spPr>
          <a:xfrm>
            <a:off x="116676" y="3031479"/>
            <a:ext cx="694438" cy="698202"/>
          </a:xfrm>
          <a:prstGeom prst="rect">
            <a:avLst/>
          </a:prstGeom>
        </p:spPr>
      </p:pic>
      <p:pic>
        <p:nvPicPr>
          <p:cNvPr id="79" name="Image.jpg"/>
          <p:cNvPicPr/>
          <p:nvPr/>
        </p:nvPicPr>
        <p:blipFill>
          <a:blip r:embed="rId6"/>
          <a:stretch>
            <a:fillRect/>
          </a:stretch>
        </p:blipFill>
        <p:spPr>
          <a:xfrm>
            <a:off x="6829078" y="3104368"/>
            <a:ext cx="938684" cy="923602"/>
          </a:xfrm>
          <a:prstGeom prst="rect">
            <a:avLst/>
          </a:prstGeom>
        </p:spPr>
      </p:pic>
      <p:pic>
        <p:nvPicPr>
          <p:cNvPr id="82" name="Image.jpg"/>
          <p:cNvPicPr/>
          <p:nvPr/>
        </p:nvPicPr>
        <p:blipFill>
          <a:blip r:embed="rId7"/>
          <a:stretch>
            <a:fillRect/>
          </a:stretch>
        </p:blipFill>
        <p:spPr>
          <a:xfrm>
            <a:off x="5782928" y="4338479"/>
            <a:ext cx="676751" cy="578168"/>
          </a:xfrm>
          <a:prstGeom prst="rect">
            <a:avLst/>
          </a:prstGeom>
        </p:spPr>
      </p:pic>
      <p:pic>
        <p:nvPicPr>
          <p:cNvPr id="85" name="Image.jpg"/>
          <p:cNvPicPr/>
          <p:nvPr/>
        </p:nvPicPr>
        <p:blipFill>
          <a:blip r:embed="rId8"/>
          <a:stretch>
            <a:fillRect/>
          </a:stretch>
        </p:blipFill>
        <p:spPr>
          <a:xfrm>
            <a:off x="3411630" y="5095135"/>
            <a:ext cx="1707786" cy="417648"/>
          </a:xfrm>
          <a:prstGeom prst="rect">
            <a:avLst/>
          </a:prstGeom>
        </p:spPr>
      </p:pic>
      <p:sp>
        <p:nvSpPr>
          <p:cNvPr id="57" name="Text Placeholder 56"/>
          <p:cNvSpPr>
            <a:spLocks noGrp="1"/>
          </p:cNvSpPr>
          <p:nvPr>
            <p:ph type="body" idx="10"/>
          </p:nvPr>
        </p:nvSpPr>
        <p:spPr>
          <a:xfrm>
            <a:off x="391004" y="271128"/>
            <a:ext cx="7372351" cy="708660"/>
          </a:xfrm>
          <a:prstGeom prst="rect">
            <a:avLst/>
          </a:prstGeom>
          <a:noFill/>
          <a:ln w="0" cmpd="sng">
            <a:noFill/>
            <a:prstDash val="solid"/>
          </a:ln>
        </p:spPr>
        <p:txBody>
          <a:bodyPr vert="horz" lIns="0" tIns="52388" rIns="0" bIns="0" anchor="t"/>
          <a:lstStyle/>
          <a:p>
            <a:r>
              <a:rPr lang="en-US" sz="2000" spc="-68" dirty="0">
                <a:solidFill>
                  <a:srgbClr val="83BB13"/>
                </a:solidFill>
                <a:latin typeface="Verdana" panose="020B0604030504040204" pitchFamily="34" charset="0"/>
                <a:ea typeface="Verdana" panose="020B0604030504040204" pitchFamily="34" charset="0"/>
                <a:cs typeface="Verdana" panose="020B0604030504040204" pitchFamily="34" charset="0"/>
              </a:rPr>
              <a:t>Evolution of the Workplace... Who? Where? When? How? </a:t>
            </a:r>
          </a:p>
        </p:txBody>
      </p:sp>
      <p:sp>
        <p:nvSpPr>
          <p:cNvPr id="58" name="Text Placeholder 57"/>
          <p:cNvSpPr>
            <a:spLocks noGrp="1"/>
          </p:cNvSpPr>
          <p:nvPr>
            <p:ph type="body" idx="10"/>
          </p:nvPr>
        </p:nvSpPr>
        <p:spPr>
          <a:xfrm>
            <a:off x="257916" y="929190"/>
            <a:ext cx="3882763" cy="278508"/>
          </a:xfrm>
          <a:prstGeom prst="rect">
            <a:avLst/>
          </a:prstGeom>
          <a:noFill/>
          <a:ln w="0" cmpd="sng">
            <a:noFill/>
            <a:prstDash val="solid"/>
          </a:ln>
        </p:spPr>
        <p:txBody>
          <a:bodyPr vert="horz" lIns="0" tIns="4287" rIns="0" bIns="0" anchor="t"/>
          <a:lstStyle/>
          <a:p>
            <a:pPr>
              <a:lnSpc>
                <a:spcPts val="1800"/>
              </a:lnSpc>
              <a:spcAft>
                <a:spcPts val="555"/>
              </a:spcAft>
            </a:pPr>
            <a:r>
              <a:rPr lang="en-US" sz="1600" b="1" dirty="0">
                <a:solidFill>
                  <a:srgbClr val="31E9FF"/>
                </a:solidFill>
                <a:latin typeface="Verdana" panose="02020603050405020304" pitchFamily="2"/>
              </a:rPr>
              <a:t>Technology is everywhere </a:t>
            </a:r>
          </a:p>
        </p:txBody>
      </p:sp>
      <p:graphicFrame>
        <p:nvGraphicFramePr>
          <p:cNvPr id="61" name="table 61"/>
          <p:cNvGraphicFramePr>
            <a:graphicFrameLocks noGrp="1"/>
          </p:cNvGraphicFramePr>
          <p:nvPr>
            <p:extLst>
              <p:ext uri="{D42A27DB-BD31-4B8C-83A1-F6EECF244321}">
                <p14:modId xmlns:p14="http://schemas.microsoft.com/office/powerpoint/2010/main" val="1250568751"/>
              </p:ext>
            </p:extLst>
          </p:nvPr>
        </p:nvGraphicFramePr>
        <p:xfrm>
          <a:off x="64669" y="1308788"/>
          <a:ext cx="3528342" cy="1107233"/>
        </p:xfrm>
        <a:graphic>
          <a:graphicData uri="http://schemas.openxmlformats.org/drawingml/2006/table">
            <a:tbl>
              <a:tblPr/>
              <a:tblGrid>
                <a:gridCol w="1512148">
                  <a:extLst>
                    <a:ext uri="{9D8B030D-6E8A-4147-A177-3AD203B41FA5}">
                      <a16:colId xmlns:a16="http://schemas.microsoft.com/office/drawing/2014/main" val="20000"/>
                    </a:ext>
                  </a:extLst>
                </a:gridCol>
                <a:gridCol w="299097">
                  <a:extLst>
                    <a:ext uri="{9D8B030D-6E8A-4147-A177-3AD203B41FA5}">
                      <a16:colId xmlns:a16="http://schemas.microsoft.com/office/drawing/2014/main" val="20001"/>
                    </a:ext>
                  </a:extLst>
                </a:gridCol>
                <a:gridCol w="1717097">
                  <a:extLst>
                    <a:ext uri="{9D8B030D-6E8A-4147-A177-3AD203B41FA5}">
                      <a16:colId xmlns:a16="http://schemas.microsoft.com/office/drawing/2014/main" val="20002"/>
                    </a:ext>
                  </a:extLst>
                </a:gridCol>
              </a:tblGrid>
              <a:tr h="1107233">
                <a:tc>
                  <a:txBody>
                    <a:bodyPr/>
                    <a:lstStyle/>
                    <a:p>
                      <a:pPr marL="0" marR="441960" indent="0" algn="r">
                        <a:lnSpc>
                          <a:spcPts val="1700"/>
                        </a:lnSpc>
                        <a:spcBef>
                          <a:spcPts val="1345"/>
                        </a:spcBef>
                        <a:spcAft>
                          <a:spcPts val="1410"/>
                        </a:spcAft>
                      </a:pPr>
                      <a:r>
                        <a:rPr lang="en-US" sz="1700" spc="0" dirty="0">
                          <a:solidFill>
                            <a:srgbClr val="FF0000"/>
                          </a:solidFill>
                          <a:latin typeface="Arial" panose="02020603050405020304" pitchFamily="2"/>
                        </a:rPr>
                        <a:t>HOW...? </a:t>
                      </a:r>
                    </a:p>
                  </a:txBody>
                  <a:tcPr marL="0" marR="0" marT="0" marB="0" anchor="ctr">
                    <a:lnL w="0" cmpd="sng">
                      <a:noFill/>
                      <a:prstDash val="solid"/>
                    </a:lnL>
                    <a:lnR w="0" cmpd="sng">
                      <a:noFill/>
                      <a:prstDash val="solid"/>
                    </a:lnR>
                    <a:lnT w="0" cmpd="sng">
                      <a:noFill/>
                      <a:prstDash val="solid"/>
                    </a:lnT>
                    <a:lnB w="0" cmpd="sng">
                      <a:noFill/>
                      <a:prstDash val="solid"/>
                    </a:lnB>
                  </a:tcPr>
                </a:tc>
                <a:tc>
                  <a:txBody>
                    <a:bodyPr/>
                    <a:lstStyle/>
                    <a:p>
                      <a:pPr algn="l"/>
                      <a:r>
                        <a:rPr lang="en-US" sz="2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137160" marR="0" indent="0" algn="l">
                        <a:lnSpc>
                          <a:spcPts val="1900"/>
                        </a:lnSpc>
                        <a:spcBef>
                          <a:spcPts val="0"/>
                        </a:spcBef>
                        <a:spcAft>
                          <a:spcPts val="0"/>
                        </a:spcAft>
                      </a:pPr>
                      <a:r>
                        <a:rPr lang="en-US" sz="1800" spc="0" dirty="0">
                          <a:solidFill>
                            <a:srgbClr val="31E9FF"/>
                          </a:solidFill>
                          <a:latin typeface="Verdana" panose="02020603050405020304" pitchFamily="2"/>
                        </a:rPr>
                        <a:t>20.8 billion </a:t>
                      </a:r>
                    </a:p>
                    <a:p>
                      <a:pPr marL="137160" marR="0" indent="0" algn="l">
                        <a:lnSpc>
                          <a:spcPts val="1200"/>
                        </a:lnSpc>
                        <a:spcBef>
                          <a:spcPts val="0"/>
                        </a:spcBef>
                        <a:spcAft>
                          <a:spcPts val="0"/>
                        </a:spcAft>
                      </a:pPr>
                      <a:r>
                        <a:rPr lang="en-US" sz="1200" spc="0" dirty="0">
                          <a:solidFill>
                            <a:srgbClr val="FFFFFF"/>
                          </a:solidFill>
                          <a:latin typeface="Verdana" panose="02020603050405020304" pitchFamily="2"/>
                        </a:rPr>
                        <a:t>connected devices in 2020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63" name="Text Placeholder 62"/>
          <p:cNvSpPr>
            <a:spLocks noGrp="1"/>
          </p:cNvSpPr>
          <p:nvPr>
            <p:ph type="body" idx="10"/>
          </p:nvPr>
        </p:nvSpPr>
        <p:spPr>
          <a:xfrm>
            <a:off x="4829181" y="939180"/>
            <a:ext cx="2411729" cy="581340"/>
          </a:xfrm>
          <a:prstGeom prst="rect">
            <a:avLst/>
          </a:prstGeom>
          <a:noFill/>
          <a:ln w="0" cmpd="sng">
            <a:noFill/>
            <a:prstDash val="solid"/>
          </a:ln>
        </p:spPr>
        <p:txBody>
          <a:bodyPr vert="horz" lIns="0" tIns="4287" rIns="0" bIns="0" anchor="t"/>
          <a:lstStyle/>
          <a:p>
            <a:pPr algn="ctr">
              <a:lnSpc>
                <a:spcPts val="1800"/>
              </a:lnSpc>
              <a:spcAft>
                <a:spcPts val="0"/>
              </a:spcAft>
            </a:pPr>
            <a:r>
              <a:rPr lang="en-US" sz="1600" b="1" dirty="0">
                <a:solidFill>
                  <a:srgbClr val="7FBD2B"/>
                </a:solidFill>
                <a:latin typeface="Verdana" panose="02020603050405020304" pitchFamily="2"/>
              </a:rPr>
              <a:t>AI, Cognitive </a:t>
            </a:r>
          </a:p>
          <a:p>
            <a:pPr>
              <a:lnSpc>
                <a:spcPts val="1800"/>
              </a:lnSpc>
              <a:spcAft>
                <a:spcPts val="0"/>
              </a:spcAft>
            </a:pPr>
            <a:r>
              <a:rPr lang="en-US" sz="1600" b="1" spc="-19" dirty="0">
                <a:solidFill>
                  <a:srgbClr val="7FBD2B"/>
                </a:solidFill>
                <a:latin typeface="Verdana" panose="02020603050405020304" pitchFamily="2"/>
              </a:rPr>
              <a:t>Computing, Robotics </a:t>
            </a:r>
          </a:p>
        </p:txBody>
      </p:sp>
      <p:sp>
        <p:nvSpPr>
          <p:cNvPr id="64" name="Text Placeholder 63"/>
          <p:cNvSpPr>
            <a:spLocks noGrp="1"/>
          </p:cNvSpPr>
          <p:nvPr>
            <p:ph type="body" idx="10"/>
          </p:nvPr>
        </p:nvSpPr>
        <p:spPr>
          <a:xfrm>
            <a:off x="4721015" y="1657706"/>
            <a:ext cx="3522826" cy="1479274"/>
          </a:xfrm>
          <a:prstGeom prst="rect">
            <a:avLst/>
          </a:prstGeom>
          <a:noFill/>
          <a:ln w="0" cmpd="sng">
            <a:noFill/>
            <a:prstDash val="solid"/>
          </a:ln>
        </p:spPr>
        <p:txBody>
          <a:bodyPr vert="horz" lIns="0" tIns="0" rIns="0" bIns="0" anchor="t"/>
          <a:lstStyle/>
          <a:p>
            <a:pPr algn="ctr">
              <a:lnSpc>
                <a:spcPts val="1425"/>
              </a:lnSpc>
              <a:spcAft>
                <a:spcPts val="2411"/>
              </a:spcAft>
            </a:pPr>
            <a:r>
              <a:rPr lang="en-US" dirty="0">
                <a:solidFill>
                  <a:srgbClr val="7FBD2B"/>
                </a:solidFill>
                <a:latin typeface="Verdana" panose="02020603050405020304" pitchFamily="2"/>
              </a:rPr>
              <a:t>$500,000</a:t>
            </a:r>
            <a:r>
              <a:rPr lang="en-US" sz="1400" dirty="0">
                <a:solidFill>
                  <a:srgbClr val="FFFFFF"/>
                </a:solidFill>
                <a:latin typeface="Verdana" panose="02020603050405020304" pitchFamily="2"/>
              </a:rPr>
              <a:t> </a:t>
            </a:r>
            <a:r>
              <a:rPr lang="en-US" sz="1200" dirty="0">
                <a:solidFill>
                  <a:srgbClr val="FFFFFF"/>
                </a:solidFill>
                <a:latin typeface="Verdana" panose="02020603050405020304" pitchFamily="2"/>
              </a:rPr>
              <a:t>in 2008</a:t>
            </a:r>
            <a:r>
              <a:rPr lang="en-US" sz="1400" dirty="0">
                <a:solidFill>
                  <a:srgbClr val="FFFFFF"/>
                </a:solidFill>
                <a:latin typeface="Verdana" panose="02020603050405020304" pitchFamily="2"/>
              </a:rPr>
              <a:t> </a:t>
            </a:r>
            <a:br>
              <a:rPr sz="1400" dirty="0"/>
            </a:br>
            <a:r>
              <a:rPr lang="en-US" dirty="0">
                <a:solidFill>
                  <a:srgbClr val="7FBD2B"/>
                </a:solidFill>
                <a:latin typeface="Verdana" panose="02020603050405020304" pitchFamily="2"/>
              </a:rPr>
              <a:t>$22,000</a:t>
            </a:r>
            <a:r>
              <a:rPr lang="en-US" sz="1400" dirty="0">
                <a:solidFill>
                  <a:srgbClr val="FFFFFF"/>
                </a:solidFill>
                <a:latin typeface="Verdana" panose="02020603050405020304" pitchFamily="2"/>
              </a:rPr>
              <a:t> </a:t>
            </a:r>
            <a:r>
              <a:rPr lang="en-US" sz="1200" dirty="0">
                <a:solidFill>
                  <a:srgbClr val="FFFFFF"/>
                </a:solidFill>
                <a:latin typeface="Verdana" panose="02020603050405020304" pitchFamily="2"/>
              </a:rPr>
              <a:t>today</a:t>
            </a:r>
            <a:r>
              <a:rPr lang="en-US" sz="1400" dirty="0">
                <a:solidFill>
                  <a:srgbClr val="FFFFFF"/>
                </a:solidFill>
                <a:latin typeface="Verdana" panose="02020603050405020304" pitchFamily="2"/>
              </a:rPr>
              <a:t> </a:t>
            </a:r>
          </a:p>
        </p:txBody>
      </p:sp>
      <p:sp>
        <p:nvSpPr>
          <p:cNvPr id="67" name="Text Placeholder 66"/>
          <p:cNvSpPr>
            <a:spLocks noGrp="1"/>
          </p:cNvSpPr>
          <p:nvPr>
            <p:ph type="body" idx="10"/>
          </p:nvPr>
        </p:nvSpPr>
        <p:spPr>
          <a:xfrm>
            <a:off x="7520792" y="1212269"/>
            <a:ext cx="1513240" cy="1070906"/>
          </a:xfrm>
          <a:prstGeom prst="rect">
            <a:avLst/>
          </a:prstGeom>
          <a:noFill/>
          <a:ln w="0" cmpd="sng">
            <a:noFill/>
            <a:prstDash val="solid"/>
          </a:ln>
        </p:spPr>
        <p:txBody>
          <a:bodyPr vert="horz" lIns="0" tIns="0" rIns="0" bIns="0" anchor="t"/>
          <a:lstStyle/>
          <a:p>
            <a:pPr>
              <a:lnSpc>
                <a:spcPts val="1875"/>
              </a:lnSpc>
              <a:spcAft>
                <a:spcPts val="0"/>
              </a:spcAft>
            </a:pPr>
            <a:r>
              <a:rPr lang="en-US" sz="1700" dirty="0">
                <a:solidFill>
                  <a:srgbClr val="FF0000"/>
                </a:solidFill>
                <a:latin typeface="Arial" panose="02020603050405020304" pitchFamily="2"/>
              </a:rPr>
              <a:t>HOW...?</a:t>
            </a:r>
          </a:p>
          <a:p>
            <a:pPr>
              <a:lnSpc>
                <a:spcPts val="1875"/>
              </a:lnSpc>
              <a:spcAft>
                <a:spcPts val="0"/>
              </a:spcAft>
            </a:pPr>
            <a:endParaRPr lang="en-US" sz="1700" dirty="0">
              <a:solidFill>
                <a:srgbClr val="FF0000"/>
              </a:solidFill>
              <a:latin typeface="Arial" panose="02020603050405020304" pitchFamily="2"/>
            </a:endParaRPr>
          </a:p>
          <a:p>
            <a:pPr>
              <a:lnSpc>
                <a:spcPts val="1875"/>
              </a:lnSpc>
              <a:spcAft>
                <a:spcPts val="0"/>
              </a:spcAft>
            </a:pPr>
            <a:r>
              <a:rPr lang="en-US" sz="1700" dirty="0">
                <a:solidFill>
                  <a:srgbClr val="FF0000"/>
                </a:solidFill>
                <a:latin typeface="Arial" panose="02020603050405020304" pitchFamily="2"/>
              </a:rPr>
              <a:t>WHO...? </a:t>
            </a:r>
          </a:p>
        </p:txBody>
      </p:sp>
      <p:sp>
        <p:nvSpPr>
          <p:cNvPr id="68" name="Text Placeholder 67"/>
          <p:cNvSpPr>
            <a:spLocks noGrp="1"/>
          </p:cNvSpPr>
          <p:nvPr>
            <p:ph type="body" idx="10"/>
          </p:nvPr>
        </p:nvSpPr>
        <p:spPr>
          <a:xfrm>
            <a:off x="436410" y="2699533"/>
            <a:ext cx="4972051" cy="161925"/>
          </a:xfrm>
          <a:prstGeom prst="rect">
            <a:avLst/>
          </a:prstGeom>
          <a:noFill/>
          <a:ln w="0" cmpd="sng">
            <a:noFill/>
            <a:prstDash val="solid"/>
          </a:ln>
        </p:spPr>
        <p:txBody>
          <a:bodyPr vert="horz" lIns="0" tIns="1429" rIns="0" bIns="0" anchor="t"/>
          <a:lstStyle/>
          <a:p>
            <a:pPr marL="34289">
              <a:lnSpc>
                <a:spcPts val="1200"/>
              </a:lnSpc>
              <a:spcAft>
                <a:spcPts val="0"/>
              </a:spcAft>
            </a:pPr>
            <a:r>
              <a:rPr lang="en-US" sz="1700" spc="113" dirty="0">
                <a:solidFill>
                  <a:srgbClr val="FF0000"/>
                </a:solidFill>
                <a:latin typeface="Arial" panose="02020603050405020304" pitchFamily="2"/>
              </a:rPr>
              <a:t>HOW...? </a:t>
            </a:r>
          </a:p>
        </p:txBody>
      </p:sp>
      <p:sp>
        <p:nvSpPr>
          <p:cNvPr id="69" name="Text Placeholder 68"/>
          <p:cNvSpPr>
            <a:spLocks noGrp="1"/>
          </p:cNvSpPr>
          <p:nvPr>
            <p:ph type="body" idx="10"/>
          </p:nvPr>
        </p:nvSpPr>
        <p:spPr>
          <a:xfrm>
            <a:off x="3737617" y="2723207"/>
            <a:ext cx="1579721" cy="1049655"/>
          </a:xfrm>
          <a:prstGeom prst="rect">
            <a:avLst/>
          </a:prstGeom>
          <a:noFill/>
          <a:ln w="0" cmpd="sng">
            <a:noFill/>
            <a:prstDash val="solid"/>
          </a:ln>
        </p:spPr>
        <p:txBody>
          <a:bodyPr vert="horz" lIns="0" tIns="13811" rIns="0" bIns="0" anchor="t"/>
          <a:lstStyle/>
          <a:p>
            <a:pPr algn="ctr">
              <a:lnSpc>
                <a:spcPts val="2475"/>
              </a:lnSpc>
              <a:spcAft>
                <a:spcPts val="0"/>
              </a:spcAft>
            </a:pPr>
            <a:r>
              <a:rPr lang="en-US" sz="2063" b="1" dirty="0">
                <a:solidFill>
                  <a:srgbClr val="FFFFFF"/>
                </a:solidFill>
                <a:latin typeface="Verdana" panose="02020603050405020304" pitchFamily="2"/>
              </a:rPr>
              <a:t>7 </a:t>
            </a:r>
          </a:p>
          <a:p>
            <a:pPr algn="ctr">
              <a:lnSpc>
                <a:spcPts val="2475"/>
              </a:lnSpc>
              <a:spcBef>
                <a:spcPts val="60"/>
              </a:spcBef>
              <a:spcAft>
                <a:spcPts val="3151"/>
              </a:spcAft>
            </a:pPr>
            <a:r>
              <a:rPr lang="en-US" sz="2063" b="1" spc="-31" dirty="0">
                <a:solidFill>
                  <a:srgbClr val="FFFFFF"/>
                </a:solidFill>
                <a:latin typeface="Verdana" panose="02020603050405020304" pitchFamily="2"/>
              </a:rPr>
              <a:t>Disruptors </a:t>
            </a:r>
          </a:p>
        </p:txBody>
      </p:sp>
      <p:sp>
        <p:nvSpPr>
          <p:cNvPr id="70" name="Text Placeholder 69"/>
          <p:cNvSpPr>
            <a:spLocks noGrp="1"/>
          </p:cNvSpPr>
          <p:nvPr>
            <p:ph type="body" idx="10"/>
          </p:nvPr>
        </p:nvSpPr>
        <p:spPr>
          <a:xfrm>
            <a:off x="239632" y="4288320"/>
            <a:ext cx="4972051" cy="332899"/>
          </a:xfrm>
          <a:prstGeom prst="rect">
            <a:avLst/>
          </a:prstGeom>
          <a:noFill/>
          <a:ln w="0" cmpd="sng">
            <a:noFill/>
            <a:prstDash val="solid"/>
          </a:ln>
        </p:spPr>
        <p:txBody>
          <a:bodyPr vert="horz" lIns="0" tIns="1429" rIns="0" bIns="0" anchor="t"/>
          <a:lstStyle/>
          <a:p>
            <a:pPr>
              <a:lnSpc>
                <a:spcPts val="1051"/>
              </a:lnSpc>
              <a:spcAft>
                <a:spcPts val="0"/>
              </a:spcAft>
            </a:pPr>
            <a:r>
              <a:rPr lang="en-US" sz="1700" spc="139" dirty="0">
                <a:solidFill>
                  <a:srgbClr val="FF0000"/>
                </a:solidFill>
                <a:latin typeface="Arial" panose="02020603050405020304" pitchFamily="2"/>
              </a:rPr>
              <a:t>WHO...? WHERE...? WHEN...? </a:t>
            </a:r>
          </a:p>
          <a:p>
            <a:pPr marL="3257387">
              <a:lnSpc>
                <a:spcPts val="1051"/>
              </a:lnSpc>
              <a:spcAft>
                <a:spcPts val="443"/>
              </a:spcAft>
            </a:pPr>
            <a:r>
              <a:rPr lang="en-US" sz="1700" spc="120" dirty="0">
                <a:solidFill>
                  <a:srgbClr val="FF0000"/>
                </a:solidFill>
                <a:latin typeface="Arial" panose="02020603050405020304" pitchFamily="2"/>
              </a:rPr>
              <a:t>	</a:t>
            </a:r>
          </a:p>
          <a:p>
            <a:pPr marL="3257387">
              <a:lnSpc>
                <a:spcPts val="1051"/>
              </a:lnSpc>
              <a:spcAft>
                <a:spcPts val="443"/>
              </a:spcAft>
            </a:pPr>
            <a:endParaRPr lang="en-US" sz="1700" spc="120" dirty="0">
              <a:solidFill>
                <a:srgbClr val="FF0000"/>
              </a:solidFill>
              <a:latin typeface="Arial" panose="02020603050405020304" pitchFamily="2"/>
            </a:endParaRPr>
          </a:p>
          <a:p>
            <a:pPr marL="3257387">
              <a:lnSpc>
                <a:spcPts val="1051"/>
              </a:lnSpc>
              <a:spcAft>
                <a:spcPts val="443"/>
              </a:spcAft>
            </a:pPr>
            <a:r>
              <a:rPr lang="en-US" sz="1700" spc="120" dirty="0">
                <a:solidFill>
                  <a:srgbClr val="FF0000"/>
                </a:solidFill>
                <a:latin typeface="Arial" panose="02020603050405020304" pitchFamily="2"/>
              </a:rPr>
              <a:t>       WHO...? </a:t>
            </a:r>
          </a:p>
        </p:txBody>
      </p:sp>
      <p:graphicFrame>
        <p:nvGraphicFramePr>
          <p:cNvPr id="78" name="table 78"/>
          <p:cNvGraphicFramePr>
            <a:graphicFrameLocks noGrp="1"/>
          </p:cNvGraphicFramePr>
          <p:nvPr>
            <p:extLst>
              <p:ext uri="{D42A27DB-BD31-4B8C-83A1-F6EECF244321}">
                <p14:modId xmlns:p14="http://schemas.microsoft.com/office/powerpoint/2010/main" val="2158588560"/>
              </p:ext>
            </p:extLst>
          </p:nvPr>
        </p:nvGraphicFramePr>
        <p:xfrm>
          <a:off x="5408462" y="3071004"/>
          <a:ext cx="3735537" cy="1028700"/>
        </p:xfrm>
        <a:graphic>
          <a:graphicData uri="http://schemas.openxmlformats.org/drawingml/2006/table">
            <a:tbl>
              <a:tblPr/>
              <a:tblGrid>
                <a:gridCol w="1182119">
                  <a:extLst>
                    <a:ext uri="{9D8B030D-6E8A-4147-A177-3AD203B41FA5}">
                      <a16:colId xmlns:a16="http://schemas.microsoft.com/office/drawing/2014/main" val="20000"/>
                    </a:ext>
                  </a:extLst>
                </a:gridCol>
                <a:gridCol w="1052423">
                  <a:extLst>
                    <a:ext uri="{9D8B030D-6E8A-4147-A177-3AD203B41FA5}">
                      <a16:colId xmlns:a16="http://schemas.microsoft.com/office/drawing/2014/main" val="20001"/>
                    </a:ext>
                  </a:extLst>
                </a:gridCol>
                <a:gridCol w="1500995">
                  <a:extLst>
                    <a:ext uri="{9D8B030D-6E8A-4147-A177-3AD203B41FA5}">
                      <a16:colId xmlns:a16="http://schemas.microsoft.com/office/drawing/2014/main" val="20002"/>
                    </a:ext>
                  </a:extLst>
                </a:gridCol>
              </a:tblGrid>
              <a:tr h="436901">
                <a:tc>
                  <a:txBody>
                    <a:bodyPr/>
                    <a:lstStyle/>
                    <a:p>
                      <a:pPr marL="45720" marR="0" indent="0" algn="r">
                        <a:lnSpc>
                          <a:spcPts val="3400"/>
                        </a:lnSpc>
                        <a:spcBef>
                          <a:spcPts val="630"/>
                        </a:spcBef>
                        <a:spcAft>
                          <a:spcPts val="1910"/>
                        </a:spcAft>
                      </a:pPr>
                      <a:r>
                        <a:rPr lang="en-US" sz="1700" spc="0" dirty="0">
                          <a:solidFill>
                            <a:srgbClr val="FF0000"/>
                          </a:solidFill>
                          <a:latin typeface="Arial" panose="02020603050405020304" pitchFamily="2"/>
                        </a:rPr>
                        <a:t>WHO...? HOW...?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182880" marR="0" indent="0" algn="l">
                        <a:lnSpc>
                          <a:spcPts val="2500"/>
                        </a:lnSpc>
                        <a:spcBef>
                          <a:spcPts val="600"/>
                        </a:spcBef>
                        <a:spcAft>
                          <a:spcPts val="0"/>
                        </a:spcAft>
                      </a:pPr>
                      <a:r>
                        <a:rPr lang="en-US" sz="1200" spc="0" dirty="0">
                          <a:solidFill>
                            <a:srgbClr val="AAAAAA"/>
                          </a:solidFill>
                          <a:latin typeface="Verdana" panose="020B0604030504040204" pitchFamily="34" charset="0"/>
                          <a:ea typeface="Verdana" panose="020B0604030504040204" pitchFamily="34" charset="0"/>
                          <a:cs typeface="Verdana" panose="020B0604030504040204" pitchFamily="34" charset="0"/>
                        </a:rPr>
                        <a:t>   </a:t>
                      </a:r>
                      <a:r>
                        <a:rPr lang="en-US" sz="1800" spc="0" dirty="0">
                          <a:solidFill>
                            <a:srgbClr val="AAAAAA"/>
                          </a:solidFill>
                          <a:latin typeface="Verdana" panose="020B0604030504040204" pitchFamily="34" charset="0"/>
                          <a:ea typeface="Verdana" panose="020B0604030504040204" pitchFamily="34" charset="0"/>
                          <a:cs typeface="Verdana" panose="020B0604030504040204" pitchFamily="34" charset="0"/>
                        </a:rPr>
                        <a:t>35%</a:t>
                      </a:r>
                      <a:r>
                        <a:rPr lang="en-US" sz="1200" spc="0" dirty="0">
                          <a:solidFill>
                            <a:srgbClr val="FFFFFF"/>
                          </a:solidFill>
                          <a:latin typeface="Verdana" panose="020B0604030504040204" pitchFamily="34" charset="0"/>
                          <a:ea typeface="Verdana" panose="020B0604030504040204" pitchFamily="34" charset="0"/>
                          <a:cs typeface="Verdana" panose="020B0604030504040204" pitchFamily="34" charset="0"/>
                        </a:rPr>
                        <a:t> UK </a:t>
                      </a:r>
                      <a:br>
                        <a:rPr sz="1200" dirty="0">
                          <a:latin typeface="Verdana" panose="020B0604030504040204" pitchFamily="34" charset="0"/>
                          <a:ea typeface="Verdana" panose="020B0604030504040204" pitchFamily="34" charset="0"/>
                          <a:cs typeface="Verdana" panose="020B0604030504040204" pitchFamily="34" charset="0"/>
                        </a:rPr>
                      </a:br>
                      <a:r>
                        <a:rPr lang="en-GB" sz="1200" dirty="0">
                          <a:latin typeface="Verdana" panose="020B0604030504040204" pitchFamily="34" charset="0"/>
                          <a:ea typeface="Verdana" panose="020B0604030504040204" pitchFamily="34" charset="0"/>
                          <a:cs typeface="Verdana" panose="020B0604030504040204" pitchFamily="34" charset="0"/>
                        </a:rPr>
                        <a:t>   </a:t>
                      </a:r>
                      <a:r>
                        <a:rPr lang="en-US" sz="1800" spc="0" dirty="0">
                          <a:solidFill>
                            <a:srgbClr val="AAAAAA"/>
                          </a:solidFill>
                          <a:latin typeface="Verdana" panose="020B0604030504040204" pitchFamily="34" charset="0"/>
                          <a:ea typeface="Verdana" panose="020B0604030504040204" pitchFamily="34" charset="0"/>
                          <a:cs typeface="Verdana" panose="020B0604030504040204" pitchFamily="34" charset="0"/>
                        </a:rPr>
                        <a:t>47%</a:t>
                      </a:r>
                      <a:r>
                        <a:rPr lang="en-US" sz="1200" spc="0" dirty="0">
                          <a:solidFill>
                            <a:srgbClr val="FFFFFF"/>
                          </a:solidFill>
                          <a:latin typeface="Verdana" panose="020B0604030504040204" pitchFamily="34" charset="0"/>
                          <a:ea typeface="Verdana" panose="020B0604030504040204" pitchFamily="34" charset="0"/>
                          <a:cs typeface="Verdana" panose="020B0604030504040204" pitchFamily="34" charset="0"/>
                        </a:rPr>
                        <a:t> US </a:t>
                      </a:r>
                    </a:p>
                    <a:p>
                      <a:pPr marL="182880" marR="0" indent="0" algn="l">
                        <a:lnSpc>
                          <a:spcPts val="2500"/>
                        </a:lnSpc>
                        <a:spcBef>
                          <a:spcPts val="600"/>
                        </a:spcBef>
                        <a:spcAft>
                          <a:spcPts val="0"/>
                        </a:spcAft>
                      </a:pPr>
                      <a:r>
                        <a:rPr lang="en-US" sz="1200" spc="0" dirty="0">
                          <a:solidFill>
                            <a:srgbClr val="AAAAAA"/>
                          </a:solidFill>
                          <a:latin typeface="Verdana" panose="020B0604030504040204" pitchFamily="34" charset="0"/>
                          <a:ea typeface="Verdana" panose="020B0604030504040204" pitchFamily="34" charset="0"/>
                          <a:cs typeface="Verdana" panose="020B0604030504040204" pitchFamily="34" charset="0"/>
                        </a:rPr>
                        <a:t>   </a:t>
                      </a:r>
                      <a:r>
                        <a:rPr lang="en-US" sz="1800" spc="0" dirty="0">
                          <a:solidFill>
                            <a:srgbClr val="AAAAAA"/>
                          </a:solidFill>
                          <a:latin typeface="Verdana" panose="020B0604030504040204" pitchFamily="34" charset="0"/>
                          <a:ea typeface="Verdana" panose="020B0604030504040204" pitchFamily="34" charset="0"/>
                          <a:cs typeface="Verdana" panose="020B0604030504040204" pitchFamily="34" charset="0"/>
                        </a:rPr>
                        <a:t>77%</a:t>
                      </a:r>
                      <a:r>
                        <a:rPr lang="en-US" sz="1200" spc="0" dirty="0">
                          <a:solidFill>
                            <a:srgbClr val="AAAAAA"/>
                          </a:solidFill>
                          <a:latin typeface="Verdana" panose="020B0604030504040204" pitchFamily="34" charset="0"/>
                          <a:ea typeface="Verdana" panose="020B0604030504040204" pitchFamily="34" charset="0"/>
                          <a:cs typeface="Verdana" panose="020B0604030504040204" pitchFamily="34" charset="0"/>
                        </a:rPr>
                        <a:t>  </a:t>
                      </a:r>
                      <a:r>
                        <a:rPr lang="en-US" sz="1200" spc="0" dirty="0">
                          <a:solidFill>
                            <a:srgbClr val="FFFFFF"/>
                          </a:solidFill>
                          <a:latin typeface="Verdana" panose="020B0604030504040204" pitchFamily="34" charset="0"/>
                          <a:ea typeface="Verdana" panose="020B0604030504040204" pitchFamily="34" charset="0"/>
                          <a:cs typeface="Verdana" panose="020B0604030504040204" pitchFamily="34" charset="0"/>
                        </a:rPr>
                        <a:t>China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graphicFrame>
        <p:nvGraphicFramePr>
          <p:cNvPr id="73" name="table 73"/>
          <p:cNvGraphicFramePr>
            <a:graphicFrameLocks noGrp="1"/>
          </p:cNvGraphicFramePr>
          <p:nvPr>
            <p:extLst>
              <p:ext uri="{D42A27DB-BD31-4B8C-83A1-F6EECF244321}">
                <p14:modId xmlns:p14="http://schemas.microsoft.com/office/powerpoint/2010/main" val="1747881765"/>
              </p:ext>
            </p:extLst>
          </p:nvPr>
        </p:nvGraphicFramePr>
        <p:xfrm>
          <a:off x="98959" y="3031717"/>
          <a:ext cx="2886842" cy="795867"/>
        </p:xfrm>
        <a:graphic>
          <a:graphicData uri="http://schemas.openxmlformats.org/drawingml/2006/table">
            <a:tbl>
              <a:tblPr/>
              <a:tblGrid>
                <a:gridCol w="844134">
                  <a:extLst>
                    <a:ext uri="{9D8B030D-6E8A-4147-A177-3AD203B41FA5}">
                      <a16:colId xmlns:a16="http://schemas.microsoft.com/office/drawing/2014/main" val="20000"/>
                    </a:ext>
                  </a:extLst>
                </a:gridCol>
                <a:gridCol w="2042708">
                  <a:extLst>
                    <a:ext uri="{9D8B030D-6E8A-4147-A177-3AD203B41FA5}">
                      <a16:colId xmlns:a16="http://schemas.microsoft.com/office/drawing/2014/main" val="20001"/>
                    </a:ext>
                  </a:extLst>
                </a:gridCol>
              </a:tblGrid>
              <a:tr h="795867">
                <a:tc>
                  <a:txBody>
                    <a:bodyPr/>
                    <a:lstStyle/>
                    <a:p>
                      <a:pPr algn="l"/>
                      <a:r>
                        <a:rPr lang="en-US" sz="100" dirty="0"/>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0" indent="0" algn="ctr">
                        <a:lnSpc>
                          <a:spcPts val="2400"/>
                        </a:lnSpc>
                        <a:spcBef>
                          <a:spcPts val="480"/>
                        </a:spcBef>
                        <a:spcAft>
                          <a:spcPts val="0"/>
                        </a:spcAft>
                      </a:pPr>
                      <a:r>
                        <a:rPr lang="en-US" sz="1600" b="1" spc="0" dirty="0">
                          <a:solidFill>
                            <a:srgbClr val="D1EB9F"/>
                          </a:solidFill>
                          <a:latin typeface="Verdana" panose="02020603050405020304" pitchFamily="2"/>
                        </a:rPr>
                        <a:t>Tsunami of data </a:t>
                      </a:r>
                    </a:p>
                    <a:p>
                      <a:pPr marL="182880" marR="0" indent="0" algn="l">
                        <a:lnSpc>
                          <a:spcPts val="1800"/>
                        </a:lnSpc>
                        <a:spcBef>
                          <a:spcPts val="515"/>
                        </a:spcBef>
                        <a:spcAft>
                          <a:spcPts val="0"/>
                        </a:spcAft>
                      </a:pPr>
                      <a:r>
                        <a:rPr lang="en-US" sz="1800" spc="0" dirty="0">
                          <a:solidFill>
                            <a:srgbClr val="D1EB9F"/>
                          </a:solidFill>
                          <a:latin typeface="Verdana" panose="02020603050405020304" pitchFamily="2"/>
                        </a:rPr>
                        <a:t>9x</a:t>
                      </a:r>
                      <a:r>
                        <a:rPr lang="en-US" sz="800" spc="0" dirty="0">
                          <a:solidFill>
                            <a:srgbClr val="FFFFFF"/>
                          </a:solidFill>
                          <a:latin typeface="Verdana" panose="02020603050405020304" pitchFamily="2"/>
                        </a:rPr>
                        <a:t> </a:t>
                      </a:r>
                      <a:r>
                        <a:rPr lang="en-US" sz="1200" spc="0" dirty="0">
                          <a:solidFill>
                            <a:srgbClr val="FFFFFF"/>
                          </a:solidFill>
                          <a:latin typeface="Verdana" panose="02020603050405020304" pitchFamily="2"/>
                        </a:rPr>
                        <a:t>more in last 2 years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75" name="Text Placeholder 74"/>
          <p:cNvSpPr>
            <a:spLocks noGrp="1"/>
          </p:cNvSpPr>
          <p:nvPr>
            <p:ph type="body" idx="10"/>
          </p:nvPr>
        </p:nvSpPr>
        <p:spPr>
          <a:xfrm>
            <a:off x="5795011" y="2482319"/>
            <a:ext cx="3086100" cy="465773"/>
          </a:xfrm>
          <a:prstGeom prst="rect">
            <a:avLst/>
          </a:prstGeom>
          <a:noFill/>
          <a:ln w="0" cmpd="sng">
            <a:noFill/>
            <a:prstDash val="solid"/>
          </a:ln>
        </p:spPr>
        <p:txBody>
          <a:bodyPr vert="horz" lIns="0" tIns="2381" rIns="0" bIns="0" anchor="t"/>
          <a:lstStyle/>
          <a:p>
            <a:pPr marL="1131514">
              <a:lnSpc>
                <a:spcPts val="1800"/>
              </a:lnSpc>
              <a:spcAft>
                <a:spcPts val="0"/>
              </a:spcAft>
            </a:pPr>
            <a:r>
              <a:rPr lang="en-US" sz="1600" b="1" spc="-8" dirty="0">
                <a:solidFill>
                  <a:srgbClr val="E7E6E6"/>
                </a:solidFill>
                <a:latin typeface="Verdana" panose="02020603050405020304" pitchFamily="2"/>
              </a:rPr>
              <a:t>Automation and </a:t>
            </a:r>
          </a:p>
          <a:p>
            <a:pPr algn="r">
              <a:lnSpc>
                <a:spcPts val="1800"/>
              </a:lnSpc>
              <a:spcAft>
                <a:spcPts val="31"/>
              </a:spcAft>
            </a:pPr>
            <a:r>
              <a:rPr lang="en-US" sz="1600" b="1" spc="-8" dirty="0">
                <a:solidFill>
                  <a:srgbClr val="E7E6E6"/>
                </a:solidFill>
                <a:latin typeface="Verdana" panose="02020603050405020304" pitchFamily="2"/>
              </a:rPr>
              <a:t>Replacement of Jobs </a:t>
            </a:r>
          </a:p>
        </p:txBody>
      </p:sp>
      <p:sp>
        <p:nvSpPr>
          <p:cNvPr id="80" name="Text Placeholder 79"/>
          <p:cNvSpPr>
            <a:spLocks noGrp="1"/>
          </p:cNvSpPr>
          <p:nvPr>
            <p:ph type="body" idx="10"/>
          </p:nvPr>
        </p:nvSpPr>
        <p:spPr>
          <a:xfrm>
            <a:off x="6025666" y="4558645"/>
            <a:ext cx="3086100" cy="656273"/>
          </a:xfrm>
          <a:prstGeom prst="rect">
            <a:avLst/>
          </a:prstGeom>
          <a:noFill/>
          <a:ln w="0" cmpd="sng">
            <a:noFill/>
            <a:prstDash val="solid"/>
          </a:ln>
        </p:spPr>
        <p:txBody>
          <a:bodyPr vert="horz" lIns="0" tIns="0" rIns="0" bIns="0" anchor="t"/>
          <a:lstStyle/>
          <a:p>
            <a:pPr algn="ctr">
              <a:lnSpc>
                <a:spcPts val="1500"/>
              </a:lnSpc>
              <a:spcAft>
                <a:spcPts val="0"/>
              </a:spcAft>
            </a:pPr>
            <a:r>
              <a:rPr lang="en-US" sz="1600" b="1" spc="-15" dirty="0">
                <a:solidFill>
                  <a:srgbClr val="61B5E4"/>
                </a:solidFill>
                <a:latin typeface="Verdana" panose="02020603050405020304" pitchFamily="2"/>
              </a:rPr>
              <a:t>Explosion in </a:t>
            </a:r>
          </a:p>
          <a:p>
            <a:pPr algn="ctr">
              <a:lnSpc>
                <a:spcPts val="1800"/>
              </a:lnSpc>
              <a:spcBef>
                <a:spcPts val="11"/>
              </a:spcBef>
              <a:spcAft>
                <a:spcPts val="0"/>
              </a:spcAft>
            </a:pPr>
            <a:r>
              <a:rPr lang="en-US" sz="1600" b="1" dirty="0">
                <a:solidFill>
                  <a:srgbClr val="61B5E4"/>
                </a:solidFill>
                <a:latin typeface="Verdana" panose="02020603050405020304" pitchFamily="2"/>
              </a:rPr>
              <a:t>Contingent Work </a:t>
            </a:r>
          </a:p>
          <a:p>
            <a:pPr algn="ctr">
              <a:lnSpc>
                <a:spcPts val="1425"/>
              </a:lnSpc>
              <a:spcBef>
                <a:spcPts val="341"/>
              </a:spcBef>
              <a:spcAft>
                <a:spcPts val="143"/>
              </a:spcAft>
            </a:pPr>
            <a:r>
              <a:rPr lang="en-US" sz="1200" spc="4" dirty="0">
                <a:solidFill>
                  <a:srgbClr val="FFFFFF"/>
                </a:solidFill>
                <a:latin typeface="Verdana" panose="02020603050405020304" pitchFamily="2"/>
              </a:rPr>
              <a:t>US Contingent workers</a:t>
            </a:r>
            <a:r>
              <a:rPr lang="en-US" sz="1200" spc="4" dirty="0">
                <a:solidFill>
                  <a:srgbClr val="61B5E4"/>
                </a:solidFill>
                <a:latin typeface="Verdana" panose="02020603050405020304" pitchFamily="2"/>
              </a:rPr>
              <a:t> </a:t>
            </a:r>
            <a:r>
              <a:rPr lang="en-US" spc="4" dirty="0">
                <a:solidFill>
                  <a:srgbClr val="61B5E4"/>
                </a:solidFill>
                <a:latin typeface="Verdana" panose="02020603050405020304" pitchFamily="2"/>
              </a:rPr>
              <a:t>40%</a:t>
            </a:r>
            <a:r>
              <a:rPr lang="en-US" sz="788" spc="4" dirty="0">
                <a:solidFill>
                  <a:srgbClr val="FFFFFF"/>
                </a:solidFill>
                <a:latin typeface="Verdana" panose="02020603050405020304" pitchFamily="2"/>
              </a:rPr>
              <a:t> </a:t>
            </a:r>
            <a:r>
              <a:rPr lang="en-US" sz="1200" spc="4" dirty="0">
                <a:solidFill>
                  <a:srgbClr val="FFFFFF"/>
                </a:solidFill>
                <a:latin typeface="Verdana" panose="02020603050405020304" pitchFamily="2"/>
              </a:rPr>
              <a:t>by 2020</a:t>
            </a:r>
            <a:r>
              <a:rPr lang="en-US" sz="788" spc="4" dirty="0">
                <a:solidFill>
                  <a:srgbClr val="FFFFFF"/>
                </a:solidFill>
                <a:latin typeface="Verdana" panose="02020603050405020304" pitchFamily="2"/>
              </a:rPr>
              <a:t> </a:t>
            </a:r>
          </a:p>
        </p:txBody>
      </p:sp>
      <p:sp>
        <p:nvSpPr>
          <p:cNvPr id="83" name="Text Placeholder 82"/>
          <p:cNvSpPr>
            <a:spLocks noGrp="1"/>
          </p:cNvSpPr>
          <p:nvPr>
            <p:ph type="body" idx="10"/>
          </p:nvPr>
        </p:nvSpPr>
        <p:spPr>
          <a:xfrm>
            <a:off x="314015" y="4773918"/>
            <a:ext cx="2608421" cy="832009"/>
          </a:xfrm>
          <a:prstGeom prst="rect">
            <a:avLst/>
          </a:prstGeom>
          <a:noFill/>
          <a:ln w="0" cmpd="sng">
            <a:noFill/>
            <a:prstDash val="solid"/>
          </a:ln>
        </p:spPr>
        <p:txBody>
          <a:bodyPr vert="horz" lIns="0" tIns="0" rIns="0" bIns="0" anchor="t"/>
          <a:lstStyle/>
          <a:p>
            <a:pPr algn="ctr">
              <a:lnSpc>
                <a:spcPts val="1500"/>
              </a:lnSpc>
              <a:spcAft>
                <a:spcPts val="0"/>
              </a:spcAft>
            </a:pPr>
            <a:r>
              <a:rPr lang="en-US" sz="1600" b="1" spc="-15" dirty="0">
                <a:solidFill>
                  <a:srgbClr val="BAF8FF"/>
                </a:solidFill>
                <a:latin typeface="Verdana" panose="02020603050405020304" pitchFamily="2"/>
              </a:rPr>
              <a:t>Diversity and </a:t>
            </a:r>
          </a:p>
          <a:p>
            <a:pPr algn="ctr">
              <a:lnSpc>
                <a:spcPts val="1800"/>
              </a:lnSpc>
              <a:spcBef>
                <a:spcPts val="11"/>
              </a:spcBef>
              <a:spcAft>
                <a:spcPts val="0"/>
              </a:spcAft>
            </a:pPr>
            <a:r>
              <a:rPr lang="en-US" sz="1600" b="1" dirty="0">
                <a:solidFill>
                  <a:srgbClr val="BAF8FF"/>
                </a:solidFill>
                <a:latin typeface="Verdana" panose="02020603050405020304" pitchFamily="2"/>
              </a:rPr>
              <a:t>Generational Change</a:t>
            </a:r>
            <a:r>
              <a:rPr lang="en-US" sz="1500" b="1" dirty="0">
                <a:solidFill>
                  <a:srgbClr val="BAF8FF"/>
                </a:solidFill>
                <a:latin typeface="Verdana" panose="02020603050405020304" pitchFamily="2"/>
              </a:rPr>
              <a:t> </a:t>
            </a:r>
          </a:p>
          <a:p>
            <a:pPr algn="ctr">
              <a:lnSpc>
                <a:spcPts val="1425"/>
              </a:lnSpc>
              <a:spcBef>
                <a:spcPts val="413"/>
              </a:spcBef>
              <a:spcAft>
                <a:spcPts val="0"/>
              </a:spcAft>
            </a:pPr>
            <a:r>
              <a:rPr lang="en-US" sz="1200" spc="-15" dirty="0">
                <a:solidFill>
                  <a:srgbClr val="FFFFFF"/>
                </a:solidFill>
                <a:latin typeface="Verdana" panose="02020603050405020304" pitchFamily="2"/>
              </a:rPr>
              <a:t>Millennials</a:t>
            </a:r>
            <a:r>
              <a:rPr lang="en-US" sz="1200" spc="-15" dirty="0">
                <a:solidFill>
                  <a:srgbClr val="BAF8FF"/>
                </a:solidFill>
                <a:latin typeface="Verdana" panose="02020603050405020304" pitchFamily="2"/>
              </a:rPr>
              <a:t> </a:t>
            </a:r>
            <a:r>
              <a:rPr lang="en-US" spc="-15" dirty="0">
                <a:solidFill>
                  <a:srgbClr val="BAF8FF"/>
                </a:solidFill>
                <a:latin typeface="Verdana" panose="02020603050405020304" pitchFamily="2"/>
              </a:rPr>
              <a:t>50%</a:t>
            </a:r>
            <a:r>
              <a:rPr lang="en-US" sz="1200" spc="-15" dirty="0">
                <a:solidFill>
                  <a:srgbClr val="BAF8FF"/>
                </a:solidFill>
                <a:latin typeface="Verdana" panose="02020603050405020304" pitchFamily="2"/>
              </a:rPr>
              <a:t> </a:t>
            </a:r>
          </a:p>
          <a:p>
            <a:pPr algn="ctr">
              <a:lnSpc>
                <a:spcPts val="1425"/>
              </a:lnSpc>
              <a:spcBef>
                <a:spcPts val="35"/>
              </a:spcBef>
              <a:spcAft>
                <a:spcPts val="0"/>
              </a:spcAft>
            </a:pPr>
            <a:r>
              <a:rPr lang="en-US" sz="1200" spc="-8" dirty="0">
                <a:solidFill>
                  <a:srgbClr val="FFFFFF"/>
                </a:solidFill>
                <a:latin typeface="Verdana" panose="02020603050405020304" pitchFamily="2"/>
              </a:rPr>
              <a:t>Africa to supply</a:t>
            </a:r>
            <a:r>
              <a:rPr lang="en-US" sz="1200" spc="-8" dirty="0">
                <a:solidFill>
                  <a:srgbClr val="BAF8FF"/>
                </a:solidFill>
                <a:latin typeface="Verdana" panose="02020603050405020304" pitchFamily="2"/>
              </a:rPr>
              <a:t> </a:t>
            </a:r>
            <a:r>
              <a:rPr lang="en-US" spc="-8" dirty="0">
                <a:solidFill>
                  <a:srgbClr val="BAF8FF"/>
                </a:solidFill>
                <a:latin typeface="Verdana" panose="02020603050405020304" pitchFamily="2"/>
              </a:rPr>
              <a:t>25%</a:t>
            </a:r>
            <a:r>
              <a:rPr lang="en-US" sz="788" spc="-8" dirty="0">
                <a:solidFill>
                  <a:srgbClr val="FFFFFF"/>
                </a:solidFill>
                <a:latin typeface="Verdana" panose="02020603050405020304" pitchFamily="2"/>
              </a:rPr>
              <a:t> </a:t>
            </a:r>
            <a:r>
              <a:rPr lang="en-US" sz="1200" spc="-8" dirty="0">
                <a:solidFill>
                  <a:srgbClr val="FFFFFF"/>
                </a:solidFill>
                <a:latin typeface="Verdana" panose="02020603050405020304" pitchFamily="2"/>
              </a:rPr>
              <a:t>of global workforce in 2050 </a:t>
            </a:r>
          </a:p>
        </p:txBody>
      </p:sp>
      <p:sp>
        <p:nvSpPr>
          <p:cNvPr id="86" name="Text Placeholder 85"/>
          <p:cNvSpPr>
            <a:spLocks noGrp="1"/>
          </p:cNvSpPr>
          <p:nvPr>
            <p:ph type="body" idx="10"/>
          </p:nvPr>
        </p:nvSpPr>
        <p:spPr>
          <a:xfrm>
            <a:off x="2922436" y="5730645"/>
            <a:ext cx="2860492" cy="703421"/>
          </a:xfrm>
          <a:prstGeom prst="rect">
            <a:avLst/>
          </a:prstGeom>
          <a:noFill/>
          <a:ln w="0" cmpd="sng">
            <a:noFill/>
            <a:prstDash val="solid"/>
          </a:ln>
        </p:spPr>
        <p:txBody>
          <a:bodyPr vert="horz" lIns="0" tIns="3811" rIns="0" bIns="0" anchor="t"/>
          <a:lstStyle/>
          <a:p>
            <a:pPr marL="34289">
              <a:lnSpc>
                <a:spcPts val="1800"/>
              </a:lnSpc>
              <a:spcAft>
                <a:spcPts val="0"/>
              </a:spcAft>
            </a:pPr>
            <a:r>
              <a:rPr lang="en-US" sz="1600" b="1" spc="-15" dirty="0">
                <a:solidFill>
                  <a:srgbClr val="7FBD2B"/>
                </a:solidFill>
                <a:latin typeface="Verdana" panose="02020603050405020304" pitchFamily="2"/>
              </a:rPr>
              <a:t>     Change in nature </a:t>
            </a:r>
          </a:p>
          <a:p>
            <a:pPr marL="377171">
              <a:lnSpc>
                <a:spcPts val="1800"/>
              </a:lnSpc>
              <a:spcAft>
                <a:spcPts val="0"/>
              </a:spcAft>
            </a:pPr>
            <a:r>
              <a:rPr lang="en-US" sz="1600" b="1" dirty="0">
                <a:solidFill>
                  <a:srgbClr val="7FBD2B"/>
                </a:solidFill>
                <a:latin typeface="Verdana" panose="02020603050405020304" pitchFamily="2"/>
              </a:rPr>
              <a:t>      of a career </a:t>
            </a:r>
          </a:p>
          <a:p>
            <a:pPr>
              <a:lnSpc>
                <a:spcPts val="1425"/>
              </a:lnSpc>
              <a:spcBef>
                <a:spcPts val="495"/>
              </a:spcBef>
              <a:spcAft>
                <a:spcPts val="0"/>
              </a:spcAft>
            </a:pPr>
            <a:r>
              <a:rPr lang="en-US" spc="-15" dirty="0">
                <a:solidFill>
                  <a:srgbClr val="7FBD2B"/>
                </a:solidFill>
                <a:latin typeface="Verdana" panose="02020603050405020304" pitchFamily="2"/>
              </a:rPr>
              <a:t>2.5 - 5 years:</a:t>
            </a:r>
            <a:r>
              <a:rPr lang="en-US" spc="-15" dirty="0">
                <a:solidFill>
                  <a:srgbClr val="FFFFFF"/>
                </a:solidFill>
                <a:latin typeface="Verdana" panose="02020603050405020304" pitchFamily="2"/>
              </a:rPr>
              <a:t> </a:t>
            </a:r>
            <a:r>
              <a:rPr lang="en-US" sz="1200" spc="-15" dirty="0">
                <a:solidFill>
                  <a:srgbClr val="FFFFFF"/>
                </a:solidFill>
                <a:latin typeface="Verdana" panose="02020603050405020304" pitchFamily="2"/>
              </a:rPr>
              <a:t>half-life of skills </a:t>
            </a:r>
          </a:p>
        </p:txBody>
      </p:sp>
      <p:sp>
        <p:nvSpPr>
          <p:cNvPr id="87" name="Text Placeholder 86"/>
          <p:cNvSpPr>
            <a:spLocks noGrp="1"/>
          </p:cNvSpPr>
          <p:nvPr>
            <p:ph type="body" idx="10"/>
          </p:nvPr>
        </p:nvSpPr>
        <p:spPr>
          <a:xfrm>
            <a:off x="5589277" y="5386127"/>
            <a:ext cx="3554723" cy="288809"/>
          </a:xfrm>
          <a:prstGeom prst="rect">
            <a:avLst/>
          </a:prstGeom>
          <a:noFill/>
          <a:ln w="0" cmpd="sng">
            <a:noFill/>
            <a:prstDash val="solid"/>
          </a:ln>
        </p:spPr>
        <p:txBody>
          <a:bodyPr vert="horz" lIns="0" tIns="109539" rIns="0" bIns="0" anchor="t"/>
          <a:lstStyle/>
          <a:p>
            <a:pPr>
              <a:lnSpc>
                <a:spcPts val="1200"/>
              </a:lnSpc>
              <a:spcAft>
                <a:spcPts val="0"/>
              </a:spcAft>
            </a:pPr>
            <a:r>
              <a:rPr lang="en-US" sz="1700" spc="147" dirty="0">
                <a:solidFill>
                  <a:srgbClr val="FF0000"/>
                </a:solidFill>
                <a:latin typeface="Arial" panose="02020603050405020304" pitchFamily="2"/>
              </a:rPr>
              <a:t>WHO...? WHERE...? WHEN...? </a:t>
            </a:r>
          </a:p>
        </p:txBody>
      </p:sp>
      <p:sp>
        <p:nvSpPr>
          <p:cNvPr id="24" name="TextBox 23"/>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1200" noProof="0" dirty="0" err="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456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95" name="Image.jpg"/>
          <p:cNvPicPr/>
          <p:nvPr/>
        </p:nvPicPr>
        <p:blipFill>
          <a:blip r:embed="rId3"/>
          <a:stretch>
            <a:fillRect/>
          </a:stretch>
        </p:blipFill>
        <p:spPr>
          <a:xfrm>
            <a:off x="278871" y="1523652"/>
            <a:ext cx="5684050" cy="4265522"/>
          </a:xfrm>
          <a:prstGeom prst="rect">
            <a:avLst/>
          </a:prstGeom>
        </p:spPr>
      </p:pic>
      <p:sp>
        <p:nvSpPr>
          <p:cNvPr id="90" name="Text Placeholder 89"/>
          <p:cNvSpPr>
            <a:spLocks noGrp="1"/>
          </p:cNvSpPr>
          <p:nvPr>
            <p:ph type="body" idx="10"/>
          </p:nvPr>
        </p:nvSpPr>
        <p:spPr>
          <a:xfrm>
            <a:off x="381955" y="219615"/>
            <a:ext cx="3600451" cy="339091"/>
          </a:xfrm>
          <a:prstGeom prst="rect">
            <a:avLst/>
          </a:prstGeom>
          <a:noFill/>
          <a:ln w="0" cmpd="sng">
            <a:noFill/>
            <a:prstDash val="solid"/>
          </a:ln>
        </p:spPr>
        <p:txBody>
          <a:bodyPr vert="horz" lIns="0" tIns="8096" rIns="0" bIns="0" anchor="t"/>
          <a:lstStyle/>
          <a:p>
            <a:r>
              <a:rPr lang="en-US" sz="2000" spc="-19" dirty="0">
                <a:solidFill>
                  <a:srgbClr val="84BB1C"/>
                </a:solidFill>
                <a:latin typeface="Verdana" panose="020B0604030504040204" pitchFamily="34" charset="0"/>
                <a:ea typeface="Verdana" panose="020B0604030504040204" pitchFamily="34" charset="0"/>
                <a:cs typeface="Verdana" panose="020B0604030504040204" pitchFamily="34" charset="0"/>
              </a:rPr>
              <a:t>Precedents </a:t>
            </a:r>
          </a:p>
        </p:txBody>
      </p:sp>
      <p:sp>
        <p:nvSpPr>
          <p:cNvPr id="91" name="Text Placeholder 90"/>
          <p:cNvSpPr>
            <a:spLocks noGrp="1"/>
          </p:cNvSpPr>
          <p:nvPr>
            <p:ph type="body" idx="10"/>
          </p:nvPr>
        </p:nvSpPr>
        <p:spPr>
          <a:xfrm>
            <a:off x="381954" y="687490"/>
            <a:ext cx="5838542" cy="486099"/>
          </a:xfrm>
          <a:prstGeom prst="rect">
            <a:avLst/>
          </a:prstGeom>
          <a:noFill/>
          <a:ln w="0" cmpd="sng">
            <a:noFill/>
            <a:prstDash val="solid"/>
          </a:ln>
        </p:spPr>
        <p:txBody>
          <a:bodyPr vert="horz" lIns="0" tIns="953" rIns="0" bIns="0" anchor="t"/>
          <a:lstStyle/>
          <a:p>
            <a:pPr>
              <a:lnSpc>
                <a:spcPts val="1351"/>
              </a:lnSpc>
              <a:spcAft>
                <a:spcPts val="825"/>
              </a:spcAft>
            </a:pPr>
            <a:r>
              <a:rPr lang="en-US" sz="1600" spc="-8" dirty="0">
                <a:solidFill>
                  <a:srgbClr val="FFFFFF"/>
                </a:solidFill>
                <a:latin typeface="Verdana" panose="020B0604030504040204" pitchFamily="34" charset="0"/>
                <a:ea typeface="Verdana" panose="020B0604030504040204" pitchFamily="34" charset="0"/>
                <a:cs typeface="Verdana" panose="020B0604030504040204" pitchFamily="34" charset="0"/>
              </a:rPr>
              <a:t>Use the environment created to attract the best talent. </a:t>
            </a:r>
          </a:p>
        </p:txBody>
      </p:sp>
      <p:graphicFrame>
        <p:nvGraphicFramePr>
          <p:cNvPr id="94" name="table 94"/>
          <p:cNvGraphicFramePr>
            <a:graphicFrameLocks noGrp="1"/>
          </p:cNvGraphicFramePr>
          <p:nvPr>
            <p:extLst>
              <p:ext uri="{D42A27DB-BD31-4B8C-83A1-F6EECF244321}">
                <p14:modId xmlns:p14="http://schemas.microsoft.com/office/powerpoint/2010/main" val="2632261417"/>
              </p:ext>
            </p:extLst>
          </p:nvPr>
        </p:nvGraphicFramePr>
        <p:xfrm>
          <a:off x="353382" y="1210616"/>
          <a:ext cx="8458200" cy="8551333"/>
        </p:xfrm>
        <a:graphic>
          <a:graphicData uri="http://schemas.openxmlformats.org/drawingml/2006/table">
            <a:tbl>
              <a:tblPr/>
              <a:tblGrid>
                <a:gridCol w="5175409">
                  <a:extLst>
                    <a:ext uri="{9D8B030D-6E8A-4147-A177-3AD203B41FA5}">
                      <a16:colId xmlns:a16="http://schemas.microsoft.com/office/drawing/2014/main" val="20000"/>
                    </a:ext>
                  </a:extLst>
                </a:gridCol>
                <a:gridCol w="3282791">
                  <a:extLst>
                    <a:ext uri="{9D8B030D-6E8A-4147-A177-3AD203B41FA5}">
                      <a16:colId xmlns:a16="http://schemas.microsoft.com/office/drawing/2014/main" val="20001"/>
                    </a:ext>
                  </a:extLst>
                </a:gridCol>
              </a:tblGrid>
              <a:tr h="8551333">
                <a:tc>
                  <a:txBody>
                    <a:bodyPr/>
                    <a:lstStyle/>
                    <a:p>
                      <a:pPr algn="l"/>
                      <a:r>
                        <a:rPr lang="en-US" sz="100" dirty="0">
                          <a:latin typeface="Verdana" panose="020B0604030504040204" pitchFamily="34" charset="0"/>
                          <a:ea typeface="Verdana" panose="020B0604030504040204" pitchFamily="34" charset="0"/>
                          <a:cs typeface="Verdana" panose="020B0604030504040204" pitchFamily="34" charset="0"/>
                        </a:rPr>
                        <a:t> </a:t>
                      </a:r>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685800" marR="0" indent="0" algn="l">
                        <a:lnSpc>
                          <a:spcPts val="2300"/>
                        </a:lnSpc>
                        <a:spcBef>
                          <a:spcPts val="4205"/>
                        </a:spcBef>
                        <a:spcAft>
                          <a:spcPts val="0"/>
                        </a:spcAft>
                      </a:pPr>
                      <a:r>
                        <a:rPr lang="en-US" sz="1500" spc="0" dirty="0">
                          <a:solidFill>
                            <a:srgbClr val="84BB1C"/>
                          </a:solidFill>
                          <a:latin typeface="Verdana" panose="020B0604030504040204" pitchFamily="34" charset="0"/>
                          <a:ea typeface="Verdana" panose="020B0604030504040204" pitchFamily="34" charset="0"/>
                          <a:cs typeface="Verdana" panose="020B0604030504040204" pitchFamily="34" charset="0"/>
                        </a:rPr>
                        <a:t>Millennials are entering the workforce</a:t>
                      </a:r>
                      <a:r>
                        <a:rPr lang="en-US" sz="1500" spc="0" dirty="0">
                          <a:solidFill>
                            <a:srgbClr val="FFFFFF"/>
                          </a:solidFill>
                          <a:latin typeface="Verdana" panose="020B0604030504040204" pitchFamily="34" charset="0"/>
                          <a:ea typeface="Verdana" panose="020B0604030504040204" pitchFamily="34" charset="0"/>
                          <a:cs typeface="Verdana" panose="020B0604030504040204" pitchFamily="34" charset="0"/>
                        </a:rPr>
                        <a:t> in greater numbers </a:t>
                      </a:r>
                      <a:r>
                        <a:rPr lang="en-US" sz="1500" spc="-20" dirty="0">
                          <a:solidFill>
                            <a:srgbClr val="FFFFFF"/>
                          </a:solidFill>
                          <a:latin typeface="Verdana" panose="020B0604030504040204" pitchFamily="34" charset="0"/>
                          <a:ea typeface="Verdana" panose="020B0604030504040204" pitchFamily="34" charset="0"/>
                          <a:cs typeface="Verdana" panose="020B0604030504040204" pitchFamily="34" charset="0"/>
                        </a:rPr>
                        <a:t>and reshaping the talent markets </a:t>
                      </a:r>
                    </a:p>
                    <a:p>
                      <a:pPr marL="685800" marR="0" indent="0" algn="l">
                        <a:lnSpc>
                          <a:spcPts val="2400"/>
                        </a:lnSpc>
                        <a:spcBef>
                          <a:spcPts val="0"/>
                        </a:spcBef>
                        <a:spcAft>
                          <a:spcPts val="0"/>
                        </a:spcAft>
                      </a:pPr>
                      <a:r>
                        <a:rPr lang="en-US" sz="1500" spc="0" dirty="0">
                          <a:solidFill>
                            <a:srgbClr val="FFFFFF"/>
                          </a:solidFill>
                          <a:latin typeface="Verdana" panose="020B0604030504040204" pitchFamily="34" charset="0"/>
                          <a:ea typeface="Verdana" panose="020B0604030504040204" pitchFamily="34" charset="0"/>
                          <a:cs typeface="Verdana" panose="020B0604030504040204" pitchFamily="34" charset="0"/>
                        </a:rPr>
                        <a:t>with new expectations. They are projected to make up </a:t>
                      </a:r>
                      <a:r>
                        <a:rPr lang="en-US" sz="1500" b="1" spc="0" dirty="0">
                          <a:solidFill>
                            <a:srgbClr val="FFFFFF"/>
                          </a:solidFill>
                          <a:latin typeface="Verdana" panose="020B0604030504040204" pitchFamily="34" charset="0"/>
                          <a:ea typeface="Verdana" panose="020B0604030504040204" pitchFamily="34" charset="0"/>
                          <a:cs typeface="Verdana" panose="020B0604030504040204" pitchFamily="34" charset="0"/>
                        </a:rPr>
                        <a:t>75% </a:t>
                      </a:r>
                      <a:r>
                        <a:rPr lang="en-US" sz="1500" spc="0" dirty="0">
                          <a:solidFill>
                            <a:srgbClr val="FFFFFF"/>
                          </a:solidFill>
                          <a:latin typeface="Verdana" panose="020B0604030504040204" pitchFamily="34" charset="0"/>
                          <a:ea typeface="Verdana" panose="020B0604030504040204" pitchFamily="34" charset="0"/>
                          <a:cs typeface="Verdana" panose="020B0604030504040204" pitchFamily="34" charset="0"/>
                        </a:rPr>
                        <a:t>of the </a:t>
                      </a:r>
                    </a:p>
                    <a:p>
                      <a:pPr marL="685800" marR="0" indent="0" algn="l">
                        <a:lnSpc>
                          <a:spcPts val="2000"/>
                        </a:lnSpc>
                        <a:spcBef>
                          <a:spcPts val="450"/>
                        </a:spcBef>
                        <a:spcAft>
                          <a:spcPts val="0"/>
                        </a:spcAft>
                      </a:pPr>
                      <a:r>
                        <a:rPr lang="en-US" sz="1500" spc="0" dirty="0">
                          <a:solidFill>
                            <a:srgbClr val="FFFFFF"/>
                          </a:solidFill>
                          <a:latin typeface="Verdana" panose="020B0604030504040204" pitchFamily="34" charset="0"/>
                          <a:ea typeface="Verdana" panose="020B0604030504040204" pitchFamily="34" charset="0"/>
                          <a:cs typeface="Verdana" panose="020B0604030504040204" pitchFamily="34" charset="0"/>
                        </a:rPr>
                        <a:t>global workforce by 2025” </a:t>
                      </a:r>
                    </a:p>
                    <a:p>
                      <a:pPr marL="685800" marR="0" indent="0" algn="l">
                        <a:lnSpc>
                          <a:spcPts val="1600"/>
                        </a:lnSpc>
                        <a:spcBef>
                          <a:spcPts val="655"/>
                        </a:spcBef>
                        <a:spcAft>
                          <a:spcPts val="0"/>
                        </a:spcAft>
                      </a:pPr>
                      <a:r>
                        <a:rPr lang="en-US" sz="1100" spc="0" dirty="0">
                          <a:solidFill>
                            <a:srgbClr val="FFFFFF"/>
                          </a:solidFill>
                          <a:latin typeface="Verdana" panose="020B0604030504040204" pitchFamily="34" charset="0"/>
                          <a:ea typeface="Verdana" panose="020B0604030504040204" pitchFamily="34" charset="0"/>
                          <a:cs typeface="Verdana" panose="020B0604030504040204" pitchFamily="34" charset="0"/>
                        </a:rPr>
                        <a:t>Global Human Capital Trends (Deloitte, 2015) </a:t>
                      </a:r>
                    </a:p>
                    <a:p>
                      <a:pPr marL="685800" marR="0" indent="0" algn="l">
                        <a:lnSpc>
                          <a:spcPts val="2000"/>
                        </a:lnSpc>
                        <a:spcBef>
                          <a:spcPts val="4290"/>
                        </a:spcBef>
                        <a:spcAft>
                          <a:spcPts val="0"/>
                        </a:spcAft>
                      </a:pPr>
                      <a:r>
                        <a:rPr lang="en-US" sz="1500" spc="0" dirty="0">
                          <a:solidFill>
                            <a:srgbClr val="FFFFFF"/>
                          </a:solidFill>
                          <a:latin typeface="Verdana" panose="020B0604030504040204" pitchFamily="34" charset="0"/>
                          <a:ea typeface="Verdana" panose="020B0604030504040204" pitchFamily="34" charset="0"/>
                          <a:cs typeface="Verdana" panose="020B0604030504040204" pitchFamily="34" charset="0"/>
                        </a:rPr>
                        <a:t>“Of the 1bn young people who will enter the job market in the next decade,</a:t>
                      </a:r>
                      <a:r>
                        <a:rPr lang="en-US" sz="1500" b="1" spc="0" dirty="0">
                          <a:solidFill>
                            <a:srgbClr val="84BB1C"/>
                          </a:solidFill>
                          <a:latin typeface="Verdana" panose="020B0604030504040204" pitchFamily="34" charset="0"/>
                          <a:ea typeface="Verdana" panose="020B0604030504040204" pitchFamily="34" charset="0"/>
                          <a:cs typeface="Verdana" panose="020B0604030504040204" pitchFamily="34" charset="0"/>
                        </a:rPr>
                        <a:t> 60% </a:t>
                      </a:r>
                      <a:r>
                        <a:rPr lang="en-US" sz="1500" spc="0" dirty="0">
                          <a:solidFill>
                            <a:srgbClr val="84BB1C"/>
                          </a:solidFill>
                          <a:latin typeface="Verdana" panose="020B0604030504040204" pitchFamily="34" charset="0"/>
                          <a:ea typeface="Verdana" panose="020B0604030504040204" pitchFamily="34" charset="0"/>
                          <a:cs typeface="Verdana" panose="020B0604030504040204" pitchFamily="34" charset="0"/>
                        </a:rPr>
                        <a:t>are expected to get jobs that do not currently exist” </a:t>
                      </a:r>
                    </a:p>
                    <a:p>
                      <a:pPr marL="685800" marR="0" indent="0" algn="l">
                        <a:lnSpc>
                          <a:spcPts val="1600"/>
                        </a:lnSpc>
                        <a:spcBef>
                          <a:spcPts val="680"/>
                        </a:spcBef>
                        <a:spcAft>
                          <a:spcPts val="1865"/>
                        </a:spcAft>
                      </a:pPr>
                      <a:r>
                        <a:rPr lang="en-US" sz="1100" spc="0" dirty="0">
                          <a:solidFill>
                            <a:srgbClr val="FFFFFF"/>
                          </a:solidFill>
                          <a:latin typeface="Verdana" panose="020B0604030504040204" pitchFamily="34" charset="0"/>
                          <a:ea typeface="Verdana" panose="020B0604030504040204" pitchFamily="34" charset="0"/>
                          <a:cs typeface="Verdana" panose="020B0604030504040204" pitchFamily="34" charset="0"/>
                        </a:rPr>
                        <a:t>(World Bank 2015)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6" name="TextBox 5"/>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1200" noProof="0" dirty="0" err="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5987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9" name="Title 1"/>
          <p:cNvSpPr>
            <a:spLocks noGrp="1"/>
          </p:cNvSpPr>
          <p:nvPr>
            <p:ph type="title"/>
          </p:nvPr>
        </p:nvSpPr>
        <p:spPr/>
        <p:txBody>
          <a:bodyPr/>
          <a:lstStyle/>
          <a:p>
            <a:r>
              <a:rPr lang="en-GB" altLang="ja-JP" dirty="0">
                <a:solidFill>
                  <a:schemeClr val="accent1"/>
                </a:solidFill>
              </a:rPr>
              <a:t>Challenges</a:t>
            </a:r>
            <a:endParaRPr lang="en-GB" dirty="0">
              <a:solidFill>
                <a:schemeClr val="accent1"/>
              </a:solidFill>
            </a:endParaRPr>
          </a:p>
        </p:txBody>
      </p:sp>
      <p:graphicFrame>
        <p:nvGraphicFramePr>
          <p:cNvPr id="113" name="Chart 112"/>
          <p:cNvGraphicFramePr>
            <a:graphicFrameLocks/>
          </p:cNvGraphicFramePr>
          <p:nvPr>
            <p:extLst>
              <p:ext uri="{D42A27DB-BD31-4B8C-83A1-F6EECF244321}">
                <p14:modId xmlns:p14="http://schemas.microsoft.com/office/powerpoint/2010/main" val="1013458183"/>
              </p:ext>
            </p:extLst>
          </p:nvPr>
        </p:nvGraphicFramePr>
        <p:xfrm>
          <a:off x="2789167" y="3295023"/>
          <a:ext cx="3512024" cy="2640989"/>
        </p:xfrm>
        <a:graphic>
          <a:graphicData uri="http://schemas.openxmlformats.org/drawingml/2006/chart">
            <c:chart xmlns:c="http://schemas.openxmlformats.org/drawingml/2006/chart" xmlns:r="http://schemas.openxmlformats.org/officeDocument/2006/relationships" r:id="rId3"/>
          </a:graphicData>
        </a:graphic>
      </p:graphicFrame>
      <p:grpSp>
        <p:nvGrpSpPr>
          <p:cNvPr id="114" name="Group 113"/>
          <p:cNvGrpSpPr>
            <a:grpSpLocks noChangeAspect="1"/>
          </p:cNvGrpSpPr>
          <p:nvPr/>
        </p:nvGrpSpPr>
        <p:grpSpPr>
          <a:xfrm rot="18900000">
            <a:off x="4133699" y="2887465"/>
            <a:ext cx="822960" cy="822960"/>
            <a:chOff x="7606853" y="246063"/>
            <a:chExt cx="896937" cy="896937"/>
          </a:xfrm>
          <a:solidFill>
            <a:srgbClr val="DCDCDC"/>
          </a:solidFill>
        </p:grpSpPr>
        <p:sp>
          <p:nvSpPr>
            <p:cNvPr id="115" name="Teardrop 114"/>
            <p:cNvSpPr/>
            <p:nvPr/>
          </p:nvSpPr>
          <p:spPr>
            <a:xfrm>
              <a:off x="7606853" y="246063"/>
              <a:ext cx="896937" cy="896937"/>
            </a:xfrm>
            <a:prstGeom prst="teardrop">
              <a:avLst/>
            </a:prstGeom>
            <a:solidFill>
              <a:schemeClr val="accent6">
                <a:lumMod val="60000"/>
                <a:lumOff val="4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Arial"/>
                <a:ea typeface="+mn-ea"/>
                <a:cs typeface="+mn-cs"/>
              </a:endParaRPr>
            </a:p>
          </p:txBody>
        </p:sp>
        <p:sp>
          <p:nvSpPr>
            <p:cNvPr id="116" name="Oval 115"/>
            <p:cNvSpPr/>
            <p:nvPr/>
          </p:nvSpPr>
          <p:spPr>
            <a:xfrm>
              <a:off x="7647296" y="280457"/>
              <a:ext cx="822602" cy="822602"/>
            </a:xfrm>
            <a:prstGeom prst="ellipse">
              <a:avLst/>
            </a:prstGeom>
            <a:solidFill>
              <a:schemeClr val="accent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17" name="Teardrop 116"/>
          <p:cNvSpPr>
            <a:spLocks/>
          </p:cNvSpPr>
          <p:nvPr/>
        </p:nvSpPr>
        <p:spPr>
          <a:xfrm rot="11700000">
            <a:off x="3047820" y="4853425"/>
            <a:ext cx="822960" cy="822960"/>
          </a:xfrm>
          <a:prstGeom prst="teardrop">
            <a:avLst/>
          </a:prstGeom>
          <a:solidFill>
            <a:schemeClr val="accent5">
              <a:lumMod val="60000"/>
              <a:lumOff val="4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Arial"/>
              <a:ea typeface="+mn-ea"/>
              <a:cs typeface="+mn-cs"/>
            </a:endParaRPr>
          </a:p>
        </p:txBody>
      </p:sp>
      <p:sp>
        <p:nvSpPr>
          <p:cNvPr id="118" name="Oval 117"/>
          <p:cNvSpPr>
            <a:spLocks/>
          </p:cNvSpPr>
          <p:nvPr/>
        </p:nvSpPr>
        <p:spPr>
          <a:xfrm rot="11700000">
            <a:off x="3078364" y="4889207"/>
            <a:ext cx="754756" cy="754756"/>
          </a:xfrm>
          <a:prstGeom prst="ellipse">
            <a:avLst/>
          </a:prstGeom>
          <a:solidFill>
            <a:schemeClr val="accent5"/>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9" name="Group 118"/>
          <p:cNvGrpSpPr>
            <a:grpSpLocks noChangeAspect="1"/>
          </p:cNvGrpSpPr>
          <p:nvPr/>
        </p:nvGrpSpPr>
        <p:grpSpPr>
          <a:xfrm rot="4776862">
            <a:off x="5179548" y="4905817"/>
            <a:ext cx="822960" cy="822960"/>
            <a:chOff x="7606853" y="246063"/>
            <a:chExt cx="896937" cy="896937"/>
          </a:xfrm>
          <a:solidFill>
            <a:srgbClr val="72C7E7"/>
          </a:solidFill>
        </p:grpSpPr>
        <p:sp>
          <p:nvSpPr>
            <p:cNvPr id="120" name="Teardrop 119"/>
            <p:cNvSpPr/>
            <p:nvPr/>
          </p:nvSpPr>
          <p:spPr>
            <a:xfrm>
              <a:off x="7606853" y="246063"/>
              <a:ext cx="896937" cy="896937"/>
            </a:xfrm>
            <a:prstGeom prst="teardrop">
              <a:avLst/>
            </a:prstGeom>
            <a:solidFill>
              <a:schemeClr val="accent3">
                <a:lumMod val="40000"/>
                <a:lumOff val="6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Arial"/>
                <a:ea typeface="+mn-ea"/>
                <a:cs typeface="+mn-cs"/>
              </a:endParaRPr>
            </a:p>
          </p:txBody>
        </p:sp>
        <p:sp>
          <p:nvSpPr>
            <p:cNvPr id="121" name="Oval 120"/>
            <p:cNvSpPr/>
            <p:nvPr/>
          </p:nvSpPr>
          <p:spPr>
            <a:xfrm>
              <a:off x="7647293" y="280458"/>
              <a:ext cx="822602" cy="822602"/>
            </a:xfrm>
            <a:prstGeom prst="ellipse">
              <a:avLst/>
            </a:prstGeom>
            <a:solidFill>
              <a:schemeClr val="accent3"/>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22" name="Rounded Rectangle 121"/>
          <p:cNvSpPr>
            <a:spLocks/>
          </p:cNvSpPr>
          <p:nvPr/>
        </p:nvSpPr>
        <p:spPr>
          <a:xfrm>
            <a:off x="2955341" y="1636491"/>
            <a:ext cx="3362325" cy="1097280"/>
          </a:xfrm>
          <a:prstGeom prst="roundRect">
            <a:avLst>
              <a:gd name="adj" fmla="val 10178"/>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GB" sz="1600" dirty="0">
                <a:solidFill>
                  <a:schemeClr val="bg1"/>
                </a:solidFill>
              </a:rPr>
              <a:t>The pace of change is frightening … but by future proofing can </a:t>
            </a:r>
            <a:r>
              <a:rPr lang="en-GB" sz="1600" dirty="0">
                <a:solidFill>
                  <a:schemeClr val="accent1"/>
                </a:solidFill>
              </a:rPr>
              <a:t>be an opportunity</a:t>
            </a:r>
            <a:endParaRPr lang="en-GB" sz="1600" dirty="0">
              <a:solidFill>
                <a:schemeClr val="bg1"/>
              </a:solidFill>
            </a:endParaRPr>
          </a:p>
        </p:txBody>
      </p:sp>
      <p:sp>
        <p:nvSpPr>
          <p:cNvPr id="123" name="Rounded Rectangle 122"/>
          <p:cNvSpPr>
            <a:spLocks/>
          </p:cNvSpPr>
          <p:nvPr/>
        </p:nvSpPr>
        <p:spPr>
          <a:xfrm>
            <a:off x="391326" y="5006674"/>
            <a:ext cx="2571539" cy="1371600"/>
          </a:xfrm>
          <a:prstGeom prst="roundRect">
            <a:avLst>
              <a:gd name="adj" fmla="val 10178"/>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GB" sz="1600" dirty="0">
                <a:solidFill>
                  <a:schemeClr val="bg1"/>
                </a:solidFill>
              </a:rPr>
              <a:t>It’s not just a real estate project…but real estate should be viewed as a </a:t>
            </a:r>
            <a:r>
              <a:rPr lang="en-GB" sz="1600" dirty="0">
                <a:solidFill>
                  <a:schemeClr val="accent1"/>
                </a:solidFill>
              </a:rPr>
              <a:t>key enabler</a:t>
            </a:r>
            <a:endParaRPr lang="en-GB" sz="1600" dirty="0">
              <a:solidFill>
                <a:schemeClr val="bg1"/>
              </a:solidFill>
            </a:endParaRPr>
          </a:p>
        </p:txBody>
      </p:sp>
      <p:sp>
        <p:nvSpPr>
          <p:cNvPr id="124" name="Rounded Rectangle 123"/>
          <p:cNvSpPr>
            <a:spLocks/>
          </p:cNvSpPr>
          <p:nvPr/>
        </p:nvSpPr>
        <p:spPr>
          <a:xfrm>
            <a:off x="6062327" y="5006674"/>
            <a:ext cx="2650674" cy="1371600"/>
          </a:xfrm>
          <a:prstGeom prst="roundRect">
            <a:avLst>
              <a:gd name="adj" fmla="val 10178"/>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r>
              <a:rPr lang="en-GB" sz="1600" dirty="0">
                <a:solidFill>
                  <a:schemeClr val="bg1"/>
                </a:solidFill>
              </a:rPr>
              <a:t>It’s difficult to decide the optimal best practice example…but </a:t>
            </a:r>
            <a:r>
              <a:rPr lang="en-GB" sz="1600" dirty="0">
                <a:solidFill>
                  <a:schemeClr val="accent1"/>
                </a:solidFill>
              </a:rPr>
              <a:t>components from each can be combined</a:t>
            </a:r>
            <a:endParaRPr lang="en-GB" sz="1600" dirty="0">
              <a:solidFill>
                <a:schemeClr val="tx1"/>
              </a:solidFill>
            </a:endParaRPr>
          </a:p>
        </p:txBody>
      </p:sp>
      <p:sp>
        <p:nvSpPr>
          <p:cNvPr id="34" name="Text Placeholder 98"/>
          <p:cNvSpPr>
            <a:spLocks noGrp="1"/>
          </p:cNvSpPr>
          <p:nvPr>
            <p:ph type="body" idx="4294967295"/>
          </p:nvPr>
        </p:nvSpPr>
        <p:spPr>
          <a:xfrm>
            <a:off x="268608" y="773338"/>
            <a:ext cx="7372351" cy="291941"/>
          </a:xfrm>
          <a:prstGeom prst="rect">
            <a:avLst/>
          </a:prstGeom>
          <a:noFill/>
          <a:ln w="0" cmpd="sng">
            <a:noFill/>
            <a:prstDash val="solid"/>
          </a:ln>
        </p:spPr>
        <p:txBody>
          <a:bodyPr vert="horz" lIns="0" tIns="17621" rIns="0" bIns="0" anchor="t"/>
          <a:lstStyle/>
          <a:p>
            <a:pPr>
              <a:spcAft>
                <a:spcPts val="945"/>
              </a:spcAft>
            </a:pPr>
            <a:r>
              <a:rPr lang="en-US" sz="1600" spc="-4" dirty="0">
                <a:solidFill>
                  <a:srgbClr val="FFFFFF"/>
                </a:solidFill>
                <a:latin typeface="Verdana" panose="020B0604030504040204" pitchFamily="34" charset="0"/>
                <a:ea typeface="Verdana" panose="020B0604030504040204" pitchFamily="34" charset="0"/>
                <a:cs typeface="Verdana" panose="020B0604030504040204" pitchFamily="34" charset="0"/>
              </a:rPr>
              <a:t>See the pace of change as an opportunity, view real estate as a key enabler, “</a:t>
            </a:r>
            <a:r>
              <a:rPr lang="en-US" sz="1600" spc="-4" dirty="0" err="1">
                <a:solidFill>
                  <a:srgbClr val="FFFFFF"/>
                </a:solidFill>
                <a:latin typeface="Verdana" panose="020B0604030504040204" pitchFamily="34" charset="0"/>
                <a:ea typeface="Verdana" panose="020B0604030504040204" pitchFamily="34" charset="0"/>
                <a:cs typeface="Verdana" panose="020B0604030504040204" pitchFamily="34" charset="0"/>
              </a:rPr>
              <a:t>componentise</a:t>
            </a:r>
            <a:r>
              <a:rPr lang="en-US" sz="1600" spc="-4" dirty="0">
                <a:solidFill>
                  <a:srgbClr val="FFFFFF"/>
                </a:solidFill>
                <a:latin typeface="Verdana" panose="020B0604030504040204" pitchFamily="34" charset="0"/>
                <a:ea typeface="Verdana" panose="020B0604030504040204" pitchFamily="34" charset="0"/>
                <a:cs typeface="Verdana" panose="020B0604030504040204" pitchFamily="34" charset="0"/>
              </a:rPr>
              <a:t>” best practice </a:t>
            </a:r>
          </a:p>
        </p:txBody>
      </p:sp>
      <p:sp>
        <p:nvSpPr>
          <p:cNvPr id="35" name="TextBox 34"/>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Tree>
    <p:extLst>
      <p:ext uri="{BB962C8B-B14F-4D97-AF65-F5344CB8AC3E}">
        <p14:creationId xmlns:p14="http://schemas.microsoft.com/office/powerpoint/2010/main" val="19680240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Central St. Martins Kings Cross</a:t>
            </a:r>
            <a:br>
              <a:rPr lang="en-GB" dirty="0">
                <a:solidFill>
                  <a:schemeClr val="accent1"/>
                </a:solidFill>
              </a:rPr>
            </a:br>
            <a:endParaRPr lang="en-GB" sz="1600" dirty="0">
              <a:solidFill>
                <a:schemeClr val="bg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238" y="1396564"/>
            <a:ext cx="8374062" cy="4300429"/>
          </a:xfrm>
        </p:spPr>
      </p:pic>
      <p:sp>
        <p:nvSpPr>
          <p:cNvPr id="4" name="TextBox 3"/>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Tree>
    <p:extLst>
      <p:ext uri="{BB962C8B-B14F-4D97-AF65-F5344CB8AC3E}">
        <p14:creationId xmlns:p14="http://schemas.microsoft.com/office/powerpoint/2010/main" val="29332448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UCL East</a:t>
            </a:r>
            <a:br>
              <a:rPr lang="en-GB" dirty="0">
                <a:solidFill>
                  <a:schemeClr val="accent1"/>
                </a:solidFill>
              </a:rPr>
            </a:br>
            <a:r>
              <a:rPr lang="en-GB" sz="1600" dirty="0">
                <a:solidFill>
                  <a:schemeClr val="bg1"/>
                </a:solidFill>
              </a:rPr>
              <a:t>Outline Planning Permission for new 180,000 </a:t>
            </a:r>
            <a:r>
              <a:rPr lang="en-GB" sz="1600" dirty="0" err="1">
                <a:solidFill>
                  <a:schemeClr val="bg1"/>
                </a:solidFill>
              </a:rPr>
              <a:t>sqm</a:t>
            </a:r>
            <a:r>
              <a:rPr lang="en-GB" sz="1600" dirty="0">
                <a:solidFill>
                  <a:schemeClr val="bg1"/>
                </a:solidFill>
              </a:rPr>
              <a:t> campus.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238" y="1016001"/>
            <a:ext cx="4001022" cy="2551533"/>
          </a:xfrm>
          <a:prstGeom prst="rect">
            <a:avLst/>
          </a:prstGeom>
        </p:spPr>
      </p:pic>
      <p:pic>
        <p:nvPicPr>
          <p:cNvPr id="11" name="Content Placeholder 10"/>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4611329" y="1016001"/>
            <a:ext cx="4019406" cy="2494365"/>
          </a:xfr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6238" y="3835831"/>
            <a:ext cx="3997879" cy="267108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r="-193" b="-5768"/>
          <a:stretch/>
        </p:blipFill>
        <p:spPr>
          <a:xfrm>
            <a:off x="4611329" y="3835831"/>
            <a:ext cx="4019406" cy="2842185"/>
          </a:xfrm>
          <a:prstGeom prst="rect">
            <a:avLst/>
          </a:prstGeom>
        </p:spPr>
      </p:pic>
      <p:sp>
        <p:nvSpPr>
          <p:cNvPr id="7" name="TextBox 6"/>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Tree>
    <p:extLst>
      <p:ext uri="{BB962C8B-B14F-4D97-AF65-F5344CB8AC3E}">
        <p14:creationId xmlns:p14="http://schemas.microsoft.com/office/powerpoint/2010/main" val="1180503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Meeting the Demand for World-Class Facilities</a:t>
            </a:r>
          </a:p>
        </p:txBody>
      </p:sp>
      <p:sp>
        <p:nvSpPr>
          <p:cNvPr id="3" name="Text Placeholder 2"/>
          <p:cNvSpPr>
            <a:spLocks noGrp="1"/>
          </p:cNvSpPr>
          <p:nvPr>
            <p:ph type="body" idx="1"/>
          </p:nvPr>
        </p:nvSpPr>
        <p:spPr/>
        <p:txBody>
          <a:bodyPr/>
          <a:lstStyle/>
          <a:p>
            <a:r>
              <a:rPr lang="en-GB" dirty="0"/>
              <a:t>A tax perspective</a:t>
            </a:r>
          </a:p>
        </p:txBody>
      </p:sp>
    </p:spTree>
    <p:extLst>
      <p:ext uri="{BB962C8B-B14F-4D97-AF65-F5344CB8AC3E}">
        <p14:creationId xmlns:p14="http://schemas.microsoft.com/office/powerpoint/2010/main" val="23181060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9" name="Title 1"/>
          <p:cNvSpPr>
            <a:spLocks noGrp="1"/>
          </p:cNvSpPr>
          <p:nvPr>
            <p:ph type="title"/>
          </p:nvPr>
        </p:nvSpPr>
        <p:spPr/>
        <p:txBody>
          <a:bodyPr/>
          <a:lstStyle/>
          <a:p>
            <a:r>
              <a:rPr lang="en-GB" dirty="0">
                <a:solidFill>
                  <a:schemeClr val="accent1"/>
                </a:solidFill>
              </a:rPr>
              <a:t>Meeting the Demand for World-Class Facilities</a:t>
            </a:r>
          </a:p>
        </p:txBody>
      </p:sp>
      <p:sp>
        <p:nvSpPr>
          <p:cNvPr id="9" name="Text Placeholder 8"/>
          <p:cNvSpPr>
            <a:spLocks noGrp="1"/>
          </p:cNvSpPr>
          <p:nvPr>
            <p:ph type="body" sz="quarter" idx="13"/>
          </p:nvPr>
        </p:nvSpPr>
        <p:spPr/>
        <p:txBody>
          <a:bodyPr/>
          <a:lstStyle/>
          <a:p>
            <a:endParaRPr lang="en-GB" dirty="0"/>
          </a:p>
        </p:txBody>
      </p:sp>
      <p:sp>
        <p:nvSpPr>
          <p:cNvPr id="24" name="Hexagon 23"/>
          <p:cNvSpPr>
            <a:spLocks/>
          </p:cNvSpPr>
          <p:nvPr/>
        </p:nvSpPr>
        <p:spPr bwMode="gray">
          <a:xfrm>
            <a:off x="4031611" y="3157631"/>
            <a:ext cx="1087502" cy="937501"/>
          </a:xfrm>
          <a:prstGeom prst="hexagon">
            <a:avLst/>
          </a:prstGeom>
          <a:solidFill>
            <a:schemeClr val="tx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GB" sz="1000" b="1" dirty="0">
              <a:solidFill>
                <a:schemeClr val="bg1"/>
              </a:solidFill>
              <a:cs typeface="Arial" pitchFamily="34" charset="0"/>
            </a:endParaRPr>
          </a:p>
        </p:txBody>
      </p:sp>
      <p:sp>
        <p:nvSpPr>
          <p:cNvPr id="25" name="Hexagon 24"/>
          <p:cNvSpPr>
            <a:spLocks/>
          </p:cNvSpPr>
          <p:nvPr/>
        </p:nvSpPr>
        <p:spPr bwMode="gray">
          <a:xfrm>
            <a:off x="4031611" y="2173771"/>
            <a:ext cx="1087502" cy="937501"/>
          </a:xfrm>
          <a:prstGeom prst="hexagon">
            <a:avLst/>
          </a:prstGeom>
          <a:solidFill>
            <a:schemeClr val="accent6"/>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GB" sz="1000" b="1" dirty="0">
              <a:solidFill>
                <a:schemeClr val="bg1"/>
              </a:solidFill>
            </a:endParaRPr>
          </a:p>
        </p:txBody>
      </p:sp>
      <p:sp>
        <p:nvSpPr>
          <p:cNvPr id="36" name="Hexagon 35"/>
          <p:cNvSpPr>
            <a:spLocks/>
          </p:cNvSpPr>
          <p:nvPr/>
        </p:nvSpPr>
        <p:spPr bwMode="gray">
          <a:xfrm>
            <a:off x="4031611" y="4141492"/>
            <a:ext cx="1087502" cy="937501"/>
          </a:xfrm>
          <a:prstGeom prst="hexagon">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GB" sz="1000" b="1" dirty="0">
              <a:solidFill>
                <a:schemeClr val="bg1"/>
              </a:solidFill>
              <a:cs typeface="Arial" pitchFamily="34" charset="0"/>
            </a:endParaRPr>
          </a:p>
        </p:txBody>
      </p:sp>
      <p:sp>
        <p:nvSpPr>
          <p:cNvPr id="37" name="Hexagon 36"/>
          <p:cNvSpPr>
            <a:spLocks/>
          </p:cNvSpPr>
          <p:nvPr/>
        </p:nvSpPr>
        <p:spPr bwMode="gray">
          <a:xfrm>
            <a:off x="4933054" y="3646986"/>
            <a:ext cx="1087502" cy="937501"/>
          </a:xfrm>
          <a:prstGeom prst="hexagon">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GB" sz="1000" b="1" dirty="0">
              <a:solidFill>
                <a:schemeClr val="bg1"/>
              </a:solidFill>
              <a:cs typeface="Arial" pitchFamily="34" charset="0"/>
            </a:endParaRPr>
          </a:p>
        </p:txBody>
      </p:sp>
      <p:sp>
        <p:nvSpPr>
          <p:cNvPr id="38" name="Hexagon 37"/>
          <p:cNvSpPr>
            <a:spLocks/>
          </p:cNvSpPr>
          <p:nvPr/>
        </p:nvSpPr>
        <p:spPr bwMode="gray">
          <a:xfrm>
            <a:off x="4933054" y="2668277"/>
            <a:ext cx="1087502" cy="937501"/>
          </a:xfrm>
          <a:prstGeom prst="hexagon">
            <a:avLst/>
          </a:prstGeom>
          <a:solidFill>
            <a:schemeClr val="accent5"/>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GB" sz="1000" b="1" dirty="0">
              <a:solidFill>
                <a:schemeClr val="bg1"/>
              </a:solidFill>
              <a:cs typeface="Arial" pitchFamily="34" charset="0"/>
            </a:endParaRPr>
          </a:p>
        </p:txBody>
      </p:sp>
      <p:sp>
        <p:nvSpPr>
          <p:cNvPr id="39" name="Hexagon 38"/>
          <p:cNvSpPr>
            <a:spLocks/>
          </p:cNvSpPr>
          <p:nvPr/>
        </p:nvSpPr>
        <p:spPr bwMode="gray">
          <a:xfrm>
            <a:off x="3130168" y="3646986"/>
            <a:ext cx="1087502" cy="937501"/>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GB" sz="1000" b="1" dirty="0">
              <a:solidFill>
                <a:schemeClr val="bg1"/>
              </a:solidFill>
              <a:cs typeface="Arial" pitchFamily="34" charset="0"/>
            </a:endParaRPr>
          </a:p>
        </p:txBody>
      </p:sp>
      <p:sp>
        <p:nvSpPr>
          <p:cNvPr id="40" name="Hexagon 39"/>
          <p:cNvSpPr>
            <a:spLocks/>
          </p:cNvSpPr>
          <p:nvPr/>
        </p:nvSpPr>
        <p:spPr bwMode="gray">
          <a:xfrm>
            <a:off x="3130168" y="2668277"/>
            <a:ext cx="1087502" cy="937501"/>
          </a:xfrm>
          <a:prstGeom prst="hexagon">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GB" sz="1000" b="1" dirty="0">
              <a:solidFill>
                <a:schemeClr val="bg1"/>
              </a:solidFill>
              <a:cs typeface="Arial" pitchFamily="34" charset="0"/>
            </a:endParaRPr>
          </a:p>
        </p:txBody>
      </p:sp>
      <p:sp>
        <p:nvSpPr>
          <p:cNvPr id="41" name="Rectangle 40"/>
          <p:cNvSpPr>
            <a:spLocks/>
          </p:cNvSpPr>
          <p:nvPr/>
        </p:nvSpPr>
        <p:spPr>
          <a:xfrm>
            <a:off x="6423196" y="4894056"/>
            <a:ext cx="2011680" cy="430887"/>
          </a:xfrm>
          <a:prstGeom prst="rect">
            <a:avLst/>
          </a:prstGeom>
        </p:spPr>
        <p:txBody>
          <a:bodyPr wrap="square" lIns="0" tIns="0" rIns="0" bIns="0">
            <a:spAutoFit/>
          </a:bodyPr>
          <a:lstStyle/>
          <a:p>
            <a:r>
              <a:rPr lang="en-GB" sz="1400" b="1" dirty="0">
                <a:solidFill>
                  <a:schemeClr val="accent3"/>
                </a:solidFill>
              </a:rPr>
              <a:t>24 hour Learning Environment</a:t>
            </a:r>
            <a:endParaRPr lang="en-GB" sz="1400" dirty="0">
              <a:solidFill>
                <a:schemeClr val="accent3"/>
              </a:solidFill>
            </a:endParaRPr>
          </a:p>
        </p:txBody>
      </p:sp>
      <p:sp>
        <p:nvSpPr>
          <p:cNvPr id="42" name="Rectangle 41"/>
          <p:cNvSpPr>
            <a:spLocks/>
          </p:cNvSpPr>
          <p:nvPr/>
        </p:nvSpPr>
        <p:spPr>
          <a:xfrm>
            <a:off x="6423196" y="5300781"/>
            <a:ext cx="2011680" cy="923330"/>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Transformation of estates to allow 24 hr learning experience.</a:t>
            </a:r>
          </a:p>
          <a:p>
            <a:pPr marL="171450" indent="-171450">
              <a:buFont typeface="Arial" panose="020B0604020202020204" pitchFamily="34" charset="0"/>
              <a:buChar char="•"/>
            </a:pPr>
            <a:r>
              <a:rPr lang="en-GB" sz="1200" dirty="0">
                <a:solidFill>
                  <a:schemeClr val="bg1"/>
                </a:solidFill>
              </a:rPr>
              <a:t>Students studying in a different way.</a:t>
            </a:r>
          </a:p>
        </p:txBody>
      </p:sp>
      <p:sp>
        <p:nvSpPr>
          <p:cNvPr id="43" name="Freeform 42"/>
          <p:cNvSpPr>
            <a:spLocks/>
          </p:cNvSpPr>
          <p:nvPr/>
        </p:nvSpPr>
        <p:spPr bwMode="gray">
          <a:xfrm flipH="1">
            <a:off x="5753386" y="4546600"/>
            <a:ext cx="2692400" cy="73152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p>
        </p:txBody>
      </p:sp>
      <p:sp>
        <p:nvSpPr>
          <p:cNvPr id="44" name="Freeform 43"/>
          <p:cNvSpPr>
            <a:spLocks/>
          </p:cNvSpPr>
          <p:nvPr/>
        </p:nvSpPr>
        <p:spPr bwMode="gray">
          <a:xfrm>
            <a:off x="711200" y="4546600"/>
            <a:ext cx="2692400" cy="73152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p>
        </p:txBody>
      </p:sp>
      <p:sp>
        <p:nvSpPr>
          <p:cNvPr id="45" name="Rectangle 44"/>
          <p:cNvSpPr>
            <a:spLocks/>
          </p:cNvSpPr>
          <p:nvPr/>
        </p:nvSpPr>
        <p:spPr>
          <a:xfrm>
            <a:off x="711200" y="5100120"/>
            <a:ext cx="2011680" cy="215444"/>
          </a:xfrm>
          <a:prstGeom prst="rect">
            <a:avLst/>
          </a:prstGeom>
        </p:spPr>
        <p:txBody>
          <a:bodyPr wrap="square" lIns="0" tIns="0" rIns="0" bIns="0">
            <a:spAutoFit/>
          </a:bodyPr>
          <a:lstStyle/>
          <a:p>
            <a:r>
              <a:rPr lang="en-GB" sz="1400" b="1" dirty="0">
                <a:solidFill>
                  <a:schemeClr val="accent1"/>
                </a:solidFill>
              </a:rPr>
              <a:t>Research Facilities</a:t>
            </a:r>
          </a:p>
        </p:txBody>
      </p:sp>
      <p:sp>
        <p:nvSpPr>
          <p:cNvPr id="48" name="Rectangle 47"/>
          <p:cNvSpPr>
            <a:spLocks/>
          </p:cNvSpPr>
          <p:nvPr/>
        </p:nvSpPr>
        <p:spPr>
          <a:xfrm>
            <a:off x="711200" y="5313660"/>
            <a:ext cx="2011680" cy="738664"/>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External funding.</a:t>
            </a:r>
          </a:p>
          <a:p>
            <a:pPr marL="171450" indent="-171450">
              <a:buFont typeface="Arial" panose="020B0604020202020204" pitchFamily="34" charset="0"/>
              <a:buChar char="•"/>
            </a:pPr>
            <a:r>
              <a:rPr lang="en-GB" sz="1200" dirty="0">
                <a:solidFill>
                  <a:schemeClr val="bg1"/>
                </a:solidFill>
              </a:rPr>
              <a:t>Non-business vs business use.</a:t>
            </a:r>
          </a:p>
          <a:p>
            <a:pPr marL="171450" indent="-171450">
              <a:buFont typeface="Arial" panose="020B0604020202020204" pitchFamily="34" charset="0"/>
              <a:buChar char="•"/>
            </a:pPr>
            <a:r>
              <a:rPr lang="en-GB" sz="1200" dirty="0">
                <a:solidFill>
                  <a:schemeClr val="bg1"/>
                </a:solidFill>
              </a:rPr>
              <a:t>Often high costs.</a:t>
            </a:r>
          </a:p>
        </p:txBody>
      </p:sp>
      <p:sp>
        <p:nvSpPr>
          <p:cNvPr id="49" name="Freeform 48"/>
          <p:cNvSpPr>
            <a:spLocks/>
          </p:cNvSpPr>
          <p:nvPr/>
        </p:nvSpPr>
        <p:spPr bwMode="gray">
          <a:xfrm>
            <a:off x="4260850" y="5054600"/>
            <a:ext cx="2011680" cy="819150"/>
          </a:xfrm>
          <a:custGeom>
            <a:avLst/>
            <a:gdLst>
              <a:gd name="connsiteX0" fmla="*/ 0 w 2241550"/>
              <a:gd name="connsiteY0" fmla="*/ 0 h 819150"/>
              <a:gd name="connsiteX1" fmla="*/ 165100 w 2241550"/>
              <a:gd name="connsiteY1" fmla="*/ 819150 h 819150"/>
              <a:gd name="connsiteX2" fmla="*/ 2241550 w 2241550"/>
              <a:gd name="connsiteY2" fmla="*/ 819150 h 819150"/>
            </a:gdLst>
            <a:ahLst/>
            <a:cxnLst>
              <a:cxn ang="0">
                <a:pos x="connsiteX0" y="connsiteY0"/>
              </a:cxn>
              <a:cxn ang="0">
                <a:pos x="connsiteX1" y="connsiteY1"/>
              </a:cxn>
              <a:cxn ang="0">
                <a:pos x="connsiteX2" y="connsiteY2"/>
              </a:cxn>
            </a:cxnLst>
            <a:rect l="l" t="t" r="r" b="b"/>
            <a:pathLst>
              <a:path w="2241550" h="819150">
                <a:moveTo>
                  <a:pt x="0" y="0"/>
                </a:moveTo>
                <a:lnTo>
                  <a:pt x="165100" y="819150"/>
                </a:lnTo>
                <a:lnTo>
                  <a:pt x="2241550" y="819150"/>
                </a:lnTo>
              </a:path>
            </a:pathLst>
          </a:custGeom>
          <a:noFill/>
          <a:ln w="9525" algn="ctr">
            <a:solidFill>
              <a:schemeClr val="accent6"/>
            </a:solidFill>
            <a:miter lim="800000"/>
            <a:headEnd/>
            <a:tailEnd/>
          </a:ln>
        </p:spPr>
        <p:txBody>
          <a:bodyPr rtlCol="0" anchor="ctr"/>
          <a:lstStyle/>
          <a:p>
            <a:pPr algn="ctr"/>
            <a:endParaRPr lang="en-GB" dirty="0"/>
          </a:p>
        </p:txBody>
      </p:sp>
      <p:sp>
        <p:nvSpPr>
          <p:cNvPr id="50" name="Rectangle 49"/>
          <p:cNvSpPr>
            <a:spLocks/>
          </p:cNvSpPr>
          <p:nvPr/>
        </p:nvSpPr>
        <p:spPr>
          <a:xfrm>
            <a:off x="4443730" y="5695433"/>
            <a:ext cx="1828800" cy="215444"/>
          </a:xfrm>
          <a:prstGeom prst="rect">
            <a:avLst/>
          </a:prstGeom>
        </p:spPr>
        <p:txBody>
          <a:bodyPr wrap="square" lIns="0" tIns="0" rIns="0" bIns="0">
            <a:spAutoFit/>
          </a:bodyPr>
          <a:lstStyle/>
          <a:p>
            <a:r>
              <a:rPr lang="en-GB" sz="1400" b="1" dirty="0">
                <a:solidFill>
                  <a:schemeClr val="accent2"/>
                </a:solidFill>
              </a:rPr>
              <a:t>Sporting Facilities</a:t>
            </a:r>
            <a:endParaRPr lang="en-GB" sz="1400" dirty="0">
              <a:solidFill>
                <a:schemeClr val="accent2"/>
              </a:solidFill>
            </a:endParaRPr>
          </a:p>
        </p:txBody>
      </p:sp>
      <p:sp>
        <p:nvSpPr>
          <p:cNvPr id="51" name="Rectangle 50"/>
          <p:cNvSpPr>
            <a:spLocks/>
          </p:cNvSpPr>
          <p:nvPr/>
        </p:nvSpPr>
        <p:spPr>
          <a:xfrm>
            <a:off x="4443730" y="5908973"/>
            <a:ext cx="1828800" cy="553998"/>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Higher expectations of students and non student users. </a:t>
            </a:r>
          </a:p>
        </p:txBody>
      </p:sp>
      <p:sp>
        <p:nvSpPr>
          <p:cNvPr id="52" name="Freeform 51"/>
          <p:cNvSpPr>
            <a:spLocks/>
          </p:cNvSpPr>
          <p:nvPr/>
        </p:nvSpPr>
        <p:spPr bwMode="gray">
          <a:xfrm flipV="1">
            <a:off x="711200" y="1974850"/>
            <a:ext cx="2692400" cy="73152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solidFill>
                <a:schemeClr val="accent6"/>
              </a:solidFill>
            </a:endParaRPr>
          </a:p>
        </p:txBody>
      </p:sp>
      <p:sp>
        <p:nvSpPr>
          <p:cNvPr id="53" name="Rectangle 52"/>
          <p:cNvSpPr>
            <a:spLocks/>
          </p:cNvSpPr>
          <p:nvPr/>
        </p:nvSpPr>
        <p:spPr>
          <a:xfrm>
            <a:off x="711200" y="1574117"/>
            <a:ext cx="2011680" cy="430887"/>
          </a:xfrm>
          <a:prstGeom prst="rect">
            <a:avLst/>
          </a:prstGeom>
        </p:spPr>
        <p:txBody>
          <a:bodyPr wrap="square" lIns="0" tIns="0" rIns="0" bIns="0">
            <a:spAutoFit/>
          </a:bodyPr>
          <a:lstStyle/>
          <a:p>
            <a:r>
              <a:rPr lang="en-GB" sz="1400" b="1" dirty="0">
                <a:solidFill>
                  <a:schemeClr val="accent4"/>
                </a:solidFill>
              </a:rPr>
              <a:t>Student Accommodation</a:t>
            </a:r>
            <a:endParaRPr lang="en-GB" sz="1400" dirty="0">
              <a:solidFill>
                <a:schemeClr val="accent4"/>
              </a:solidFill>
            </a:endParaRPr>
          </a:p>
        </p:txBody>
      </p:sp>
      <p:sp>
        <p:nvSpPr>
          <p:cNvPr id="54" name="Rectangle 53"/>
          <p:cNvSpPr>
            <a:spLocks/>
          </p:cNvSpPr>
          <p:nvPr/>
        </p:nvSpPr>
        <p:spPr>
          <a:xfrm>
            <a:off x="711200" y="2006600"/>
            <a:ext cx="2011680" cy="892552"/>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In-house vs out-sourced.</a:t>
            </a:r>
          </a:p>
          <a:p>
            <a:pPr marL="171450" indent="-171450">
              <a:buFont typeface="Arial" panose="020B0604020202020204" pitchFamily="34" charset="0"/>
              <a:buChar char="•"/>
            </a:pPr>
            <a:r>
              <a:rPr lang="en-GB" sz="1200" dirty="0">
                <a:solidFill>
                  <a:schemeClr val="bg1"/>
                </a:solidFill>
              </a:rPr>
              <a:t>New builds – tax efficient arrangements.</a:t>
            </a:r>
          </a:p>
          <a:p>
            <a:endParaRPr lang="en-GB" sz="1000" dirty="0">
              <a:solidFill>
                <a:schemeClr val="bg1"/>
              </a:solidFill>
            </a:endParaRPr>
          </a:p>
        </p:txBody>
      </p:sp>
      <p:sp>
        <p:nvSpPr>
          <p:cNvPr id="55" name="Freeform 54"/>
          <p:cNvSpPr>
            <a:spLocks/>
          </p:cNvSpPr>
          <p:nvPr/>
        </p:nvSpPr>
        <p:spPr bwMode="gray">
          <a:xfrm flipH="1" flipV="1">
            <a:off x="5753386" y="1974850"/>
            <a:ext cx="2692400" cy="73152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chemeClr val="accent6"/>
            </a:solidFill>
            <a:miter lim="800000"/>
            <a:headEnd/>
            <a:tailEnd/>
          </a:ln>
        </p:spPr>
        <p:txBody>
          <a:bodyPr rtlCol="0" anchor="ctr"/>
          <a:lstStyle/>
          <a:p>
            <a:pPr algn="ctr"/>
            <a:endParaRPr lang="en-GB" dirty="0">
              <a:solidFill>
                <a:schemeClr val="accent6"/>
              </a:solidFill>
            </a:endParaRPr>
          </a:p>
        </p:txBody>
      </p:sp>
      <p:sp>
        <p:nvSpPr>
          <p:cNvPr id="56" name="Rectangle 55"/>
          <p:cNvSpPr>
            <a:spLocks/>
          </p:cNvSpPr>
          <p:nvPr/>
        </p:nvSpPr>
        <p:spPr>
          <a:xfrm>
            <a:off x="6423196" y="1793060"/>
            <a:ext cx="2011680" cy="215444"/>
          </a:xfrm>
          <a:prstGeom prst="rect">
            <a:avLst/>
          </a:prstGeom>
        </p:spPr>
        <p:txBody>
          <a:bodyPr wrap="square" lIns="0" tIns="0" rIns="0" bIns="0">
            <a:spAutoFit/>
          </a:bodyPr>
          <a:lstStyle/>
          <a:p>
            <a:r>
              <a:rPr lang="en-GB" sz="1400" b="1" dirty="0">
                <a:solidFill>
                  <a:schemeClr val="accent5"/>
                </a:solidFill>
              </a:rPr>
              <a:t>Teaching Facilities</a:t>
            </a:r>
            <a:endParaRPr lang="en-GB" sz="1400" dirty="0">
              <a:solidFill>
                <a:schemeClr val="accent5"/>
              </a:solidFill>
            </a:endParaRPr>
          </a:p>
        </p:txBody>
      </p:sp>
      <p:sp>
        <p:nvSpPr>
          <p:cNvPr id="57" name="Rectangle 56"/>
          <p:cNvSpPr>
            <a:spLocks/>
          </p:cNvSpPr>
          <p:nvPr/>
        </p:nvSpPr>
        <p:spPr>
          <a:xfrm>
            <a:off x="6423196" y="2006600"/>
            <a:ext cx="2011680" cy="923330"/>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Refurbishing existing aging teaching accommodation.</a:t>
            </a:r>
          </a:p>
          <a:p>
            <a:pPr marL="171450" indent="-171450">
              <a:buFont typeface="Arial" panose="020B0604020202020204" pitchFamily="34" charset="0"/>
              <a:buChar char="•"/>
            </a:pPr>
            <a:r>
              <a:rPr lang="en-GB" sz="1200" dirty="0">
                <a:solidFill>
                  <a:schemeClr val="bg1"/>
                </a:solidFill>
              </a:rPr>
              <a:t>More interactive learning experience.</a:t>
            </a:r>
          </a:p>
        </p:txBody>
      </p:sp>
      <p:sp>
        <p:nvSpPr>
          <p:cNvPr id="58" name="Freeform 57"/>
          <p:cNvSpPr>
            <a:spLocks/>
          </p:cNvSpPr>
          <p:nvPr/>
        </p:nvSpPr>
        <p:spPr bwMode="gray">
          <a:xfrm flipV="1">
            <a:off x="4274010" y="1197228"/>
            <a:ext cx="1981342" cy="993328"/>
          </a:xfrm>
          <a:custGeom>
            <a:avLst/>
            <a:gdLst>
              <a:gd name="connsiteX0" fmla="*/ 0 w 2241550"/>
              <a:gd name="connsiteY0" fmla="*/ 0 h 819150"/>
              <a:gd name="connsiteX1" fmla="*/ 165100 w 2241550"/>
              <a:gd name="connsiteY1" fmla="*/ 819150 h 819150"/>
              <a:gd name="connsiteX2" fmla="*/ 2241550 w 2241550"/>
              <a:gd name="connsiteY2" fmla="*/ 819150 h 819150"/>
            </a:gdLst>
            <a:ahLst/>
            <a:cxnLst>
              <a:cxn ang="0">
                <a:pos x="connsiteX0" y="connsiteY0"/>
              </a:cxn>
              <a:cxn ang="0">
                <a:pos x="connsiteX1" y="connsiteY1"/>
              </a:cxn>
              <a:cxn ang="0">
                <a:pos x="connsiteX2" y="connsiteY2"/>
              </a:cxn>
            </a:cxnLst>
            <a:rect l="l" t="t" r="r" b="b"/>
            <a:pathLst>
              <a:path w="2241550" h="819150">
                <a:moveTo>
                  <a:pt x="0" y="0"/>
                </a:moveTo>
                <a:lnTo>
                  <a:pt x="165100" y="819150"/>
                </a:lnTo>
                <a:lnTo>
                  <a:pt x="2241550" y="819150"/>
                </a:lnTo>
              </a:path>
            </a:pathLst>
          </a:custGeom>
          <a:noFill/>
          <a:ln w="9525" algn="ctr">
            <a:solidFill>
              <a:schemeClr val="accent6"/>
            </a:solidFill>
            <a:miter lim="800000"/>
            <a:headEnd/>
            <a:tailEnd/>
          </a:ln>
        </p:spPr>
        <p:txBody>
          <a:bodyPr rtlCol="0" anchor="ctr"/>
          <a:lstStyle/>
          <a:p>
            <a:pPr algn="ctr"/>
            <a:endParaRPr lang="en-GB" dirty="0">
              <a:solidFill>
                <a:schemeClr val="accent6"/>
              </a:solidFill>
            </a:endParaRPr>
          </a:p>
        </p:txBody>
      </p:sp>
      <p:sp>
        <p:nvSpPr>
          <p:cNvPr id="59" name="Rectangle 58"/>
          <p:cNvSpPr>
            <a:spLocks/>
          </p:cNvSpPr>
          <p:nvPr/>
        </p:nvSpPr>
        <p:spPr>
          <a:xfrm>
            <a:off x="4443730" y="981978"/>
            <a:ext cx="1828800" cy="215444"/>
          </a:xfrm>
          <a:prstGeom prst="rect">
            <a:avLst/>
          </a:prstGeom>
        </p:spPr>
        <p:txBody>
          <a:bodyPr wrap="square" lIns="0" tIns="0" rIns="0" bIns="0">
            <a:spAutoFit/>
          </a:bodyPr>
          <a:lstStyle/>
          <a:p>
            <a:r>
              <a:rPr lang="en-GB" sz="1400" b="1" dirty="0">
                <a:solidFill>
                  <a:schemeClr val="accent6"/>
                </a:solidFill>
              </a:rPr>
              <a:t>Public Realm</a:t>
            </a:r>
            <a:endParaRPr lang="en-GB" sz="1400" dirty="0">
              <a:solidFill>
                <a:schemeClr val="accent6"/>
              </a:solidFill>
            </a:endParaRPr>
          </a:p>
        </p:txBody>
      </p:sp>
      <p:sp>
        <p:nvSpPr>
          <p:cNvPr id="68" name="Rectangle 67"/>
          <p:cNvSpPr>
            <a:spLocks/>
          </p:cNvSpPr>
          <p:nvPr/>
        </p:nvSpPr>
        <p:spPr>
          <a:xfrm>
            <a:off x="4443730" y="1221276"/>
            <a:ext cx="1828800" cy="923330"/>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Wider university estate.</a:t>
            </a:r>
          </a:p>
          <a:p>
            <a:pPr marL="171450" indent="-171450">
              <a:buFont typeface="Arial" panose="020B0604020202020204" pitchFamily="34" charset="0"/>
              <a:buChar char="•"/>
            </a:pPr>
            <a:r>
              <a:rPr lang="en-GB" sz="1200" dirty="0">
                <a:solidFill>
                  <a:schemeClr val="bg1"/>
                </a:solidFill>
              </a:rPr>
              <a:t>Interaction with non- university owned land.</a:t>
            </a:r>
          </a:p>
        </p:txBody>
      </p:sp>
      <p:grpSp>
        <p:nvGrpSpPr>
          <p:cNvPr id="62" name="Group 325"/>
          <p:cNvGrpSpPr>
            <a:grpSpLocks noChangeAspect="1"/>
          </p:cNvGrpSpPr>
          <p:nvPr/>
        </p:nvGrpSpPr>
        <p:grpSpPr bwMode="auto">
          <a:xfrm>
            <a:off x="5121440" y="3746819"/>
            <a:ext cx="684623" cy="686636"/>
            <a:chOff x="5044" y="1157"/>
            <a:chExt cx="340" cy="341"/>
          </a:xfrm>
          <a:solidFill>
            <a:schemeClr val="bg1"/>
          </a:solidFill>
        </p:grpSpPr>
        <p:sp>
          <p:nvSpPr>
            <p:cNvPr id="63" name="Freeform 326"/>
            <p:cNvSpPr>
              <a:spLocks noEditPoints="1"/>
            </p:cNvSpPr>
            <p:nvPr/>
          </p:nvSpPr>
          <p:spPr bwMode="auto">
            <a:xfrm>
              <a:off x="5044" y="1157"/>
              <a:ext cx="340" cy="3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327"/>
            <p:cNvSpPr>
              <a:spLocks noEditPoints="1"/>
            </p:cNvSpPr>
            <p:nvPr/>
          </p:nvSpPr>
          <p:spPr bwMode="auto">
            <a:xfrm>
              <a:off x="5122" y="1221"/>
              <a:ext cx="188" cy="213"/>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5" name="Group 932"/>
          <p:cNvGrpSpPr>
            <a:grpSpLocks noChangeAspect="1"/>
          </p:cNvGrpSpPr>
          <p:nvPr/>
        </p:nvGrpSpPr>
        <p:grpSpPr bwMode="auto">
          <a:xfrm>
            <a:off x="5130844" y="2777694"/>
            <a:ext cx="715774" cy="715774"/>
            <a:chOff x="5795" y="3560"/>
            <a:chExt cx="340" cy="340"/>
          </a:xfrm>
          <a:solidFill>
            <a:schemeClr val="bg1"/>
          </a:solidFill>
        </p:grpSpPr>
        <p:sp>
          <p:nvSpPr>
            <p:cNvPr id="66" name="Freeform 933"/>
            <p:cNvSpPr>
              <a:spLocks noEditPoints="1"/>
            </p:cNvSpPr>
            <p:nvPr/>
          </p:nvSpPr>
          <p:spPr bwMode="auto">
            <a:xfrm>
              <a:off x="5859" y="3652"/>
              <a:ext cx="212" cy="148"/>
            </a:xfrm>
            <a:custGeom>
              <a:avLst/>
              <a:gdLst>
                <a:gd name="T0" fmla="*/ 313 w 320"/>
                <a:gd name="T1" fmla="*/ 54 h 224"/>
                <a:gd name="T2" fmla="*/ 163 w 320"/>
                <a:gd name="T3" fmla="*/ 1 h 224"/>
                <a:gd name="T4" fmla="*/ 156 w 320"/>
                <a:gd name="T5" fmla="*/ 1 h 224"/>
                <a:gd name="T6" fmla="*/ 7 w 320"/>
                <a:gd name="T7" fmla="*/ 54 h 224"/>
                <a:gd name="T8" fmla="*/ 0 w 320"/>
                <a:gd name="T9" fmla="*/ 64 h 224"/>
                <a:gd name="T10" fmla="*/ 6 w 320"/>
                <a:gd name="T11" fmla="*/ 74 h 224"/>
                <a:gd name="T12" fmla="*/ 63 w 320"/>
                <a:gd name="T13" fmla="*/ 98 h 224"/>
                <a:gd name="T14" fmla="*/ 53 w 320"/>
                <a:gd name="T15" fmla="*/ 170 h 224"/>
                <a:gd name="T16" fmla="*/ 54 w 320"/>
                <a:gd name="T17" fmla="*/ 176 h 224"/>
                <a:gd name="T18" fmla="*/ 160 w 320"/>
                <a:gd name="T19" fmla="*/ 224 h 224"/>
                <a:gd name="T20" fmla="*/ 264 w 320"/>
                <a:gd name="T21" fmla="*/ 178 h 224"/>
                <a:gd name="T22" fmla="*/ 266 w 320"/>
                <a:gd name="T23" fmla="*/ 170 h 224"/>
                <a:gd name="T24" fmla="*/ 257 w 320"/>
                <a:gd name="T25" fmla="*/ 98 h 224"/>
                <a:gd name="T26" fmla="*/ 288 w 320"/>
                <a:gd name="T27" fmla="*/ 85 h 224"/>
                <a:gd name="T28" fmla="*/ 288 w 320"/>
                <a:gd name="T29" fmla="*/ 214 h 224"/>
                <a:gd name="T30" fmla="*/ 298 w 320"/>
                <a:gd name="T31" fmla="*/ 224 h 224"/>
                <a:gd name="T32" fmla="*/ 309 w 320"/>
                <a:gd name="T33" fmla="*/ 214 h 224"/>
                <a:gd name="T34" fmla="*/ 309 w 320"/>
                <a:gd name="T35" fmla="*/ 76 h 224"/>
                <a:gd name="T36" fmla="*/ 313 w 320"/>
                <a:gd name="T37" fmla="*/ 74 h 224"/>
                <a:gd name="T38" fmla="*/ 320 w 320"/>
                <a:gd name="T39" fmla="*/ 64 h 224"/>
                <a:gd name="T40" fmla="*/ 313 w 320"/>
                <a:gd name="T41" fmla="*/ 54 h 224"/>
                <a:gd name="T42" fmla="*/ 244 w 320"/>
                <a:gd name="T43" fmla="*/ 167 h 224"/>
                <a:gd name="T44" fmla="*/ 160 w 320"/>
                <a:gd name="T45" fmla="*/ 203 h 224"/>
                <a:gd name="T46" fmla="*/ 75 w 320"/>
                <a:gd name="T47" fmla="*/ 168 h 224"/>
                <a:gd name="T48" fmla="*/ 83 w 320"/>
                <a:gd name="T49" fmla="*/ 107 h 224"/>
                <a:gd name="T50" fmla="*/ 155 w 320"/>
                <a:gd name="T51" fmla="*/ 138 h 224"/>
                <a:gd name="T52" fmla="*/ 160 w 320"/>
                <a:gd name="T53" fmla="*/ 139 h 224"/>
                <a:gd name="T54" fmla="*/ 164 w 320"/>
                <a:gd name="T55" fmla="*/ 138 h 224"/>
                <a:gd name="T56" fmla="*/ 236 w 320"/>
                <a:gd name="T57" fmla="*/ 107 h 224"/>
                <a:gd name="T58" fmla="*/ 244 w 320"/>
                <a:gd name="T59" fmla="*/ 167 h 224"/>
                <a:gd name="T60" fmla="*/ 160 w 320"/>
                <a:gd name="T61" fmla="*/ 117 h 224"/>
                <a:gd name="T62" fmla="*/ 40 w 320"/>
                <a:gd name="T63" fmla="*/ 65 h 224"/>
                <a:gd name="T64" fmla="*/ 160 w 320"/>
                <a:gd name="T65" fmla="*/ 22 h 224"/>
                <a:gd name="T66" fmla="*/ 280 w 320"/>
                <a:gd name="T67" fmla="*/ 65 h 224"/>
                <a:gd name="T68" fmla="*/ 160 w 320"/>
                <a:gd name="T69"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24">
                  <a:moveTo>
                    <a:pt x="313" y="54"/>
                  </a:moveTo>
                  <a:cubicBezTo>
                    <a:pt x="163" y="1"/>
                    <a:pt x="163" y="1"/>
                    <a:pt x="163" y="1"/>
                  </a:cubicBezTo>
                  <a:cubicBezTo>
                    <a:pt x="161" y="0"/>
                    <a:pt x="158" y="0"/>
                    <a:pt x="156" y="1"/>
                  </a:cubicBezTo>
                  <a:cubicBezTo>
                    <a:pt x="7" y="54"/>
                    <a:pt x="7" y="54"/>
                    <a:pt x="7" y="54"/>
                  </a:cubicBezTo>
                  <a:cubicBezTo>
                    <a:pt x="3" y="56"/>
                    <a:pt x="0" y="60"/>
                    <a:pt x="0" y="64"/>
                  </a:cubicBezTo>
                  <a:cubicBezTo>
                    <a:pt x="0" y="68"/>
                    <a:pt x="2" y="72"/>
                    <a:pt x="6" y="74"/>
                  </a:cubicBezTo>
                  <a:cubicBezTo>
                    <a:pt x="63" y="98"/>
                    <a:pt x="63" y="98"/>
                    <a:pt x="63" y="98"/>
                  </a:cubicBezTo>
                  <a:cubicBezTo>
                    <a:pt x="53" y="170"/>
                    <a:pt x="53" y="170"/>
                    <a:pt x="53" y="170"/>
                  </a:cubicBezTo>
                  <a:cubicBezTo>
                    <a:pt x="53" y="172"/>
                    <a:pt x="53" y="174"/>
                    <a:pt x="54" y="176"/>
                  </a:cubicBezTo>
                  <a:cubicBezTo>
                    <a:pt x="56" y="178"/>
                    <a:pt x="83" y="224"/>
                    <a:pt x="160" y="224"/>
                  </a:cubicBezTo>
                  <a:cubicBezTo>
                    <a:pt x="223" y="224"/>
                    <a:pt x="262" y="180"/>
                    <a:pt x="264" y="178"/>
                  </a:cubicBezTo>
                  <a:cubicBezTo>
                    <a:pt x="266" y="176"/>
                    <a:pt x="267" y="173"/>
                    <a:pt x="266" y="170"/>
                  </a:cubicBezTo>
                  <a:cubicBezTo>
                    <a:pt x="257" y="98"/>
                    <a:pt x="257" y="98"/>
                    <a:pt x="257" y="98"/>
                  </a:cubicBezTo>
                  <a:cubicBezTo>
                    <a:pt x="288" y="85"/>
                    <a:pt x="288" y="85"/>
                    <a:pt x="288" y="85"/>
                  </a:cubicBezTo>
                  <a:cubicBezTo>
                    <a:pt x="288" y="214"/>
                    <a:pt x="288" y="214"/>
                    <a:pt x="288" y="214"/>
                  </a:cubicBezTo>
                  <a:cubicBezTo>
                    <a:pt x="288" y="220"/>
                    <a:pt x="292" y="224"/>
                    <a:pt x="298" y="224"/>
                  </a:cubicBezTo>
                  <a:cubicBezTo>
                    <a:pt x="304" y="224"/>
                    <a:pt x="309" y="220"/>
                    <a:pt x="309" y="214"/>
                  </a:cubicBezTo>
                  <a:cubicBezTo>
                    <a:pt x="309" y="76"/>
                    <a:pt x="309" y="76"/>
                    <a:pt x="309" y="76"/>
                  </a:cubicBezTo>
                  <a:cubicBezTo>
                    <a:pt x="313" y="74"/>
                    <a:pt x="313" y="74"/>
                    <a:pt x="313" y="74"/>
                  </a:cubicBezTo>
                  <a:cubicBezTo>
                    <a:pt x="317" y="72"/>
                    <a:pt x="320" y="68"/>
                    <a:pt x="320" y="64"/>
                  </a:cubicBezTo>
                  <a:cubicBezTo>
                    <a:pt x="320" y="60"/>
                    <a:pt x="317" y="56"/>
                    <a:pt x="313" y="54"/>
                  </a:cubicBezTo>
                  <a:close/>
                  <a:moveTo>
                    <a:pt x="244" y="167"/>
                  </a:moveTo>
                  <a:cubicBezTo>
                    <a:pt x="235" y="177"/>
                    <a:pt x="203" y="203"/>
                    <a:pt x="160" y="203"/>
                  </a:cubicBezTo>
                  <a:cubicBezTo>
                    <a:pt x="105" y="203"/>
                    <a:pt x="81" y="177"/>
                    <a:pt x="75" y="168"/>
                  </a:cubicBezTo>
                  <a:cubicBezTo>
                    <a:pt x="83" y="107"/>
                    <a:pt x="83" y="107"/>
                    <a:pt x="83" y="107"/>
                  </a:cubicBezTo>
                  <a:cubicBezTo>
                    <a:pt x="155" y="138"/>
                    <a:pt x="155" y="138"/>
                    <a:pt x="155" y="138"/>
                  </a:cubicBezTo>
                  <a:cubicBezTo>
                    <a:pt x="157" y="139"/>
                    <a:pt x="158" y="139"/>
                    <a:pt x="160" y="139"/>
                  </a:cubicBezTo>
                  <a:cubicBezTo>
                    <a:pt x="161" y="139"/>
                    <a:pt x="163" y="139"/>
                    <a:pt x="164" y="138"/>
                  </a:cubicBezTo>
                  <a:cubicBezTo>
                    <a:pt x="236" y="107"/>
                    <a:pt x="236" y="107"/>
                    <a:pt x="236" y="107"/>
                  </a:cubicBezTo>
                  <a:lnTo>
                    <a:pt x="244" y="167"/>
                  </a:lnTo>
                  <a:close/>
                  <a:moveTo>
                    <a:pt x="160" y="117"/>
                  </a:moveTo>
                  <a:cubicBezTo>
                    <a:pt x="40" y="65"/>
                    <a:pt x="40" y="65"/>
                    <a:pt x="40" y="65"/>
                  </a:cubicBezTo>
                  <a:cubicBezTo>
                    <a:pt x="160" y="22"/>
                    <a:pt x="160" y="22"/>
                    <a:pt x="160" y="22"/>
                  </a:cubicBezTo>
                  <a:cubicBezTo>
                    <a:pt x="280" y="65"/>
                    <a:pt x="280" y="65"/>
                    <a:pt x="280" y="65"/>
                  </a:cubicBezTo>
                  <a:lnTo>
                    <a:pt x="160" y="1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934"/>
            <p:cNvSpPr>
              <a:spLocks noEditPoints="1"/>
            </p:cNvSpPr>
            <p:nvPr/>
          </p:nvSpPr>
          <p:spPr bwMode="auto">
            <a:xfrm>
              <a:off x="5795" y="356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8" name="Group 669"/>
          <p:cNvGrpSpPr>
            <a:grpSpLocks noChangeAspect="1"/>
          </p:cNvGrpSpPr>
          <p:nvPr/>
        </p:nvGrpSpPr>
        <p:grpSpPr bwMode="auto">
          <a:xfrm>
            <a:off x="4179616" y="4225666"/>
            <a:ext cx="780311" cy="780311"/>
            <a:chOff x="1910" y="2326"/>
            <a:chExt cx="340" cy="340"/>
          </a:xfrm>
          <a:solidFill>
            <a:schemeClr val="bg1"/>
          </a:solidFill>
        </p:grpSpPr>
        <p:sp>
          <p:nvSpPr>
            <p:cNvPr id="79" name="Freeform 670"/>
            <p:cNvSpPr>
              <a:spLocks noEditPoints="1"/>
            </p:cNvSpPr>
            <p:nvPr/>
          </p:nvSpPr>
          <p:spPr bwMode="auto">
            <a:xfrm>
              <a:off x="1910" y="232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671"/>
            <p:cNvSpPr>
              <a:spLocks noEditPoints="1"/>
            </p:cNvSpPr>
            <p:nvPr/>
          </p:nvSpPr>
          <p:spPr bwMode="auto">
            <a:xfrm>
              <a:off x="1973" y="2390"/>
              <a:ext cx="214" cy="212"/>
            </a:xfrm>
            <a:custGeom>
              <a:avLst/>
              <a:gdLst>
                <a:gd name="T0" fmla="*/ 298 w 322"/>
                <a:gd name="T1" fmla="*/ 67 h 320"/>
                <a:gd name="T2" fmla="*/ 246 w 322"/>
                <a:gd name="T3" fmla="*/ 55 h 320"/>
                <a:gd name="T4" fmla="*/ 246 w 322"/>
                <a:gd name="T5" fmla="*/ 10 h 320"/>
                <a:gd name="T6" fmla="*/ 235 w 322"/>
                <a:gd name="T7" fmla="*/ 0 h 320"/>
                <a:gd name="T8" fmla="*/ 86 w 322"/>
                <a:gd name="T9" fmla="*/ 0 h 320"/>
                <a:gd name="T10" fmla="*/ 75 w 322"/>
                <a:gd name="T11" fmla="*/ 10 h 320"/>
                <a:gd name="T12" fmla="*/ 76 w 322"/>
                <a:gd name="T13" fmla="*/ 55 h 320"/>
                <a:gd name="T14" fmla="*/ 23 w 322"/>
                <a:gd name="T15" fmla="*/ 67 h 320"/>
                <a:gd name="T16" fmla="*/ 52 w 322"/>
                <a:gd name="T17" fmla="*/ 177 h 320"/>
                <a:gd name="T18" fmla="*/ 104 w 322"/>
                <a:gd name="T19" fmla="*/ 213 h 320"/>
                <a:gd name="T20" fmla="*/ 107 w 322"/>
                <a:gd name="T21" fmla="*/ 213 h 320"/>
                <a:gd name="T22" fmla="*/ 109 w 322"/>
                <a:gd name="T23" fmla="*/ 213 h 320"/>
                <a:gd name="T24" fmla="*/ 121 w 322"/>
                <a:gd name="T25" fmla="*/ 227 h 320"/>
                <a:gd name="T26" fmla="*/ 146 w 322"/>
                <a:gd name="T27" fmla="*/ 243 h 320"/>
                <a:gd name="T28" fmla="*/ 119 w 322"/>
                <a:gd name="T29" fmla="*/ 305 h 320"/>
                <a:gd name="T30" fmla="*/ 120 w 322"/>
                <a:gd name="T31" fmla="*/ 315 h 320"/>
                <a:gd name="T32" fmla="*/ 129 w 322"/>
                <a:gd name="T33" fmla="*/ 320 h 320"/>
                <a:gd name="T34" fmla="*/ 193 w 322"/>
                <a:gd name="T35" fmla="*/ 320 h 320"/>
                <a:gd name="T36" fmla="*/ 202 w 322"/>
                <a:gd name="T37" fmla="*/ 315 h 320"/>
                <a:gd name="T38" fmla="*/ 202 w 322"/>
                <a:gd name="T39" fmla="*/ 305 h 320"/>
                <a:gd name="T40" fmla="*/ 176 w 322"/>
                <a:gd name="T41" fmla="*/ 243 h 320"/>
                <a:gd name="T42" fmla="*/ 201 w 322"/>
                <a:gd name="T43" fmla="*/ 227 h 320"/>
                <a:gd name="T44" fmla="*/ 212 w 322"/>
                <a:gd name="T45" fmla="*/ 213 h 320"/>
                <a:gd name="T46" fmla="*/ 214 w 322"/>
                <a:gd name="T47" fmla="*/ 213 h 320"/>
                <a:gd name="T48" fmla="*/ 217 w 322"/>
                <a:gd name="T49" fmla="*/ 213 h 320"/>
                <a:gd name="T50" fmla="*/ 270 w 322"/>
                <a:gd name="T51" fmla="*/ 177 h 320"/>
                <a:gd name="T52" fmla="*/ 298 w 322"/>
                <a:gd name="T53" fmla="*/ 67 h 320"/>
                <a:gd name="T54" fmla="*/ 66 w 322"/>
                <a:gd name="T55" fmla="*/ 161 h 320"/>
                <a:gd name="T56" fmla="*/ 39 w 322"/>
                <a:gd name="T57" fmla="*/ 81 h 320"/>
                <a:gd name="T58" fmla="*/ 77 w 322"/>
                <a:gd name="T59" fmla="*/ 77 h 320"/>
                <a:gd name="T60" fmla="*/ 97 w 322"/>
                <a:gd name="T61" fmla="*/ 186 h 320"/>
                <a:gd name="T62" fmla="*/ 66 w 322"/>
                <a:gd name="T63" fmla="*/ 161 h 320"/>
                <a:gd name="T64" fmla="*/ 145 w 322"/>
                <a:gd name="T65" fmla="*/ 298 h 320"/>
                <a:gd name="T66" fmla="*/ 161 w 322"/>
                <a:gd name="T67" fmla="*/ 262 h 320"/>
                <a:gd name="T68" fmla="*/ 176 w 322"/>
                <a:gd name="T69" fmla="*/ 298 h 320"/>
                <a:gd name="T70" fmla="*/ 145 w 322"/>
                <a:gd name="T71" fmla="*/ 298 h 320"/>
                <a:gd name="T72" fmla="*/ 185 w 322"/>
                <a:gd name="T73" fmla="*/ 213 h 320"/>
                <a:gd name="T74" fmla="*/ 161 w 322"/>
                <a:gd name="T75" fmla="*/ 224 h 320"/>
                <a:gd name="T76" fmla="*/ 136 w 322"/>
                <a:gd name="T77" fmla="*/ 213 h 320"/>
                <a:gd name="T78" fmla="*/ 96 w 322"/>
                <a:gd name="T79" fmla="*/ 21 h 320"/>
                <a:gd name="T80" fmla="*/ 225 w 322"/>
                <a:gd name="T81" fmla="*/ 21 h 320"/>
                <a:gd name="T82" fmla="*/ 185 w 322"/>
                <a:gd name="T83" fmla="*/ 213 h 320"/>
                <a:gd name="T84" fmla="*/ 255 w 322"/>
                <a:gd name="T85" fmla="*/ 161 h 320"/>
                <a:gd name="T86" fmla="*/ 225 w 322"/>
                <a:gd name="T87" fmla="*/ 186 h 320"/>
                <a:gd name="T88" fmla="*/ 245 w 322"/>
                <a:gd name="T89" fmla="*/ 77 h 320"/>
                <a:gd name="T90" fmla="*/ 283 w 322"/>
                <a:gd name="T91" fmla="*/ 81 h 320"/>
                <a:gd name="T92" fmla="*/ 255 w 322"/>
                <a:gd name="T93"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20">
                  <a:moveTo>
                    <a:pt x="298" y="67"/>
                  </a:moveTo>
                  <a:cubicBezTo>
                    <a:pt x="286" y="54"/>
                    <a:pt x="268" y="50"/>
                    <a:pt x="246" y="55"/>
                  </a:cubicBezTo>
                  <a:cubicBezTo>
                    <a:pt x="247" y="30"/>
                    <a:pt x="246" y="12"/>
                    <a:pt x="246" y="10"/>
                  </a:cubicBezTo>
                  <a:cubicBezTo>
                    <a:pt x="246" y="4"/>
                    <a:pt x="241" y="0"/>
                    <a:pt x="235" y="0"/>
                  </a:cubicBezTo>
                  <a:cubicBezTo>
                    <a:pt x="86" y="0"/>
                    <a:pt x="86" y="0"/>
                    <a:pt x="86" y="0"/>
                  </a:cubicBezTo>
                  <a:cubicBezTo>
                    <a:pt x="80" y="0"/>
                    <a:pt x="76" y="4"/>
                    <a:pt x="75" y="10"/>
                  </a:cubicBezTo>
                  <a:cubicBezTo>
                    <a:pt x="75" y="12"/>
                    <a:pt x="75" y="30"/>
                    <a:pt x="76" y="55"/>
                  </a:cubicBezTo>
                  <a:cubicBezTo>
                    <a:pt x="54" y="50"/>
                    <a:pt x="35" y="54"/>
                    <a:pt x="23" y="67"/>
                  </a:cubicBezTo>
                  <a:cubicBezTo>
                    <a:pt x="0" y="92"/>
                    <a:pt x="12" y="140"/>
                    <a:pt x="52" y="177"/>
                  </a:cubicBezTo>
                  <a:cubicBezTo>
                    <a:pt x="67" y="191"/>
                    <a:pt x="85" y="207"/>
                    <a:pt x="104" y="213"/>
                  </a:cubicBezTo>
                  <a:cubicBezTo>
                    <a:pt x="105" y="213"/>
                    <a:pt x="106" y="213"/>
                    <a:pt x="107" y="213"/>
                  </a:cubicBezTo>
                  <a:cubicBezTo>
                    <a:pt x="108" y="213"/>
                    <a:pt x="109" y="213"/>
                    <a:pt x="109" y="213"/>
                  </a:cubicBezTo>
                  <a:cubicBezTo>
                    <a:pt x="113" y="218"/>
                    <a:pt x="117" y="223"/>
                    <a:pt x="121" y="227"/>
                  </a:cubicBezTo>
                  <a:cubicBezTo>
                    <a:pt x="128" y="235"/>
                    <a:pt x="136" y="240"/>
                    <a:pt x="146" y="243"/>
                  </a:cubicBezTo>
                  <a:cubicBezTo>
                    <a:pt x="119" y="305"/>
                    <a:pt x="119" y="305"/>
                    <a:pt x="119" y="305"/>
                  </a:cubicBezTo>
                  <a:cubicBezTo>
                    <a:pt x="117" y="308"/>
                    <a:pt x="118" y="312"/>
                    <a:pt x="120" y="315"/>
                  </a:cubicBezTo>
                  <a:cubicBezTo>
                    <a:pt x="122" y="318"/>
                    <a:pt x="125" y="320"/>
                    <a:pt x="129" y="320"/>
                  </a:cubicBezTo>
                  <a:cubicBezTo>
                    <a:pt x="193" y="320"/>
                    <a:pt x="193" y="320"/>
                    <a:pt x="193" y="320"/>
                  </a:cubicBezTo>
                  <a:cubicBezTo>
                    <a:pt x="196" y="320"/>
                    <a:pt x="200" y="318"/>
                    <a:pt x="202" y="315"/>
                  </a:cubicBezTo>
                  <a:cubicBezTo>
                    <a:pt x="204" y="312"/>
                    <a:pt x="204" y="308"/>
                    <a:pt x="202" y="305"/>
                  </a:cubicBezTo>
                  <a:cubicBezTo>
                    <a:pt x="176" y="243"/>
                    <a:pt x="176" y="243"/>
                    <a:pt x="176" y="243"/>
                  </a:cubicBezTo>
                  <a:cubicBezTo>
                    <a:pt x="185" y="240"/>
                    <a:pt x="193" y="235"/>
                    <a:pt x="201" y="227"/>
                  </a:cubicBezTo>
                  <a:cubicBezTo>
                    <a:pt x="205" y="223"/>
                    <a:pt x="209" y="218"/>
                    <a:pt x="212" y="213"/>
                  </a:cubicBezTo>
                  <a:cubicBezTo>
                    <a:pt x="213" y="213"/>
                    <a:pt x="213" y="213"/>
                    <a:pt x="214" y="213"/>
                  </a:cubicBezTo>
                  <a:cubicBezTo>
                    <a:pt x="215" y="213"/>
                    <a:pt x="216" y="213"/>
                    <a:pt x="217" y="213"/>
                  </a:cubicBezTo>
                  <a:cubicBezTo>
                    <a:pt x="236" y="207"/>
                    <a:pt x="254" y="191"/>
                    <a:pt x="270" y="177"/>
                  </a:cubicBezTo>
                  <a:cubicBezTo>
                    <a:pt x="309" y="140"/>
                    <a:pt x="322" y="92"/>
                    <a:pt x="298" y="67"/>
                  </a:cubicBezTo>
                  <a:close/>
                  <a:moveTo>
                    <a:pt x="66" y="161"/>
                  </a:moveTo>
                  <a:cubicBezTo>
                    <a:pt x="37" y="134"/>
                    <a:pt x="24" y="97"/>
                    <a:pt x="39" y="81"/>
                  </a:cubicBezTo>
                  <a:cubicBezTo>
                    <a:pt x="46" y="74"/>
                    <a:pt x="60" y="72"/>
                    <a:pt x="77" y="77"/>
                  </a:cubicBezTo>
                  <a:cubicBezTo>
                    <a:pt x="79" y="112"/>
                    <a:pt x="85" y="153"/>
                    <a:pt x="97" y="186"/>
                  </a:cubicBezTo>
                  <a:cubicBezTo>
                    <a:pt x="86" y="179"/>
                    <a:pt x="76" y="170"/>
                    <a:pt x="66" y="161"/>
                  </a:cubicBezTo>
                  <a:close/>
                  <a:moveTo>
                    <a:pt x="145" y="298"/>
                  </a:moveTo>
                  <a:cubicBezTo>
                    <a:pt x="161" y="262"/>
                    <a:pt x="161" y="262"/>
                    <a:pt x="161" y="262"/>
                  </a:cubicBezTo>
                  <a:cubicBezTo>
                    <a:pt x="176" y="298"/>
                    <a:pt x="176" y="298"/>
                    <a:pt x="176" y="298"/>
                  </a:cubicBezTo>
                  <a:lnTo>
                    <a:pt x="145" y="298"/>
                  </a:lnTo>
                  <a:close/>
                  <a:moveTo>
                    <a:pt x="185" y="213"/>
                  </a:moveTo>
                  <a:cubicBezTo>
                    <a:pt x="178" y="220"/>
                    <a:pt x="170" y="224"/>
                    <a:pt x="161" y="224"/>
                  </a:cubicBezTo>
                  <a:cubicBezTo>
                    <a:pt x="151" y="224"/>
                    <a:pt x="143" y="220"/>
                    <a:pt x="136" y="213"/>
                  </a:cubicBezTo>
                  <a:cubicBezTo>
                    <a:pt x="102" y="177"/>
                    <a:pt x="96" y="70"/>
                    <a:pt x="96" y="21"/>
                  </a:cubicBezTo>
                  <a:cubicBezTo>
                    <a:pt x="225" y="21"/>
                    <a:pt x="225" y="21"/>
                    <a:pt x="225" y="21"/>
                  </a:cubicBezTo>
                  <a:cubicBezTo>
                    <a:pt x="225" y="70"/>
                    <a:pt x="220" y="177"/>
                    <a:pt x="185" y="213"/>
                  </a:cubicBezTo>
                  <a:close/>
                  <a:moveTo>
                    <a:pt x="255" y="161"/>
                  </a:moveTo>
                  <a:cubicBezTo>
                    <a:pt x="246" y="170"/>
                    <a:pt x="235" y="179"/>
                    <a:pt x="225" y="186"/>
                  </a:cubicBezTo>
                  <a:cubicBezTo>
                    <a:pt x="237" y="153"/>
                    <a:pt x="242" y="112"/>
                    <a:pt x="245" y="77"/>
                  </a:cubicBezTo>
                  <a:cubicBezTo>
                    <a:pt x="261" y="72"/>
                    <a:pt x="275" y="74"/>
                    <a:pt x="283" y="81"/>
                  </a:cubicBezTo>
                  <a:cubicBezTo>
                    <a:pt x="297" y="97"/>
                    <a:pt x="284" y="134"/>
                    <a:pt x="255" y="16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89" name="Freeform 521"/>
          <p:cNvSpPr>
            <a:spLocks noEditPoints="1"/>
          </p:cNvSpPr>
          <p:nvPr/>
        </p:nvSpPr>
        <p:spPr bwMode="auto">
          <a:xfrm>
            <a:off x="4230471" y="2317380"/>
            <a:ext cx="689055" cy="689055"/>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9" name="TextBox 68"/>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
        <p:nvSpPr>
          <p:cNvPr id="74" name="Freeform 346"/>
          <p:cNvSpPr>
            <a:spLocks noChangeAspect="1" noEditPoints="1"/>
          </p:cNvSpPr>
          <p:nvPr/>
        </p:nvSpPr>
        <p:spPr bwMode="auto">
          <a:xfrm>
            <a:off x="3331455" y="2793455"/>
            <a:ext cx="687600" cy="687600"/>
          </a:xfrm>
          <a:custGeom>
            <a:avLst/>
            <a:gdLst>
              <a:gd name="T0" fmla="*/ 202 w 512"/>
              <a:gd name="T1" fmla="*/ 320 h 512"/>
              <a:gd name="T2" fmla="*/ 181 w 512"/>
              <a:gd name="T3" fmla="*/ 373 h 512"/>
              <a:gd name="T4" fmla="*/ 170 w 512"/>
              <a:gd name="T5" fmla="*/ 341 h 512"/>
              <a:gd name="T6" fmla="*/ 160 w 512"/>
              <a:gd name="T7" fmla="*/ 373 h 512"/>
              <a:gd name="T8" fmla="*/ 138 w 512"/>
              <a:gd name="T9" fmla="*/ 320 h 512"/>
              <a:gd name="T10" fmla="*/ 318 w 512"/>
              <a:gd name="T11" fmla="*/ 298 h 512"/>
              <a:gd name="T12" fmla="*/ 341 w 512"/>
              <a:gd name="T13" fmla="*/ 280 h 512"/>
              <a:gd name="T14" fmla="*/ 233 w 512"/>
              <a:gd name="T15" fmla="*/ 138 h 512"/>
              <a:gd name="T16" fmla="*/ 256 w 512"/>
              <a:gd name="T17" fmla="*/ 120 h 512"/>
              <a:gd name="T18" fmla="*/ 245 w 512"/>
              <a:gd name="T19" fmla="*/ 213 h 512"/>
              <a:gd name="T20" fmla="*/ 256 w 512"/>
              <a:gd name="T21" fmla="*/ 181 h 512"/>
              <a:gd name="T22" fmla="*/ 266 w 512"/>
              <a:gd name="T23" fmla="*/ 213 h 512"/>
              <a:gd name="T24" fmla="*/ 288 w 512"/>
              <a:gd name="T25" fmla="*/ 160 h 512"/>
              <a:gd name="T26" fmla="*/ 224 w 512"/>
              <a:gd name="T27" fmla="*/ 213 h 512"/>
              <a:gd name="T28" fmla="*/ 256 w 512"/>
              <a:gd name="T29" fmla="*/ 512 h 512"/>
              <a:gd name="T30" fmla="*/ 256 w 512"/>
              <a:gd name="T31" fmla="*/ 0 h 512"/>
              <a:gd name="T32" fmla="*/ 230 w 512"/>
              <a:gd name="T33" fmla="*/ 301 h 512"/>
              <a:gd name="T34" fmla="*/ 164 w 512"/>
              <a:gd name="T35" fmla="*/ 258 h 512"/>
              <a:gd name="T36" fmla="*/ 107 w 512"/>
              <a:gd name="T37" fmla="*/ 313 h 512"/>
              <a:gd name="T38" fmla="*/ 117 w 512"/>
              <a:gd name="T39" fmla="*/ 384 h 512"/>
              <a:gd name="T40" fmla="*/ 213 w 512"/>
              <a:gd name="T41" fmla="*/ 394 h 512"/>
              <a:gd name="T42" fmla="*/ 224 w 512"/>
              <a:gd name="T43" fmla="*/ 320 h 512"/>
              <a:gd name="T44" fmla="*/ 230 w 512"/>
              <a:gd name="T45" fmla="*/ 301 h 512"/>
              <a:gd name="T46" fmla="*/ 309 w 512"/>
              <a:gd name="T47" fmla="*/ 224 h 512"/>
              <a:gd name="T48" fmla="*/ 319 w 512"/>
              <a:gd name="T49" fmla="*/ 153 h 512"/>
              <a:gd name="T50" fmla="*/ 262 w 512"/>
              <a:gd name="T51" fmla="*/ 98 h 512"/>
              <a:gd name="T52" fmla="*/ 196 w 512"/>
              <a:gd name="T53" fmla="*/ 141 h 512"/>
              <a:gd name="T54" fmla="*/ 202 w 512"/>
              <a:gd name="T55" fmla="*/ 160 h 512"/>
              <a:gd name="T56" fmla="*/ 213 w 512"/>
              <a:gd name="T57" fmla="*/ 234 h 512"/>
              <a:gd name="T58" fmla="*/ 401 w 512"/>
              <a:gd name="T59" fmla="*/ 301 h 512"/>
              <a:gd name="T60" fmla="*/ 334 w 512"/>
              <a:gd name="T61" fmla="*/ 258 h 512"/>
              <a:gd name="T62" fmla="*/ 278 w 512"/>
              <a:gd name="T63" fmla="*/ 313 h 512"/>
              <a:gd name="T64" fmla="*/ 288 w 512"/>
              <a:gd name="T65" fmla="*/ 384 h 512"/>
              <a:gd name="T66" fmla="*/ 384 w 512"/>
              <a:gd name="T67" fmla="*/ 394 h 512"/>
              <a:gd name="T68" fmla="*/ 394 w 512"/>
              <a:gd name="T69" fmla="*/ 320 h 512"/>
              <a:gd name="T70" fmla="*/ 401 w 512"/>
              <a:gd name="T71" fmla="*/ 301 h 512"/>
              <a:gd name="T72" fmla="*/ 147 w 512"/>
              <a:gd name="T73" fmla="*/ 298 h 512"/>
              <a:gd name="T74" fmla="*/ 170 w 512"/>
              <a:gd name="T75" fmla="*/ 280 h 512"/>
              <a:gd name="T76" fmla="*/ 330 w 512"/>
              <a:gd name="T77" fmla="*/ 373 h 512"/>
              <a:gd name="T78" fmla="*/ 341 w 512"/>
              <a:gd name="T79" fmla="*/ 341 h 512"/>
              <a:gd name="T80" fmla="*/ 352 w 512"/>
              <a:gd name="T81" fmla="*/ 373 h 512"/>
              <a:gd name="T82" fmla="*/ 373 w 512"/>
              <a:gd name="T83" fmla="*/ 320 h 512"/>
              <a:gd name="T84" fmla="*/ 309 w 512"/>
              <a:gd name="T85" fmla="*/ 37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2" h="512">
                <a:moveTo>
                  <a:pt x="138" y="320"/>
                </a:moveTo>
                <a:cubicBezTo>
                  <a:pt x="202" y="320"/>
                  <a:pt x="202" y="320"/>
                  <a:pt x="202" y="320"/>
                </a:cubicBezTo>
                <a:cubicBezTo>
                  <a:pt x="202" y="373"/>
                  <a:pt x="202" y="373"/>
                  <a:pt x="202" y="373"/>
                </a:cubicBezTo>
                <a:cubicBezTo>
                  <a:pt x="181" y="373"/>
                  <a:pt x="181" y="373"/>
                  <a:pt x="181" y="373"/>
                </a:cubicBezTo>
                <a:cubicBezTo>
                  <a:pt x="181" y="352"/>
                  <a:pt x="181" y="352"/>
                  <a:pt x="181" y="352"/>
                </a:cubicBezTo>
                <a:cubicBezTo>
                  <a:pt x="181" y="346"/>
                  <a:pt x="176" y="341"/>
                  <a:pt x="170" y="341"/>
                </a:cubicBezTo>
                <a:cubicBezTo>
                  <a:pt x="164" y="341"/>
                  <a:pt x="160" y="346"/>
                  <a:pt x="160" y="352"/>
                </a:cubicBezTo>
                <a:cubicBezTo>
                  <a:pt x="160" y="373"/>
                  <a:pt x="160" y="373"/>
                  <a:pt x="160" y="373"/>
                </a:cubicBezTo>
                <a:cubicBezTo>
                  <a:pt x="138" y="373"/>
                  <a:pt x="138" y="373"/>
                  <a:pt x="138" y="373"/>
                </a:cubicBezTo>
                <a:lnTo>
                  <a:pt x="138" y="320"/>
                </a:lnTo>
                <a:close/>
                <a:moveTo>
                  <a:pt x="341" y="280"/>
                </a:moveTo>
                <a:cubicBezTo>
                  <a:pt x="318" y="298"/>
                  <a:pt x="318" y="298"/>
                  <a:pt x="318" y="298"/>
                </a:cubicBezTo>
                <a:cubicBezTo>
                  <a:pt x="364" y="298"/>
                  <a:pt x="364" y="298"/>
                  <a:pt x="364" y="298"/>
                </a:cubicBezTo>
                <a:lnTo>
                  <a:pt x="341" y="280"/>
                </a:lnTo>
                <a:close/>
                <a:moveTo>
                  <a:pt x="256" y="120"/>
                </a:moveTo>
                <a:cubicBezTo>
                  <a:pt x="233" y="138"/>
                  <a:pt x="233" y="138"/>
                  <a:pt x="233" y="138"/>
                </a:cubicBezTo>
                <a:cubicBezTo>
                  <a:pt x="279" y="138"/>
                  <a:pt x="279" y="138"/>
                  <a:pt x="279" y="138"/>
                </a:cubicBezTo>
                <a:lnTo>
                  <a:pt x="256" y="120"/>
                </a:lnTo>
                <a:close/>
                <a:moveTo>
                  <a:pt x="224" y="213"/>
                </a:moveTo>
                <a:cubicBezTo>
                  <a:pt x="245" y="213"/>
                  <a:pt x="245" y="213"/>
                  <a:pt x="245" y="213"/>
                </a:cubicBezTo>
                <a:cubicBezTo>
                  <a:pt x="245" y="192"/>
                  <a:pt x="245" y="192"/>
                  <a:pt x="245" y="192"/>
                </a:cubicBezTo>
                <a:cubicBezTo>
                  <a:pt x="245" y="186"/>
                  <a:pt x="250" y="181"/>
                  <a:pt x="256" y="181"/>
                </a:cubicBezTo>
                <a:cubicBezTo>
                  <a:pt x="262" y="181"/>
                  <a:pt x="266" y="186"/>
                  <a:pt x="266" y="192"/>
                </a:cubicBezTo>
                <a:cubicBezTo>
                  <a:pt x="266" y="213"/>
                  <a:pt x="266" y="213"/>
                  <a:pt x="266" y="213"/>
                </a:cubicBezTo>
                <a:cubicBezTo>
                  <a:pt x="288" y="213"/>
                  <a:pt x="288" y="213"/>
                  <a:pt x="288" y="213"/>
                </a:cubicBezTo>
                <a:cubicBezTo>
                  <a:pt x="288" y="160"/>
                  <a:pt x="288" y="160"/>
                  <a:pt x="288" y="160"/>
                </a:cubicBezTo>
                <a:cubicBezTo>
                  <a:pt x="224" y="160"/>
                  <a:pt x="224" y="160"/>
                  <a:pt x="224" y="160"/>
                </a:cubicBezTo>
                <a:lnTo>
                  <a:pt x="224" y="21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30" y="301"/>
                </a:moveTo>
                <a:cubicBezTo>
                  <a:pt x="177" y="258"/>
                  <a:pt x="177" y="258"/>
                  <a:pt x="177" y="258"/>
                </a:cubicBezTo>
                <a:cubicBezTo>
                  <a:pt x="173" y="255"/>
                  <a:pt x="168" y="255"/>
                  <a:pt x="164" y="258"/>
                </a:cubicBezTo>
                <a:cubicBezTo>
                  <a:pt x="110" y="301"/>
                  <a:pt x="110" y="301"/>
                  <a:pt x="110" y="301"/>
                </a:cubicBezTo>
                <a:cubicBezTo>
                  <a:pt x="107" y="304"/>
                  <a:pt x="105" y="308"/>
                  <a:pt x="107" y="313"/>
                </a:cubicBezTo>
                <a:cubicBezTo>
                  <a:pt x="108" y="317"/>
                  <a:pt x="112" y="320"/>
                  <a:pt x="117" y="320"/>
                </a:cubicBezTo>
                <a:cubicBezTo>
                  <a:pt x="117" y="384"/>
                  <a:pt x="117" y="384"/>
                  <a:pt x="117" y="384"/>
                </a:cubicBezTo>
                <a:cubicBezTo>
                  <a:pt x="117" y="390"/>
                  <a:pt x="122" y="394"/>
                  <a:pt x="128" y="394"/>
                </a:cubicBezTo>
                <a:cubicBezTo>
                  <a:pt x="213" y="394"/>
                  <a:pt x="213" y="394"/>
                  <a:pt x="213" y="394"/>
                </a:cubicBezTo>
                <a:cubicBezTo>
                  <a:pt x="219" y="394"/>
                  <a:pt x="224" y="390"/>
                  <a:pt x="224" y="384"/>
                </a:cubicBezTo>
                <a:cubicBezTo>
                  <a:pt x="224" y="320"/>
                  <a:pt x="224" y="320"/>
                  <a:pt x="224" y="320"/>
                </a:cubicBezTo>
                <a:cubicBezTo>
                  <a:pt x="228" y="320"/>
                  <a:pt x="232" y="317"/>
                  <a:pt x="234" y="313"/>
                </a:cubicBezTo>
                <a:cubicBezTo>
                  <a:pt x="235" y="308"/>
                  <a:pt x="234" y="304"/>
                  <a:pt x="230" y="301"/>
                </a:cubicBezTo>
                <a:close/>
                <a:moveTo>
                  <a:pt x="298" y="234"/>
                </a:moveTo>
                <a:cubicBezTo>
                  <a:pt x="304" y="234"/>
                  <a:pt x="309" y="230"/>
                  <a:pt x="309" y="224"/>
                </a:cubicBezTo>
                <a:cubicBezTo>
                  <a:pt x="309" y="160"/>
                  <a:pt x="309" y="160"/>
                  <a:pt x="309" y="160"/>
                </a:cubicBezTo>
                <a:cubicBezTo>
                  <a:pt x="314" y="160"/>
                  <a:pt x="318" y="157"/>
                  <a:pt x="319" y="153"/>
                </a:cubicBezTo>
                <a:cubicBezTo>
                  <a:pt x="321" y="148"/>
                  <a:pt x="319" y="143"/>
                  <a:pt x="316" y="141"/>
                </a:cubicBezTo>
                <a:cubicBezTo>
                  <a:pt x="262" y="98"/>
                  <a:pt x="262" y="98"/>
                  <a:pt x="262" y="98"/>
                </a:cubicBezTo>
                <a:cubicBezTo>
                  <a:pt x="258" y="95"/>
                  <a:pt x="253" y="95"/>
                  <a:pt x="249" y="98"/>
                </a:cubicBezTo>
                <a:cubicBezTo>
                  <a:pt x="196" y="141"/>
                  <a:pt x="196" y="141"/>
                  <a:pt x="196" y="141"/>
                </a:cubicBezTo>
                <a:cubicBezTo>
                  <a:pt x="192" y="143"/>
                  <a:pt x="191" y="148"/>
                  <a:pt x="192" y="153"/>
                </a:cubicBezTo>
                <a:cubicBezTo>
                  <a:pt x="194" y="157"/>
                  <a:pt x="198" y="160"/>
                  <a:pt x="202" y="160"/>
                </a:cubicBezTo>
                <a:cubicBezTo>
                  <a:pt x="202" y="224"/>
                  <a:pt x="202" y="224"/>
                  <a:pt x="202" y="224"/>
                </a:cubicBezTo>
                <a:cubicBezTo>
                  <a:pt x="202" y="230"/>
                  <a:pt x="207" y="234"/>
                  <a:pt x="213" y="234"/>
                </a:cubicBezTo>
                <a:lnTo>
                  <a:pt x="298" y="234"/>
                </a:lnTo>
                <a:close/>
                <a:moveTo>
                  <a:pt x="401" y="301"/>
                </a:moveTo>
                <a:cubicBezTo>
                  <a:pt x="348" y="258"/>
                  <a:pt x="348" y="258"/>
                  <a:pt x="348" y="258"/>
                </a:cubicBezTo>
                <a:cubicBezTo>
                  <a:pt x="344" y="255"/>
                  <a:pt x="338" y="255"/>
                  <a:pt x="334" y="258"/>
                </a:cubicBezTo>
                <a:cubicBezTo>
                  <a:pt x="281" y="301"/>
                  <a:pt x="281" y="301"/>
                  <a:pt x="281" y="301"/>
                </a:cubicBezTo>
                <a:cubicBezTo>
                  <a:pt x="277" y="304"/>
                  <a:pt x="276" y="308"/>
                  <a:pt x="278" y="313"/>
                </a:cubicBezTo>
                <a:cubicBezTo>
                  <a:pt x="279" y="317"/>
                  <a:pt x="283" y="320"/>
                  <a:pt x="288" y="320"/>
                </a:cubicBezTo>
                <a:cubicBezTo>
                  <a:pt x="288" y="384"/>
                  <a:pt x="288" y="384"/>
                  <a:pt x="288" y="384"/>
                </a:cubicBezTo>
                <a:cubicBezTo>
                  <a:pt x="288" y="390"/>
                  <a:pt x="292" y="394"/>
                  <a:pt x="298" y="394"/>
                </a:cubicBezTo>
                <a:cubicBezTo>
                  <a:pt x="384" y="394"/>
                  <a:pt x="384" y="394"/>
                  <a:pt x="384" y="394"/>
                </a:cubicBezTo>
                <a:cubicBezTo>
                  <a:pt x="390" y="394"/>
                  <a:pt x="394" y="390"/>
                  <a:pt x="394" y="384"/>
                </a:cubicBezTo>
                <a:cubicBezTo>
                  <a:pt x="394" y="320"/>
                  <a:pt x="394" y="320"/>
                  <a:pt x="394" y="320"/>
                </a:cubicBezTo>
                <a:cubicBezTo>
                  <a:pt x="399" y="320"/>
                  <a:pt x="403" y="317"/>
                  <a:pt x="404" y="313"/>
                </a:cubicBezTo>
                <a:cubicBezTo>
                  <a:pt x="406" y="308"/>
                  <a:pt x="405" y="304"/>
                  <a:pt x="401" y="301"/>
                </a:cubicBezTo>
                <a:close/>
                <a:moveTo>
                  <a:pt x="170" y="280"/>
                </a:moveTo>
                <a:cubicBezTo>
                  <a:pt x="147" y="298"/>
                  <a:pt x="147" y="298"/>
                  <a:pt x="147" y="298"/>
                </a:cubicBezTo>
                <a:cubicBezTo>
                  <a:pt x="193" y="298"/>
                  <a:pt x="193" y="298"/>
                  <a:pt x="193" y="298"/>
                </a:cubicBezTo>
                <a:lnTo>
                  <a:pt x="170" y="280"/>
                </a:lnTo>
                <a:close/>
                <a:moveTo>
                  <a:pt x="309" y="373"/>
                </a:moveTo>
                <a:cubicBezTo>
                  <a:pt x="330" y="373"/>
                  <a:pt x="330" y="373"/>
                  <a:pt x="330" y="373"/>
                </a:cubicBezTo>
                <a:cubicBezTo>
                  <a:pt x="330" y="352"/>
                  <a:pt x="330" y="352"/>
                  <a:pt x="330" y="352"/>
                </a:cubicBezTo>
                <a:cubicBezTo>
                  <a:pt x="330" y="346"/>
                  <a:pt x="335" y="341"/>
                  <a:pt x="341" y="341"/>
                </a:cubicBezTo>
                <a:cubicBezTo>
                  <a:pt x="347" y="341"/>
                  <a:pt x="352" y="346"/>
                  <a:pt x="352" y="352"/>
                </a:cubicBezTo>
                <a:cubicBezTo>
                  <a:pt x="352" y="373"/>
                  <a:pt x="352" y="373"/>
                  <a:pt x="352" y="373"/>
                </a:cubicBezTo>
                <a:cubicBezTo>
                  <a:pt x="373" y="373"/>
                  <a:pt x="373" y="373"/>
                  <a:pt x="373" y="373"/>
                </a:cubicBezTo>
                <a:cubicBezTo>
                  <a:pt x="373" y="320"/>
                  <a:pt x="373" y="320"/>
                  <a:pt x="373" y="320"/>
                </a:cubicBezTo>
                <a:cubicBezTo>
                  <a:pt x="309" y="320"/>
                  <a:pt x="309" y="320"/>
                  <a:pt x="309" y="320"/>
                </a:cubicBezTo>
                <a:lnTo>
                  <a:pt x="309" y="373"/>
                </a:lnTo>
                <a:close/>
              </a:path>
            </a:pathLst>
          </a:custGeom>
          <a:solidFill>
            <a:schemeClr val="accent4"/>
          </a:solidFill>
          <a:ln w="28575">
            <a:solidFill>
              <a:schemeClr val="bg1"/>
            </a:solidFill>
          </a:ln>
          <a:extLst/>
        </p:spPr>
        <p:txBody>
          <a:bodyPr vert="horz" wrap="square" lIns="91440" tIns="45720" rIns="91440" bIns="45720" numCol="1" anchor="t" anchorCtr="0" compatLnSpc="1">
            <a:prstTxWarp prst="textNoShape">
              <a:avLst/>
            </a:prstTxWarp>
          </a:bodyPr>
          <a:lstStyle/>
          <a:p>
            <a:endParaRPr lang="en-GB" dirty="0"/>
          </a:p>
        </p:txBody>
      </p:sp>
      <p:sp>
        <p:nvSpPr>
          <p:cNvPr id="75" name="Freeform 411"/>
          <p:cNvSpPr>
            <a:spLocks noChangeAspect="1" noEditPoints="1"/>
          </p:cNvSpPr>
          <p:nvPr/>
        </p:nvSpPr>
        <p:spPr bwMode="auto">
          <a:xfrm>
            <a:off x="3340627" y="3783280"/>
            <a:ext cx="691200" cy="691200"/>
          </a:xfrm>
          <a:custGeom>
            <a:avLst/>
            <a:gdLst>
              <a:gd name="T0" fmla="*/ 211 w 512"/>
              <a:gd name="T1" fmla="*/ 256 h 512"/>
              <a:gd name="T2" fmla="*/ 332 w 512"/>
              <a:gd name="T3" fmla="*/ 256 h 512"/>
              <a:gd name="T4" fmla="*/ 229 w 512"/>
              <a:gd name="T5" fmla="*/ 358 h 512"/>
              <a:gd name="T6" fmla="*/ 169 w 512"/>
              <a:gd name="T7" fmla="*/ 358 h 512"/>
              <a:gd name="T8" fmla="*/ 169 w 512"/>
              <a:gd name="T9" fmla="*/ 298 h 512"/>
              <a:gd name="T10" fmla="*/ 211 w 512"/>
              <a:gd name="T11" fmla="*/ 256 h 512"/>
              <a:gd name="T12" fmla="*/ 233 w 512"/>
              <a:gd name="T13" fmla="*/ 234 h 512"/>
              <a:gd name="T14" fmla="*/ 353 w 512"/>
              <a:gd name="T15" fmla="*/ 234 h 512"/>
              <a:gd name="T16" fmla="*/ 373 w 512"/>
              <a:gd name="T17" fmla="*/ 215 h 512"/>
              <a:gd name="T18" fmla="*/ 312 w 512"/>
              <a:gd name="T19" fmla="*/ 155 h 512"/>
              <a:gd name="T20" fmla="*/ 233 w 512"/>
              <a:gd name="T21" fmla="*/ 234 h 512"/>
              <a:gd name="T22" fmla="*/ 512 w 512"/>
              <a:gd name="T23" fmla="*/ 256 h 512"/>
              <a:gd name="T24" fmla="*/ 256 w 512"/>
              <a:gd name="T25" fmla="*/ 512 h 512"/>
              <a:gd name="T26" fmla="*/ 0 w 512"/>
              <a:gd name="T27" fmla="*/ 256 h 512"/>
              <a:gd name="T28" fmla="*/ 256 w 512"/>
              <a:gd name="T29" fmla="*/ 0 h 512"/>
              <a:gd name="T30" fmla="*/ 512 w 512"/>
              <a:gd name="T31" fmla="*/ 256 h 512"/>
              <a:gd name="T32" fmla="*/ 410 w 512"/>
              <a:gd name="T33" fmla="*/ 223 h 512"/>
              <a:gd name="T34" fmla="*/ 395 w 512"/>
              <a:gd name="T35" fmla="*/ 208 h 512"/>
              <a:gd name="T36" fmla="*/ 395 w 512"/>
              <a:gd name="T37" fmla="*/ 208 h 512"/>
              <a:gd name="T38" fmla="*/ 395 w 512"/>
              <a:gd name="T39" fmla="*/ 208 h 512"/>
              <a:gd name="T40" fmla="*/ 305 w 512"/>
              <a:gd name="T41" fmla="*/ 117 h 512"/>
              <a:gd name="T42" fmla="*/ 290 w 512"/>
              <a:gd name="T43" fmla="*/ 117 h 512"/>
              <a:gd name="T44" fmla="*/ 290 w 512"/>
              <a:gd name="T45" fmla="*/ 132 h 512"/>
              <a:gd name="T46" fmla="*/ 297 w 512"/>
              <a:gd name="T47" fmla="*/ 140 h 512"/>
              <a:gd name="T48" fmla="*/ 154 w 512"/>
              <a:gd name="T49" fmla="*/ 283 h 512"/>
              <a:gd name="T50" fmla="*/ 154 w 512"/>
              <a:gd name="T51" fmla="*/ 373 h 512"/>
              <a:gd name="T52" fmla="*/ 199 w 512"/>
              <a:gd name="T53" fmla="*/ 392 h 512"/>
              <a:gd name="T54" fmla="*/ 244 w 512"/>
              <a:gd name="T55" fmla="*/ 373 h 512"/>
              <a:gd name="T56" fmla="*/ 388 w 512"/>
              <a:gd name="T57" fmla="*/ 230 h 512"/>
              <a:gd name="T58" fmla="*/ 395 w 512"/>
              <a:gd name="T59" fmla="*/ 238 h 512"/>
              <a:gd name="T60" fmla="*/ 403 w 512"/>
              <a:gd name="T61" fmla="*/ 241 h 512"/>
              <a:gd name="T62" fmla="*/ 410 w 512"/>
              <a:gd name="T63" fmla="*/ 238 h 512"/>
              <a:gd name="T64" fmla="*/ 410 w 512"/>
              <a:gd name="T65" fmla="*/ 22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211" y="256"/>
                </a:moveTo>
                <a:cubicBezTo>
                  <a:pt x="332" y="256"/>
                  <a:pt x="332" y="256"/>
                  <a:pt x="332" y="256"/>
                </a:cubicBezTo>
                <a:cubicBezTo>
                  <a:pt x="229" y="358"/>
                  <a:pt x="229" y="358"/>
                  <a:pt x="229" y="358"/>
                </a:cubicBezTo>
                <a:cubicBezTo>
                  <a:pt x="213" y="375"/>
                  <a:pt x="186" y="375"/>
                  <a:pt x="169" y="358"/>
                </a:cubicBezTo>
                <a:cubicBezTo>
                  <a:pt x="152" y="342"/>
                  <a:pt x="152" y="315"/>
                  <a:pt x="169" y="298"/>
                </a:cubicBezTo>
                <a:lnTo>
                  <a:pt x="211" y="256"/>
                </a:lnTo>
                <a:close/>
                <a:moveTo>
                  <a:pt x="233" y="234"/>
                </a:moveTo>
                <a:cubicBezTo>
                  <a:pt x="353" y="234"/>
                  <a:pt x="353" y="234"/>
                  <a:pt x="353" y="234"/>
                </a:cubicBezTo>
                <a:cubicBezTo>
                  <a:pt x="373" y="215"/>
                  <a:pt x="373" y="215"/>
                  <a:pt x="373" y="215"/>
                </a:cubicBezTo>
                <a:cubicBezTo>
                  <a:pt x="312" y="155"/>
                  <a:pt x="312" y="155"/>
                  <a:pt x="312" y="155"/>
                </a:cubicBezTo>
                <a:lnTo>
                  <a:pt x="233" y="234"/>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0" y="223"/>
                </a:moveTo>
                <a:cubicBezTo>
                  <a:pt x="395" y="208"/>
                  <a:pt x="395" y="208"/>
                  <a:pt x="395" y="208"/>
                </a:cubicBezTo>
                <a:cubicBezTo>
                  <a:pt x="395" y="208"/>
                  <a:pt x="395" y="208"/>
                  <a:pt x="395" y="208"/>
                </a:cubicBezTo>
                <a:cubicBezTo>
                  <a:pt x="395" y="208"/>
                  <a:pt x="395" y="208"/>
                  <a:pt x="395" y="208"/>
                </a:cubicBezTo>
                <a:cubicBezTo>
                  <a:pt x="305" y="117"/>
                  <a:pt x="305" y="117"/>
                  <a:pt x="305" y="117"/>
                </a:cubicBezTo>
                <a:cubicBezTo>
                  <a:pt x="301" y="113"/>
                  <a:pt x="294" y="113"/>
                  <a:pt x="290" y="117"/>
                </a:cubicBezTo>
                <a:cubicBezTo>
                  <a:pt x="285" y="121"/>
                  <a:pt x="285" y="128"/>
                  <a:pt x="290" y="132"/>
                </a:cubicBezTo>
                <a:cubicBezTo>
                  <a:pt x="297" y="140"/>
                  <a:pt x="297" y="140"/>
                  <a:pt x="297" y="140"/>
                </a:cubicBezTo>
                <a:cubicBezTo>
                  <a:pt x="154" y="283"/>
                  <a:pt x="154" y="283"/>
                  <a:pt x="154" y="283"/>
                </a:cubicBezTo>
                <a:cubicBezTo>
                  <a:pt x="129" y="308"/>
                  <a:pt x="129" y="349"/>
                  <a:pt x="154" y="373"/>
                </a:cubicBezTo>
                <a:cubicBezTo>
                  <a:pt x="166" y="386"/>
                  <a:pt x="183" y="392"/>
                  <a:pt x="199" y="392"/>
                </a:cubicBezTo>
                <a:cubicBezTo>
                  <a:pt x="215" y="392"/>
                  <a:pt x="232" y="386"/>
                  <a:pt x="244" y="373"/>
                </a:cubicBezTo>
                <a:cubicBezTo>
                  <a:pt x="388" y="230"/>
                  <a:pt x="388" y="230"/>
                  <a:pt x="388" y="230"/>
                </a:cubicBezTo>
                <a:cubicBezTo>
                  <a:pt x="395" y="238"/>
                  <a:pt x="395" y="238"/>
                  <a:pt x="395" y="238"/>
                </a:cubicBezTo>
                <a:cubicBezTo>
                  <a:pt x="397" y="240"/>
                  <a:pt x="400" y="241"/>
                  <a:pt x="403" y="241"/>
                </a:cubicBezTo>
                <a:cubicBezTo>
                  <a:pt x="405" y="241"/>
                  <a:pt x="408" y="240"/>
                  <a:pt x="410" y="238"/>
                </a:cubicBezTo>
                <a:cubicBezTo>
                  <a:pt x="414" y="234"/>
                  <a:pt x="414" y="227"/>
                  <a:pt x="410" y="223"/>
                </a:cubicBezTo>
                <a:close/>
              </a:path>
            </a:pathLst>
          </a:custGeom>
          <a:solidFill>
            <a:srgbClr val="86BC25"/>
          </a:solidFill>
          <a:ln w="28575">
            <a:solidFill>
              <a:schemeClr val="bg1"/>
            </a:solidFill>
          </a:ln>
          <a:extLst/>
        </p:spPr>
        <p:txBody>
          <a:bodyPr vert="horz" wrap="square" lIns="91440" tIns="45720" rIns="91440" bIns="45720" numCol="1" anchor="t" anchorCtr="0" compatLnSpc="1">
            <a:prstTxWarp prst="textNoShape">
              <a:avLst/>
            </a:prstTxWarp>
          </a:bodyPr>
          <a:lstStyle/>
          <a:p>
            <a:endParaRPr lang="en-GB" dirty="0"/>
          </a:p>
        </p:txBody>
      </p:sp>
      <p:grpSp>
        <p:nvGrpSpPr>
          <p:cNvPr id="76" name="Group 75"/>
          <p:cNvGrpSpPr>
            <a:grpSpLocks noChangeAspect="1"/>
          </p:cNvGrpSpPr>
          <p:nvPr/>
        </p:nvGrpSpPr>
        <p:grpSpPr bwMode="auto">
          <a:xfrm>
            <a:off x="4224171" y="2315235"/>
            <a:ext cx="691200" cy="691200"/>
            <a:chOff x="787" y="3068"/>
            <a:chExt cx="340" cy="340"/>
          </a:xfrm>
          <a:solidFill>
            <a:schemeClr val="accent6"/>
          </a:solidFill>
        </p:grpSpPr>
        <p:sp>
          <p:nvSpPr>
            <p:cNvPr id="77" name="Oval 899"/>
            <p:cNvSpPr>
              <a:spLocks noChangeArrowheads="1"/>
            </p:cNvSpPr>
            <p:nvPr/>
          </p:nvSpPr>
          <p:spPr bwMode="auto">
            <a:xfrm>
              <a:off x="950" y="3146"/>
              <a:ext cx="14" cy="14"/>
            </a:xfrm>
            <a:prstGeom prst="ellipse">
              <a:avLst/>
            </a:prstGeom>
            <a:grp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A7A8AA"/>
                </a:solidFill>
              </a:endParaRPr>
            </a:p>
          </p:txBody>
        </p:sp>
        <p:sp>
          <p:nvSpPr>
            <p:cNvPr id="84" name="Freeform 900"/>
            <p:cNvSpPr>
              <a:spLocks noEditPoints="1"/>
            </p:cNvSpPr>
            <p:nvPr/>
          </p:nvSpPr>
          <p:spPr bwMode="auto">
            <a:xfrm>
              <a:off x="787" y="306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96 h 512"/>
                <a:gd name="T12" fmla="*/ 288 w 512"/>
                <a:gd name="T13" fmla="*/ 128 h 512"/>
                <a:gd name="T14" fmla="*/ 256 w 512"/>
                <a:gd name="T15" fmla="*/ 160 h 512"/>
                <a:gd name="T16" fmla="*/ 224 w 512"/>
                <a:gd name="T17" fmla="*/ 128 h 512"/>
                <a:gd name="T18" fmla="*/ 256 w 512"/>
                <a:gd name="T19" fmla="*/ 96 h 512"/>
                <a:gd name="T20" fmla="*/ 254 w 512"/>
                <a:gd name="T21" fmla="*/ 337 h 512"/>
                <a:gd name="T22" fmla="*/ 200 w 512"/>
                <a:gd name="T23" fmla="*/ 411 h 512"/>
                <a:gd name="T24" fmla="*/ 192 w 512"/>
                <a:gd name="T25" fmla="*/ 416 h 512"/>
                <a:gd name="T26" fmla="*/ 185 w 512"/>
                <a:gd name="T27" fmla="*/ 414 h 512"/>
                <a:gd name="T28" fmla="*/ 183 w 512"/>
                <a:gd name="T29" fmla="*/ 399 h 512"/>
                <a:gd name="T30" fmla="*/ 236 w 512"/>
                <a:gd name="T31" fmla="*/ 324 h 512"/>
                <a:gd name="T32" fmla="*/ 251 w 512"/>
                <a:gd name="T33" fmla="*/ 322 h 512"/>
                <a:gd name="T34" fmla="*/ 254 w 512"/>
                <a:gd name="T35" fmla="*/ 337 h 512"/>
                <a:gd name="T36" fmla="*/ 311 w 512"/>
                <a:gd name="T37" fmla="*/ 416 h 512"/>
                <a:gd name="T38" fmla="*/ 309 w 512"/>
                <a:gd name="T39" fmla="*/ 416 h 512"/>
                <a:gd name="T40" fmla="*/ 298 w 512"/>
                <a:gd name="T41" fmla="*/ 407 h 512"/>
                <a:gd name="T42" fmla="*/ 288 w 512"/>
                <a:gd name="T43" fmla="*/ 335 h 512"/>
                <a:gd name="T44" fmla="*/ 247 w 512"/>
                <a:gd name="T45" fmla="*/ 284 h 512"/>
                <a:gd name="T46" fmla="*/ 245 w 512"/>
                <a:gd name="T47" fmla="*/ 277 h 512"/>
                <a:gd name="T48" fmla="*/ 245 w 512"/>
                <a:gd name="T49" fmla="*/ 202 h 512"/>
                <a:gd name="T50" fmla="*/ 224 w 512"/>
                <a:gd name="T51" fmla="*/ 218 h 512"/>
                <a:gd name="T52" fmla="*/ 224 w 512"/>
                <a:gd name="T53" fmla="*/ 288 h 512"/>
                <a:gd name="T54" fmla="*/ 213 w 512"/>
                <a:gd name="T55" fmla="*/ 298 h 512"/>
                <a:gd name="T56" fmla="*/ 202 w 512"/>
                <a:gd name="T57" fmla="*/ 288 h 512"/>
                <a:gd name="T58" fmla="*/ 202 w 512"/>
                <a:gd name="T59" fmla="*/ 213 h 512"/>
                <a:gd name="T60" fmla="*/ 207 w 512"/>
                <a:gd name="T61" fmla="*/ 204 h 512"/>
                <a:gd name="T62" fmla="*/ 249 w 512"/>
                <a:gd name="T63" fmla="*/ 172 h 512"/>
                <a:gd name="T64" fmla="*/ 260 w 512"/>
                <a:gd name="T65" fmla="*/ 171 h 512"/>
                <a:gd name="T66" fmla="*/ 266 w 512"/>
                <a:gd name="T67" fmla="*/ 181 h 512"/>
                <a:gd name="T68" fmla="*/ 266 w 512"/>
                <a:gd name="T69" fmla="*/ 273 h 512"/>
                <a:gd name="T70" fmla="*/ 307 w 512"/>
                <a:gd name="T71" fmla="*/ 324 h 512"/>
                <a:gd name="T72" fmla="*/ 309 w 512"/>
                <a:gd name="T73" fmla="*/ 329 h 512"/>
                <a:gd name="T74" fmla="*/ 320 w 512"/>
                <a:gd name="T75" fmla="*/ 403 h 512"/>
                <a:gd name="T76" fmla="*/ 311 w 512"/>
                <a:gd name="T77" fmla="*/ 416 h 512"/>
                <a:gd name="T78" fmla="*/ 317 w 512"/>
                <a:gd name="T79" fmla="*/ 274 h 512"/>
                <a:gd name="T80" fmla="*/ 309 w 512"/>
                <a:gd name="T81" fmla="*/ 277 h 512"/>
                <a:gd name="T82" fmla="*/ 301 w 512"/>
                <a:gd name="T83" fmla="*/ 274 h 512"/>
                <a:gd name="T84" fmla="*/ 291 w 512"/>
                <a:gd name="T85" fmla="*/ 263 h 512"/>
                <a:gd name="T86" fmla="*/ 291 w 512"/>
                <a:gd name="T87" fmla="*/ 248 h 512"/>
                <a:gd name="T88" fmla="*/ 306 w 512"/>
                <a:gd name="T89" fmla="*/ 248 h 512"/>
                <a:gd name="T90" fmla="*/ 317 w 512"/>
                <a:gd name="T91" fmla="*/ 259 h 512"/>
                <a:gd name="T92" fmla="*/ 317 w 512"/>
                <a:gd name="T93" fmla="*/ 27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96"/>
                  </a:moveTo>
                  <a:cubicBezTo>
                    <a:pt x="273" y="96"/>
                    <a:pt x="288" y="110"/>
                    <a:pt x="288" y="128"/>
                  </a:cubicBezTo>
                  <a:cubicBezTo>
                    <a:pt x="288" y="145"/>
                    <a:pt x="273" y="160"/>
                    <a:pt x="256" y="160"/>
                  </a:cubicBezTo>
                  <a:cubicBezTo>
                    <a:pt x="238" y="160"/>
                    <a:pt x="224" y="145"/>
                    <a:pt x="224" y="128"/>
                  </a:cubicBezTo>
                  <a:cubicBezTo>
                    <a:pt x="224" y="110"/>
                    <a:pt x="238" y="96"/>
                    <a:pt x="256" y="96"/>
                  </a:cubicBezTo>
                  <a:close/>
                  <a:moveTo>
                    <a:pt x="254" y="337"/>
                  </a:moveTo>
                  <a:cubicBezTo>
                    <a:pt x="200" y="411"/>
                    <a:pt x="200" y="411"/>
                    <a:pt x="200" y="411"/>
                  </a:cubicBezTo>
                  <a:cubicBezTo>
                    <a:pt x="198" y="414"/>
                    <a:pt x="195" y="416"/>
                    <a:pt x="192" y="416"/>
                  </a:cubicBezTo>
                  <a:cubicBezTo>
                    <a:pt x="190" y="416"/>
                    <a:pt x="187" y="415"/>
                    <a:pt x="185" y="414"/>
                  </a:cubicBezTo>
                  <a:cubicBezTo>
                    <a:pt x="181" y="410"/>
                    <a:pt x="180" y="404"/>
                    <a:pt x="183" y="399"/>
                  </a:cubicBezTo>
                  <a:cubicBezTo>
                    <a:pt x="236" y="324"/>
                    <a:pt x="236" y="324"/>
                    <a:pt x="236" y="324"/>
                  </a:cubicBezTo>
                  <a:cubicBezTo>
                    <a:pt x="240" y="319"/>
                    <a:pt x="246" y="318"/>
                    <a:pt x="251" y="322"/>
                  </a:cubicBezTo>
                  <a:cubicBezTo>
                    <a:pt x="256" y="325"/>
                    <a:pt x="257" y="332"/>
                    <a:pt x="254" y="337"/>
                  </a:cubicBezTo>
                  <a:close/>
                  <a:moveTo>
                    <a:pt x="311" y="416"/>
                  </a:moveTo>
                  <a:cubicBezTo>
                    <a:pt x="310" y="416"/>
                    <a:pt x="309" y="416"/>
                    <a:pt x="309" y="416"/>
                  </a:cubicBezTo>
                  <a:cubicBezTo>
                    <a:pt x="304" y="416"/>
                    <a:pt x="299" y="412"/>
                    <a:pt x="298" y="407"/>
                  </a:cubicBezTo>
                  <a:cubicBezTo>
                    <a:pt x="288" y="335"/>
                    <a:pt x="288" y="335"/>
                    <a:pt x="288" y="335"/>
                  </a:cubicBezTo>
                  <a:cubicBezTo>
                    <a:pt x="247" y="284"/>
                    <a:pt x="247" y="284"/>
                    <a:pt x="247" y="284"/>
                  </a:cubicBezTo>
                  <a:cubicBezTo>
                    <a:pt x="246" y="282"/>
                    <a:pt x="245" y="279"/>
                    <a:pt x="245" y="277"/>
                  </a:cubicBezTo>
                  <a:cubicBezTo>
                    <a:pt x="245" y="202"/>
                    <a:pt x="245" y="202"/>
                    <a:pt x="245" y="202"/>
                  </a:cubicBezTo>
                  <a:cubicBezTo>
                    <a:pt x="224" y="218"/>
                    <a:pt x="224" y="218"/>
                    <a:pt x="224" y="218"/>
                  </a:cubicBezTo>
                  <a:cubicBezTo>
                    <a:pt x="224" y="288"/>
                    <a:pt x="224" y="288"/>
                    <a:pt x="224" y="288"/>
                  </a:cubicBezTo>
                  <a:cubicBezTo>
                    <a:pt x="224" y="294"/>
                    <a:pt x="219" y="298"/>
                    <a:pt x="213" y="298"/>
                  </a:cubicBezTo>
                  <a:cubicBezTo>
                    <a:pt x="207" y="298"/>
                    <a:pt x="202" y="294"/>
                    <a:pt x="202" y="288"/>
                  </a:cubicBezTo>
                  <a:cubicBezTo>
                    <a:pt x="202" y="213"/>
                    <a:pt x="202" y="213"/>
                    <a:pt x="202" y="213"/>
                  </a:cubicBezTo>
                  <a:cubicBezTo>
                    <a:pt x="202" y="210"/>
                    <a:pt x="204" y="206"/>
                    <a:pt x="207" y="204"/>
                  </a:cubicBezTo>
                  <a:cubicBezTo>
                    <a:pt x="249" y="172"/>
                    <a:pt x="249" y="172"/>
                    <a:pt x="249" y="172"/>
                  </a:cubicBezTo>
                  <a:cubicBezTo>
                    <a:pt x="253" y="170"/>
                    <a:pt x="257" y="170"/>
                    <a:pt x="260" y="171"/>
                  </a:cubicBezTo>
                  <a:cubicBezTo>
                    <a:pt x="264" y="173"/>
                    <a:pt x="266" y="177"/>
                    <a:pt x="266" y="181"/>
                  </a:cubicBezTo>
                  <a:cubicBezTo>
                    <a:pt x="266" y="273"/>
                    <a:pt x="266" y="273"/>
                    <a:pt x="266" y="273"/>
                  </a:cubicBezTo>
                  <a:cubicBezTo>
                    <a:pt x="307" y="324"/>
                    <a:pt x="307" y="324"/>
                    <a:pt x="307" y="324"/>
                  </a:cubicBezTo>
                  <a:cubicBezTo>
                    <a:pt x="308" y="325"/>
                    <a:pt x="309" y="327"/>
                    <a:pt x="309" y="329"/>
                  </a:cubicBezTo>
                  <a:cubicBezTo>
                    <a:pt x="320" y="403"/>
                    <a:pt x="320" y="403"/>
                    <a:pt x="320" y="403"/>
                  </a:cubicBezTo>
                  <a:cubicBezTo>
                    <a:pt x="320" y="409"/>
                    <a:pt x="316" y="415"/>
                    <a:pt x="311" y="416"/>
                  </a:cubicBezTo>
                  <a:close/>
                  <a:moveTo>
                    <a:pt x="317" y="274"/>
                  </a:moveTo>
                  <a:cubicBezTo>
                    <a:pt x="314" y="276"/>
                    <a:pt x="312" y="277"/>
                    <a:pt x="309" y="277"/>
                  </a:cubicBezTo>
                  <a:cubicBezTo>
                    <a:pt x="306" y="277"/>
                    <a:pt x="304" y="276"/>
                    <a:pt x="301" y="274"/>
                  </a:cubicBezTo>
                  <a:cubicBezTo>
                    <a:pt x="291" y="263"/>
                    <a:pt x="291" y="263"/>
                    <a:pt x="291" y="263"/>
                  </a:cubicBezTo>
                  <a:cubicBezTo>
                    <a:pt x="287" y="259"/>
                    <a:pt x="287" y="252"/>
                    <a:pt x="291" y="248"/>
                  </a:cubicBezTo>
                  <a:cubicBezTo>
                    <a:pt x="295" y="244"/>
                    <a:pt x="302" y="244"/>
                    <a:pt x="306" y="248"/>
                  </a:cubicBezTo>
                  <a:cubicBezTo>
                    <a:pt x="317" y="259"/>
                    <a:pt x="317" y="259"/>
                    <a:pt x="317" y="259"/>
                  </a:cubicBezTo>
                  <a:cubicBezTo>
                    <a:pt x="321" y="263"/>
                    <a:pt x="321" y="270"/>
                    <a:pt x="317" y="274"/>
                  </a:cubicBezTo>
                  <a:close/>
                </a:path>
              </a:pathLst>
            </a:custGeom>
            <a:grp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A7A8AA"/>
                </a:solidFill>
              </a:endParaRPr>
            </a:p>
          </p:txBody>
        </p:sp>
      </p:grpSp>
    </p:spTree>
    <p:extLst>
      <p:ext uri="{BB962C8B-B14F-4D97-AF65-F5344CB8AC3E}">
        <p14:creationId xmlns:p14="http://schemas.microsoft.com/office/powerpoint/2010/main" val="328773329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accent1"/>
                </a:solidFill>
              </a:rPr>
              <a:t>Case Study: University Facilities</a:t>
            </a:r>
            <a:br>
              <a:rPr lang="en-GB" dirty="0"/>
            </a:br>
            <a:endParaRPr lang="en-GB" dirty="0"/>
          </a:p>
        </p:txBody>
      </p:sp>
      <p:pic>
        <p:nvPicPr>
          <p:cNvPr id="6" name="Content Placeholder 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6239" y="1379908"/>
            <a:ext cx="2402036" cy="1800000"/>
          </a:xfrm>
        </p:spPr>
      </p:pic>
      <p:sp>
        <p:nvSpPr>
          <p:cNvPr id="7" name="TextBox 6"/>
          <p:cNvSpPr txBox="1"/>
          <p:nvPr/>
        </p:nvSpPr>
        <p:spPr>
          <a:xfrm>
            <a:off x="583075" y="3442113"/>
            <a:ext cx="2186861" cy="2785378"/>
          </a:xfrm>
          <a:prstGeom prst="rect">
            <a:avLst/>
          </a:prstGeom>
          <a:noFill/>
        </p:spPr>
        <p:txBody>
          <a:bodyPr wrap="square" lIns="0" tIns="0" rIns="0" bIns="0" rtlCol="0">
            <a:spAutoFit/>
          </a:bodyPr>
          <a:lstStyle/>
          <a:p>
            <a:pPr>
              <a:spcBef>
                <a:spcPts val="0"/>
              </a:spcBef>
              <a:spcAft>
                <a:spcPts val="1000"/>
              </a:spcAft>
              <a:buSzPct val="100000"/>
            </a:pPr>
            <a:r>
              <a:rPr lang="en-GB" sz="1200" b="1" noProof="0" dirty="0">
                <a:solidFill>
                  <a:schemeClr val="accent3"/>
                </a:solidFill>
              </a:rPr>
              <a:t>Research Facilities</a:t>
            </a:r>
          </a:p>
          <a:p>
            <a:pPr marL="176400" indent="-176400">
              <a:spcBef>
                <a:spcPts val="0"/>
              </a:spcBef>
              <a:spcAft>
                <a:spcPts val="1000"/>
              </a:spcAft>
              <a:buSzPct val="100000"/>
              <a:buFont typeface="Arial"/>
              <a:buChar char="•"/>
            </a:pPr>
            <a:r>
              <a:rPr lang="en-GB" sz="1200" dirty="0">
                <a:solidFill>
                  <a:schemeClr val="bg1"/>
                </a:solidFill>
              </a:rPr>
              <a:t>Non-business research activity may entitle the University to VAT relief on the construction costs (new build only).</a:t>
            </a:r>
            <a:endParaRPr lang="en-GB" sz="1200" noProof="0" dirty="0">
              <a:solidFill>
                <a:schemeClr val="bg1"/>
              </a:solidFill>
            </a:endParaRPr>
          </a:p>
          <a:p>
            <a:pPr marL="176400" indent="-176400">
              <a:spcBef>
                <a:spcPts val="0"/>
              </a:spcBef>
              <a:spcAft>
                <a:spcPts val="1000"/>
              </a:spcAft>
              <a:buSzPct val="100000"/>
              <a:buFont typeface="Arial"/>
              <a:buChar char="•"/>
            </a:pPr>
            <a:r>
              <a:rPr lang="en-GB" sz="1200" dirty="0">
                <a:solidFill>
                  <a:schemeClr val="bg1"/>
                </a:solidFill>
              </a:rPr>
              <a:t>Refurbishments/ conversions/extensions are unlikely to entitle the University to relief.</a:t>
            </a:r>
          </a:p>
          <a:p>
            <a:pPr marL="176400" indent="-176400">
              <a:spcBef>
                <a:spcPts val="0"/>
              </a:spcBef>
              <a:spcAft>
                <a:spcPts val="1000"/>
              </a:spcAft>
              <a:buSzPct val="100000"/>
              <a:buFont typeface="Arial"/>
              <a:buChar char="•"/>
            </a:pPr>
            <a:r>
              <a:rPr lang="en-GB" sz="1200" noProof="0" dirty="0">
                <a:solidFill>
                  <a:schemeClr val="bg1"/>
                </a:solidFill>
              </a:rPr>
              <a:t>Commercial business activity could create VAT recovery.</a:t>
            </a:r>
            <a:endParaRPr lang="en-GB" sz="1200" noProof="0" dirty="0">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425" y="1379908"/>
            <a:ext cx="2697715" cy="1800000"/>
          </a:xfrm>
          <a:prstGeom prst="rect">
            <a:avLst/>
          </a:prstGeom>
        </p:spPr>
      </p:pic>
      <p:sp>
        <p:nvSpPr>
          <p:cNvPr id="9" name="TextBox 8"/>
          <p:cNvSpPr txBox="1"/>
          <p:nvPr/>
        </p:nvSpPr>
        <p:spPr>
          <a:xfrm>
            <a:off x="3348882" y="3442113"/>
            <a:ext cx="2188800" cy="3908762"/>
          </a:xfrm>
          <a:prstGeom prst="rect">
            <a:avLst/>
          </a:prstGeom>
          <a:noFill/>
        </p:spPr>
        <p:txBody>
          <a:bodyPr wrap="square" lIns="0" tIns="0" rIns="0" bIns="0" rtlCol="0">
            <a:spAutoFit/>
          </a:bodyPr>
          <a:lstStyle/>
          <a:p>
            <a:pPr>
              <a:spcBef>
                <a:spcPts val="0"/>
              </a:spcBef>
              <a:spcAft>
                <a:spcPts val="1000"/>
              </a:spcAft>
              <a:buSzPct val="100000"/>
            </a:pPr>
            <a:r>
              <a:rPr lang="en-GB" sz="1200" b="1" dirty="0">
                <a:solidFill>
                  <a:schemeClr val="accent1"/>
                </a:solidFill>
              </a:rPr>
              <a:t>Integration with the wider environment</a:t>
            </a:r>
            <a:endParaRPr lang="en-GB" sz="1200" b="1" noProof="0" dirty="0">
              <a:solidFill>
                <a:schemeClr val="accent1"/>
              </a:solidFill>
            </a:endParaRPr>
          </a:p>
          <a:p>
            <a:pPr marL="176400" indent="-176400">
              <a:spcBef>
                <a:spcPts val="0"/>
              </a:spcBef>
              <a:spcAft>
                <a:spcPts val="1000"/>
              </a:spcAft>
              <a:buSzPct val="100000"/>
              <a:buFont typeface="Arial"/>
              <a:buChar char="•"/>
            </a:pPr>
            <a:r>
              <a:rPr lang="en-GB" sz="1200" dirty="0">
                <a:solidFill>
                  <a:schemeClr val="bg1"/>
                </a:solidFill>
              </a:rPr>
              <a:t>Local Authorities have more favourable VAT refund regimes.  Collaboration with LAs might reduce costs.</a:t>
            </a:r>
            <a:endParaRPr lang="en-GB" sz="1200" noProof="0" dirty="0">
              <a:solidFill>
                <a:schemeClr val="bg1"/>
              </a:solidFill>
            </a:endParaRPr>
          </a:p>
          <a:p>
            <a:pPr marL="176400" indent="-176400">
              <a:spcBef>
                <a:spcPts val="0"/>
              </a:spcBef>
              <a:spcAft>
                <a:spcPts val="1000"/>
              </a:spcAft>
              <a:buSzPct val="100000"/>
              <a:buFont typeface="Arial"/>
              <a:buChar char="•"/>
            </a:pPr>
            <a:r>
              <a:rPr lang="en-GB" sz="1200" dirty="0">
                <a:solidFill>
                  <a:schemeClr val="bg1"/>
                </a:solidFill>
              </a:rPr>
              <a:t>VAT treatment of contributions from third parties (the council) can be complex.</a:t>
            </a:r>
          </a:p>
          <a:p>
            <a:pPr marL="176400" indent="-176400">
              <a:spcBef>
                <a:spcPts val="0"/>
              </a:spcBef>
              <a:spcAft>
                <a:spcPts val="1000"/>
              </a:spcAft>
              <a:buSzPct val="100000"/>
              <a:buFont typeface="Arial"/>
              <a:buChar char="•"/>
            </a:pPr>
            <a:r>
              <a:rPr lang="en-GB" sz="1200" dirty="0">
                <a:solidFill>
                  <a:schemeClr val="bg1"/>
                </a:solidFill>
              </a:rPr>
              <a:t>Residual VAT recovery considerations for public realm.</a:t>
            </a:r>
          </a:p>
          <a:p>
            <a:pPr marL="176400" indent="-176400">
              <a:spcBef>
                <a:spcPts val="0"/>
              </a:spcBef>
              <a:spcAft>
                <a:spcPts val="1000"/>
              </a:spcAft>
              <a:buSzPct val="100000"/>
              <a:buFont typeface="Arial"/>
              <a:buChar char="•"/>
            </a:pPr>
            <a:endParaRPr lang="en-GB" sz="1200" noProof="0" dirty="0">
              <a:solidFill>
                <a:schemeClr val="bg1"/>
              </a:solidFill>
            </a:endParaRPr>
          </a:p>
          <a:p>
            <a:pPr marL="176400" indent="-176400">
              <a:spcBef>
                <a:spcPts val="0"/>
              </a:spcBef>
              <a:spcAft>
                <a:spcPts val="1000"/>
              </a:spcAft>
              <a:buSzPct val="100000"/>
              <a:buFont typeface="Arial"/>
              <a:buChar char="•"/>
            </a:pPr>
            <a:endParaRPr lang="en-GB" sz="1200" dirty="0">
              <a:solidFill>
                <a:schemeClr val="bg1"/>
              </a:solidFill>
            </a:endParaRPr>
          </a:p>
          <a:p>
            <a:pPr marL="176400" indent="-176400">
              <a:spcBef>
                <a:spcPts val="0"/>
              </a:spcBef>
              <a:spcAft>
                <a:spcPts val="1000"/>
              </a:spcAft>
              <a:buSzPct val="100000"/>
              <a:buFont typeface="Arial"/>
              <a:buChar char="•"/>
            </a:pPr>
            <a:endParaRPr lang="en-GB" sz="1200" noProof="0" dirty="0" err="1">
              <a:solidFill>
                <a:schemeClr val="tx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270" y="1379908"/>
            <a:ext cx="2701143" cy="1800000"/>
          </a:xfrm>
          <a:prstGeom prst="rect">
            <a:avLst/>
          </a:prstGeom>
        </p:spPr>
      </p:pic>
      <p:sp>
        <p:nvSpPr>
          <p:cNvPr id="11" name="TextBox 10"/>
          <p:cNvSpPr txBox="1"/>
          <p:nvPr/>
        </p:nvSpPr>
        <p:spPr>
          <a:xfrm>
            <a:off x="6316441" y="3503070"/>
            <a:ext cx="2188800" cy="2785378"/>
          </a:xfrm>
          <a:prstGeom prst="rect">
            <a:avLst/>
          </a:prstGeom>
          <a:noFill/>
        </p:spPr>
        <p:txBody>
          <a:bodyPr wrap="square" lIns="0" tIns="0" rIns="0" bIns="0" rtlCol="0">
            <a:spAutoFit/>
          </a:bodyPr>
          <a:lstStyle/>
          <a:p>
            <a:pPr>
              <a:spcBef>
                <a:spcPts val="0"/>
              </a:spcBef>
              <a:spcAft>
                <a:spcPts val="1000"/>
              </a:spcAft>
              <a:buSzPct val="100000"/>
            </a:pPr>
            <a:r>
              <a:rPr lang="en-GB" sz="1200" b="1" dirty="0">
                <a:solidFill>
                  <a:schemeClr val="accent3"/>
                </a:solidFill>
              </a:rPr>
              <a:t>Sports Facilities</a:t>
            </a:r>
            <a:endParaRPr lang="en-GB" sz="1200" b="1" noProof="0" dirty="0">
              <a:solidFill>
                <a:schemeClr val="accent3"/>
              </a:solidFill>
            </a:endParaRPr>
          </a:p>
          <a:p>
            <a:pPr marL="176400" indent="-176400">
              <a:spcBef>
                <a:spcPts val="0"/>
              </a:spcBef>
              <a:spcAft>
                <a:spcPts val="1000"/>
              </a:spcAft>
              <a:buSzPct val="100000"/>
              <a:buFont typeface="Arial"/>
              <a:buChar char="•"/>
            </a:pPr>
            <a:r>
              <a:rPr lang="en-GB" sz="1200" noProof="0" dirty="0">
                <a:solidFill>
                  <a:schemeClr val="bg1"/>
                </a:solidFill>
              </a:rPr>
              <a:t>Commercial use of premises </a:t>
            </a:r>
            <a:r>
              <a:rPr lang="en-GB" sz="1200" dirty="0">
                <a:solidFill>
                  <a:schemeClr val="bg1"/>
                </a:solidFill>
              </a:rPr>
              <a:t>generates income and can </a:t>
            </a:r>
            <a:r>
              <a:rPr lang="en-GB" sz="1200" noProof="0" dirty="0">
                <a:solidFill>
                  <a:schemeClr val="bg1"/>
                </a:solidFill>
              </a:rPr>
              <a:t>potentially increase VAT recovery – e.g. sponsorship/adverts in sports facilities.</a:t>
            </a:r>
          </a:p>
          <a:p>
            <a:pPr marL="176400" indent="-176400">
              <a:spcBef>
                <a:spcPts val="0"/>
              </a:spcBef>
              <a:spcAft>
                <a:spcPts val="1000"/>
              </a:spcAft>
              <a:buSzPct val="100000"/>
              <a:buFont typeface="Arial"/>
              <a:buChar char="•"/>
            </a:pPr>
            <a:r>
              <a:rPr lang="en-GB" sz="1200" dirty="0">
                <a:solidFill>
                  <a:schemeClr val="bg1"/>
                </a:solidFill>
              </a:rPr>
              <a:t>Whether the facilities are built in the University or a subsidiary may affect the tax position. </a:t>
            </a:r>
          </a:p>
          <a:p>
            <a:pPr marL="176400" indent="-176400">
              <a:spcBef>
                <a:spcPts val="0"/>
              </a:spcBef>
              <a:spcAft>
                <a:spcPts val="1000"/>
              </a:spcAft>
              <a:buSzPct val="100000"/>
              <a:buFont typeface="Arial"/>
              <a:buChar char="•"/>
            </a:pPr>
            <a:endParaRPr lang="en-GB" sz="1200" noProof="0" dirty="0" err="1">
              <a:solidFill>
                <a:schemeClr val="tx1"/>
              </a:solidFill>
            </a:endParaRPr>
          </a:p>
        </p:txBody>
      </p:sp>
      <p:sp>
        <p:nvSpPr>
          <p:cNvPr id="12" name="TextBox 11"/>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Tree>
    <p:extLst>
      <p:ext uri="{BB962C8B-B14F-4D97-AF65-F5344CB8AC3E}">
        <p14:creationId xmlns:p14="http://schemas.microsoft.com/office/powerpoint/2010/main" val="28866571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noProof="0" dirty="0">
                <a:solidFill>
                  <a:schemeClr val="accent1"/>
                </a:solidFill>
              </a:rPr>
              <a:t>Who are we?</a:t>
            </a:r>
          </a:p>
        </p:txBody>
      </p:sp>
      <p:pic>
        <p:nvPicPr>
          <p:cNvPr id="7" name="Picture Placeholder 6"/>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6590" r="16590"/>
          <a:stretch>
            <a:fillRect/>
          </a:stretch>
        </p:blipFill>
        <p:spPr>
          <a:solidFill>
            <a:schemeClr val="bg2"/>
          </a:solidFill>
        </p:spPr>
      </p:pic>
      <p:pic>
        <p:nvPicPr>
          <p:cNvPr id="8" name="Picture Placeholder 7"/>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l="16759" r="16759"/>
          <a:stretch>
            <a:fillRect/>
          </a:stretch>
        </p:blipFill>
        <p:spPr>
          <a:solidFill>
            <a:schemeClr val="bg2"/>
          </a:solidFill>
        </p:spPr>
      </p:pic>
      <p:pic>
        <p:nvPicPr>
          <p:cNvPr id="9" name="Picture Placeholder 8"/>
          <p:cNvPicPr>
            <a:picLocks noGrp="1" noChangeAspect="1"/>
          </p:cNvPicPr>
          <p:nvPr>
            <p:ph type="pic" sz="quarter" idx="29"/>
          </p:nvPr>
        </p:nvPicPr>
        <p:blipFill>
          <a:blip r:embed="rId5">
            <a:extLst>
              <a:ext uri="{28A0092B-C50C-407E-A947-70E740481C1C}">
                <a14:useLocalDpi xmlns:a14="http://schemas.microsoft.com/office/drawing/2010/main" val="0"/>
              </a:ext>
            </a:extLst>
          </a:blip>
          <a:srcRect l="16667" r="16667"/>
          <a:stretch>
            <a:fillRect/>
          </a:stretch>
        </p:blipFill>
        <p:spPr>
          <a:xfrm>
            <a:off x="362361" y="4256213"/>
            <a:ext cx="1476000" cy="1476000"/>
          </a:xfrm>
          <a:solidFill>
            <a:schemeClr val="bg2"/>
          </a:solidFill>
        </p:spPr>
      </p:pic>
      <p:sp>
        <p:nvSpPr>
          <p:cNvPr id="3" name="Text Placeholder 2"/>
          <p:cNvSpPr>
            <a:spLocks noGrp="1"/>
          </p:cNvSpPr>
          <p:nvPr>
            <p:ph type="body" sz="quarter" idx="32"/>
          </p:nvPr>
        </p:nvSpPr>
        <p:spPr/>
        <p:txBody>
          <a:bodyPr/>
          <a:lstStyle/>
          <a:p>
            <a:pPr algn="ctr"/>
            <a:r>
              <a:rPr lang="en-GB" dirty="0">
                <a:solidFill>
                  <a:schemeClr val="accent1"/>
                </a:solidFill>
              </a:rPr>
              <a:t>Jon Milward – Financial Advisory Real Estate</a:t>
            </a:r>
          </a:p>
          <a:p>
            <a:pPr algn="ctr"/>
            <a:endParaRPr lang="en-GB" dirty="0">
              <a:solidFill>
                <a:schemeClr val="accent1"/>
              </a:solidFill>
            </a:endParaRPr>
          </a:p>
          <a:p>
            <a:pPr algn="ctr"/>
            <a:r>
              <a:rPr lang="en-GB" dirty="0">
                <a:solidFill>
                  <a:schemeClr val="bg1"/>
                </a:solidFill>
              </a:rPr>
              <a:t>Partner</a:t>
            </a:r>
          </a:p>
          <a:p>
            <a:pPr algn="ctr"/>
            <a:r>
              <a:rPr lang="en-GB" dirty="0">
                <a:solidFill>
                  <a:schemeClr val="bg1"/>
                </a:solidFill>
              </a:rPr>
              <a:t>Head of Real Estate Development</a:t>
            </a:r>
          </a:p>
          <a:p>
            <a:pPr algn="ctr"/>
            <a:endParaRPr lang="en-GB" dirty="0">
              <a:solidFill>
                <a:schemeClr val="bg1"/>
              </a:solidFill>
            </a:endParaRPr>
          </a:p>
          <a:p>
            <a:pPr algn="ctr"/>
            <a:r>
              <a:rPr lang="en-GB" dirty="0">
                <a:solidFill>
                  <a:schemeClr val="bg1"/>
                </a:solidFill>
              </a:rPr>
              <a:t>T: +44 20 7303 3843</a:t>
            </a:r>
          </a:p>
          <a:p>
            <a:pPr algn="ctr"/>
            <a:r>
              <a:rPr lang="en-GB" dirty="0">
                <a:hlinkClick r:id="rId6"/>
              </a:rPr>
              <a:t>jmilward@deloitte.co.uk</a:t>
            </a:r>
            <a:endParaRPr lang="en-GB" dirty="0"/>
          </a:p>
        </p:txBody>
      </p:sp>
      <p:sp>
        <p:nvSpPr>
          <p:cNvPr id="2" name="Text Placeholder 1"/>
          <p:cNvSpPr>
            <a:spLocks noGrp="1"/>
          </p:cNvSpPr>
          <p:nvPr>
            <p:ph type="body" sz="quarter" idx="33"/>
          </p:nvPr>
        </p:nvSpPr>
        <p:spPr/>
        <p:txBody>
          <a:bodyPr/>
          <a:lstStyle/>
          <a:p>
            <a:pPr algn="ctr"/>
            <a:r>
              <a:rPr lang="en-GB" dirty="0">
                <a:solidFill>
                  <a:schemeClr val="accent1"/>
                </a:solidFill>
              </a:rPr>
              <a:t>Ben Powell</a:t>
            </a:r>
          </a:p>
          <a:p>
            <a:pPr algn="ctr"/>
            <a:endParaRPr lang="en-GB" dirty="0">
              <a:solidFill>
                <a:schemeClr val="accent1"/>
              </a:solidFill>
            </a:endParaRPr>
          </a:p>
          <a:p>
            <a:pPr algn="ctr">
              <a:buNone/>
            </a:pPr>
            <a:r>
              <a:rPr lang="en-GB" dirty="0">
                <a:solidFill>
                  <a:schemeClr val="bg1"/>
                </a:solidFill>
              </a:rPr>
              <a:t>Partner</a:t>
            </a:r>
          </a:p>
          <a:p>
            <a:pPr algn="ctr">
              <a:buNone/>
            </a:pPr>
            <a:r>
              <a:rPr lang="en-GB" dirty="0">
                <a:solidFill>
                  <a:schemeClr val="bg1"/>
                </a:solidFill>
              </a:rPr>
              <a:t>National Public Sector </a:t>
            </a:r>
          </a:p>
          <a:p>
            <a:pPr algn="ctr">
              <a:buNone/>
            </a:pPr>
            <a:r>
              <a:rPr lang="en-GB" dirty="0">
                <a:solidFill>
                  <a:schemeClr val="bg1"/>
                </a:solidFill>
              </a:rPr>
              <a:t>Tax Lead Partner</a:t>
            </a:r>
          </a:p>
          <a:p>
            <a:pPr algn="ctr"/>
            <a:endParaRPr lang="en-GB" dirty="0">
              <a:solidFill>
                <a:schemeClr val="bg1"/>
              </a:solidFill>
            </a:endParaRPr>
          </a:p>
          <a:p>
            <a:pPr algn="ctr"/>
            <a:r>
              <a:rPr lang="en-GB" dirty="0">
                <a:solidFill>
                  <a:schemeClr val="bg1"/>
                </a:solidFill>
              </a:rPr>
              <a:t>M: +44 7881 804 171</a:t>
            </a:r>
          </a:p>
          <a:p>
            <a:pPr algn="ctr"/>
            <a:r>
              <a:rPr lang="en-GB" dirty="0">
                <a:hlinkClick r:id="rId7"/>
              </a:rPr>
              <a:t>bpowell@deloitte.co.uk</a:t>
            </a:r>
            <a:r>
              <a:rPr lang="en-GB" dirty="0"/>
              <a:t> </a:t>
            </a:r>
          </a:p>
          <a:p>
            <a:endParaRPr lang="en-GB" noProof="0" dirty="0"/>
          </a:p>
        </p:txBody>
      </p:sp>
      <p:sp>
        <p:nvSpPr>
          <p:cNvPr id="27" name="Text Placeholder 26"/>
          <p:cNvSpPr>
            <a:spLocks noGrp="1"/>
          </p:cNvSpPr>
          <p:nvPr>
            <p:ph type="body" sz="quarter" idx="34"/>
          </p:nvPr>
        </p:nvSpPr>
        <p:spPr/>
        <p:txBody>
          <a:bodyPr/>
          <a:lstStyle/>
          <a:p>
            <a:pPr algn="ctr"/>
            <a:r>
              <a:rPr lang="en-GB" dirty="0">
                <a:solidFill>
                  <a:schemeClr val="accent1"/>
                </a:solidFill>
              </a:rPr>
              <a:t>Laurie Pay – Indirect Tax</a:t>
            </a:r>
          </a:p>
          <a:p>
            <a:pPr algn="ctr"/>
            <a:endParaRPr lang="en-GB" dirty="0">
              <a:solidFill>
                <a:schemeClr val="accent1"/>
              </a:solidFill>
            </a:endParaRPr>
          </a:p>
          <a:p>
            <a:pPr algn="ctr"/>
            <a:r>
              <a:rPr lang="en-GB" dirty="0">
                <a:solidFill>
                  <a:schemeClr val="bg1"/>
                </a:solidFill>
              </a:rPr>
              <a:t>Director</a:t>
            </a:r>
          </a:p>
          <a:p>
            <a:pPr algn="ctr"/>
            <a:r>
              <a:rPr lang="en-GB" dirty="0">
                <a:solidFill>
                  <a:schemeClr val="bg1"/>
                </a:solidFill>
              </a:rPr>
              <a:t>National Education </a:t>
            </a:r>
          </a:p>
          <a:p>
            <a:pPr algn="ctr"/>
            <a:r>
              <a:rPr lang="en-GB" dirty="0">
                <a:solidFill>
                  <a:schemeClr val="bg1"/>
                </a:solidFill>
              </a:rPr>
              <a:t>Tax Lead</a:t>
            </a:r>
          </a:p>
          <a:p>
            <a:pPr algn="ctr"/>
            <a:endParaRPr lang="en-GB" dirty="0">
              <a:solidFill>
                <a:schemeClr val="bg1"/>
              </a:solidFill>
            </a:endParaRPr>
          </a:p>
          <a:p>
            <a:pPr algn="ctr"/>
            <a:r>
              <a:rPr lang="en-GB" dirty="0">
                <a:solidFill>
                  <a:schemeClr val="bg1"/>
                </a:solidFill>
              </a:rPr>
              <a:t>T: +44 121 695 5296</a:t>
            </a:r>
          </a:p>
          <a:p>
            <a:pPr algn="ctr"/>
            <a:r>
              <a:rPr lang="en-GB" dirty="0">
                <a:hlinkClick r:id="rId7"/>
              </a:rPr>
              <a:t>lpay@deloitte.co.uk</a:t>
            </a:r>
            <a:r>
              <a:rPr lang="en-GB" dirty="0"/>
              <a:t> </a:t>
            </a:r>
          </a:p>
          <a:p>
            <a:endParaRPr lang="en-GB" noProof="0" dirty="0"/>
          </a:p>
        </p:txBody>
      </p:sp>
      <p:sp>
        <p:nvSpPr>
          <p:cNvPr id="4" name="Text Placeholder 3"/>
          <p:cNvSpPr>
            <a:spLocks noGrp="1"/>
          </p:cNvSpPr>
          <p:nvPr>
            <p:ph type="body" sz="quarter" idx="13"/>
          </p:nvPr>
        </p:nvSpPr>
        <p:spPr/>
        <p:txBody>
          <a:bodyPr/>
          <a:lstStyle/>
          <a:p>
            <a:endParaRPr lang="en-GB" noProof="0" dirty="0"/>
          </a:p>
        </p:txBody>
      </p:sp>
      <p:sp>
        <p:nvSpPr>
          <p:cNvPr id="10" name="TextBox 9"/>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Tree>
    <p:extLst>
      <p:ext uri="{BB962C8B-B14F-4D97-AF65-F5344CB8AC3E}">
        <p14:creationId xmlns:p14="http://schemas.microsoft.com/office/powerpoint/2010/main" val="16442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9" name="Title 1"/>
          <p:cNvSpPr>
            <a:spLocks noGrp="1"/>
          </p:cNvSpPr>
          <p:nvPr>
            <p:ph type="title"/>
          </p:nvPr>
        </p:nvSpPr>
        <p:spPr/>
        <p:txBody>
          <a:bodyPr/>
          <a:lstStyle/>
          <a:p>
            <a:r>
              <a:rPr lang="en-GB" altLang="ja-JP" dirty="0">
                <a:solidFill>
                  <a:schemeClr val="accent1"/>
                </a:solidFill>
              </a:rPr>
              <a:t>Diversification of activities</a:t>
            </a:r>
            <a:endParaRPr lang="en-GB" dirty="0">
              <a:solidFill>
                <a:schemeClr val="accent1"/>
              </a:solidFill>
            </a:endParaRPr>
          </a:p>
        </p:txBody>
      </p:sp>
      <p:grpSp>
        <p:nvGrpSpPr>
          <p:cNvPr id="34" name="Group 33"/>
          <p:cNvGrpSpPr>
            <a:grpSpLocks/>
          </p:cNvGrpSpPr>
          <p:nvPr/>
        </p:nvGrpSpPr>
        <p:grpSpPr>
          <a:xfrm>
            <a:off x="4688744" y="3624357"/>
            <a:ext cx="2880360" cy="1136332"/>
            <a:chOff x="3206750" y="2892744"/>
            <a:chExt cx="3095625" cy="1136332"/>
          </a:xfrm>
        </p:grpSpPr>
        <p:sp>
          <p:nvSpPr>
            <p:cNvPr id="35"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36" name="Pentagon 33"/>
            <p:cNvSpPr/>
            <p:nvPr/>
          </p:nvSpPr>
          <p:spPr>
            <a:xfrm>
              <a:off x="3206750" y="2892744"/>
              <a:ext cx="3088904" cy="560069"/>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a:endParaRPr lang="en-GB" sz="1400" dirty="0">
                <a:solidFill>
                  <a:schemeClr val="tx2"/>
                </a:solidFill>
              </a:endParaRPr>
            </a:p>
          </p:txBody>
        </p:sp>
      </p:grpSp>
      <p:grpSp>
        <p:nvGrpSpPr>
          <p:cNvPr id="37" name="Group 36"/>
          <p:cNvGrpSpPr>
            <a:grpSpLocks/>
          </p:cNvGrpSpPr>
          <p:nvPr/>
        </p:nvGrpSpPr>
        <p:grpSpPr>
          <a:xfrm rot="16200000">
            <a:off x="3945933" y="1515517"/>
            <a:ext cx="2880360" cy="1152526"/>
            <a:chOff x="3206750" y="2876550"/>
            <a:chExt cx="3095625" cy="1152526"/>
          </a:xfrm>
        </p:grpSpPr>
        <p:sp>
          <p:nvSpPr>
            <p:cNvPr id="38"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39" name="Pentagon 33"/>
            <p:cNvSpPr/>
            <p:nvPr/>
          </p:nvSpPr>
          <p:spPr>
            <a:xfrm>
              <a:off x="3206750" y="2876550"/>
              <a:ext cx="3095625" cy="576263"/>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1">
                <a:lumMod val="40000"/>
                <a:lumOff val="60000"/>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grpSp>
      <p:grpSp>
        <p:nvGrpSpPr>
          <p:cNvPr id="40" name="Group 39"/>
          <p:cNvGrpSpPr>
            <a:grpSpLocks/>
          </p:cNvGrpSpPr>
          <p:nvPr/>
        </p:nvGrpSpPr>
        <p:grpSpPr>
          <a:xfrm flipH="1">
            <a:off x="1689009" y="2109880"/>
            <a:ext cx="2880360" cy="1152526"/>
            <a:chOff x="3206750" y="2876550"/>
            <a:chExt cx="3095625" cy="1152526"/>
          </a:xfrm>
        </p:grpSpPr>
        <p:sp>
          <p:nvSpPr>
            <p:cNvPr id="41"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42" name="Pentagon 33"/>
            <p:cNvSpPr/>
            <p:nvPr/>
          </p:nvSpPr>
          <p:spPr>
            <a:xfrm>
              <a:off x="3206750" y="2876550"/>
              <a:ext cx="3095625" cy="576263"/>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grpSp>
      <p:grpSp>
        <p:nvGrpSpPr>
          <p:cNvPr id="43" name="Group 42"/>
          <p:cNvGrpSpPr>
            <a:grpSpLocks/>
          </p:cNvGrpSpPr>
          <p:nvPr/>
        </p:nvGrpSpPr>
        <p:grpSpPr>
          <a:xfrm rot="5400000" flipV="1">
            <a:off x="2606481" y="4370165"/>
            <a:ext cx="2880360" cy="1152526"/>
            <a:chOff x="3206750" y="2876550"/>
            <a:chExt cx="3095625" cy="1152526"/>
          </a:xfrm>
        </p:grpSpPr>
        <p:sp>
          <p:nvSpPr>
            <p:cNvPr id="44" name="Pentagon 26"/>
            <p:cNvSpPr/>
            <p:nvPr/>
          </p:nvSpPr>
          <p:spPr>
            <a:xfrm>
              <a:off x="3206750" y="3448051"/>
              <a:ext cx="3095625" cy="581025"/>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71500 h 1152525"/>
                <a:gd name="connsiteX6" fmla="*/ 0 w 3095625"/>
                <a:gd name="connsiteY6" fmla="*/ 0 h 1152525"/>
                <a:gd name="connsiteX0" fmla="*/ 3175 w 3095625"/>
                <a:gd name="connsiteY0" fmla="*/ 571501 h 1152526"/>
                <a:gd name="connsiteX1" fmla="*/ 2519363 w 3095625"/>
                <a:gd name="connsiteY1" fmla="*/ 1 h 1152526"/>
                <a:gd name="connsiteX2" fmla="*/ 3095625 w 3095625"/>
                <a:gd name="connsiteY2" fmla="*/ 576264 h 1152526"/>
                <a:gd name="connsiteX3" fmla="*/ 2519363 w 3095625"/>
                <a:gd name="connsiteY3" fmla="*/ 1152526 h 1152526"/>
                <a:gd name="connsiteX4" fmla="*/ 0 w 3095625"/>
                <a:gd name="connsiteY4" fmla="*/ 1152526 h 1152526"/>
                <a:gd name="connsiteX5" fmla="*/ 3175 w 3095625"/>
                <a:gd name="connsiteY5" fmla="*/ 571501 h 1152526"/>
                <a:gd name="connsiteX0" fmla="*/ 3175 w 3095625"/>
                <a:gd name="connsiteY0" fmla="*/ 69986 h 651011"/>
                <a:gd name="connsiteX1" fmla="*/ 3095625 w 3095625"/>
                <a:gd name="connsiteY1" fmla="*/ 74749 h 651011"/>
                <a:gd name="connsiteX2" fmla="*/ 2519363 w 3095625"/>
                <a:gd name="connsiteY2" fmla="*/ 651011 h 651011"/>
                <a:gd name="connsiteX3" fmla="*/ 0 w 3095625"/>
                <a:gd name="connsiteY3" fmla="*/ 651011 h 651011"/>
                <a:gd name="connsiteX4" fmla="*/ 3175 w 3095625"/>
                <a:gd name="connsiteY4" fmla="*/ 69986 h 651011"/>
                <a:gd name="connsiteX0" fmla="*/ 3175 w 3095625"/>
                <a:gd name="connsiteY0" fmla="*/ 43941 h 624966"/>
                <a:gd name="connsiteX1" fmla="*/ 3095625 w 3095625"/>
                <a:gd name="connsiteY1" fmla="*/ 48704 h 624966"/>
                <a:gd name="connsiteX2" fmla="*/ 2519363 w 3095625"/>
                <a:gd name="connsiteY2" fmla="*/ 624966 h 624966"/>
                <a:gd name="connsiteX3" fmla="*/ 0 w 3095625"/>
                <a:gd name="connsiteY3" fmla="*/ 624966 h 624966"/>
                <a:gd name="connsiteX4" fmla="*/ 3175 w 3095625"/>
                <a:gd name="connsiteY4" fmla="*/ 43941 h 624966"/>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 name="connsiteX0" fmla="*/ 3175 w 3095625"/>
                <a:gd name="connsiteY0" fmla="*/ 0 h 581025"/>
                <a:gd name="connsiteX1" fmla="*/ 3095625 w 3095625"/>
                <a:gd name="connsiteY1" fmla="*/ 4763 h 581025"/>
                <a:gd name="connsiteX2" fmla="*/ 2519363 w 3095625"/>
                <a:gd name="connsiteY2" fmla="*/ 581025 h 581025"/>
                <a:gd name="connsiteX3" fmla="*/ 0 w 3095625"/>
                <a:gd name="connsiteY3" fmla="*/ 581025 h 581025"/>
                <a:gd name="connsiteX4" fmla="*/ 3175 w 3095625"/>
                <a:gd name="connsiteY4" fmla="*/ 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81025">
                  <a:moveTo>
                    <a:pt x="3175" y="0"/>
                  </a:moveTo>
                  <a:cubicBezTo>
                    <a:pt x="461962" y="8731"/>
                    <a:pt x="2638160" y="-6349"/>
                    <a:pt x="3095625" y="4763"/>
                  </a:cubicBezTo>
                  <a:lnTo>
                    <a:pt x="2519363" y="581025"/>
                  </a:lnTo>
                  <a:lnTo>
                    <a:pt x="0" y="581025"/>
                  </a:lnTo>
                  <a:cubicBezTo>
                    <a:pt x="1058" y="387350"/>
                    <a:pt x="2117" y="193675"/>
                    <a:pt x="3175" y="0"/>
                  </a:cubicBezTo>
                  <a:close/>
                </a:path>
              </a:pathLst>
            </a:custGeom>
            <a:solidFill>
              <a:schemeClr val="accent4">
                <a:lumMod val="40000"/>
                <a:lumOff val="60000"/>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45" name="Pentagon 33"/>
            <p:cNvSpPr/>
            <p:nvPr/>
          </p:nvSpPr>
          <p:spPr>
            <a:xfrm>
              <a:off x="3206750" y="2876550"/>
              <a:ext cx="3095625" cy="576263"/>
            </a:xfrm>
            <a:custGeom>
              <a:avLst/>
              <a:gdLst>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0 w 3095625"/>
                <a:gd name="connsiteY5"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0 w 3095625"/>
                <a:gd name="connsiteY4" fmla="*/ 1152525 h 1152525"/>
                <a:gd name="connsiteX5" fmla="*/ 3175 w 3095625"/>
                <a:gd name="connsiteY5" fmla="*/ 561975 h 1152525"/>
                <a:gd name="connsiteX6" fmla="*/ 0 w 3095625"/>
                <a:gd name="connsiteY6" fmla="*/ 0 h 1152525"/>
                <a:gd name="connsiteX0" fmla="*/ 0 w 3095625"/>
                <a:gd name="connsiteY0" fmla="*/ 0 h 1152525"/>
                <a:gd name="connsiteX1" fmla="*/ 2519363 w 3095625"/>
                <a:gd name="connsiteY1" fmla="*/ 0 h 1152525"/>
                <a:gd name="connsiteX2" fmla="*/ 3095625 w 3095625"/>
                <a:gd name="connsiteY2" fmla="*/ 576263 h 1152525"/>
                <a:gd name="connsiteX3" fmla="*/ 2519363 w 3095625"/>
                <a:gd name="connsiteY3" fmla="*/ 1152525 h 1152525"/>
                <a:gd name="connsiteX4" fmla="*/ 3175 w 3095625"/>
                <a:gd name="connsiteY4" fmla="*/ 561975 h 1152525"/>
                <a:gd name="connsiteX5" fmla="*/ 0 w 3095625"/>
                <a:gd name="connsiteY5" fmla="*/ 0 h 1152525"/>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61975 h 576263"/>
                <a:gd name="connsiteX4" fmla="*/ 0 w 3095625"/>
                <a:gd name="connsiteY4" fmla="*/ 0 h 576263"/>
                <a:gd name="connsiteX0" fmla="*/ 0 w 3095625"/>
                <a:gd name="connsiteY0" fmla="*/ 0 h 576263"/>
                <a:gd name="connsiteX1" fmla="*/ 2519363 w 3095625"/>
                <a:gd name="connsiteY1" fmla="*/ 0 h 576263"/>
                <a:gd name="connsiteX2" fmla="*/ 3095625 w 3095625"/>
                <a:gd name="connsiteY2" fmla="*/ 576263 h 576263"/>
                <a:gd name="connsiteX3" fmla="*/ 3175 w 3095625"/>
                <a:gd name="connsiteY3" fmla="*/ 573881 h 576263"/>
                <a:gd name="connsiteX4" fmla="*/ 0 w 3095625"/>
                <a:gd name="connsiteY4" fmla="*/ 0 h 57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25" h="576263">
                  <a:moveTo>
                    <a:pt x="0" y="0"/>
                  </a:moveTo>
                  <a:lnTo>
                    <a:pt x="2519363" y="0"/>
                  </a:lnTo>
                  <a:lnTo>
                    <a:pt x="3095625" y="576263"/>
                  </a:lnTo>
                  <a:lnTo>
                    <a:pt x="3175" y="573881"/>
                  </a:lnTo>
                  <a:cubicBezTo>
                    <a:pt x="2117" y="386556"/>
                    <a:pt x="1058" y="187325"/>
                    <a:pt x="0"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grpSp>
      <p:sp>
        <p:nvSpPr>
          <p:cNvPr id="46" name="Freeform 45"/>
          <p:cNvSpPr>
            <a:spLocks/>
          </p:cNvSpPr>
          <p:nvPr/>
        </p:nvSpPr>
        <p:spPr>
          <a:xfrm>
            <a:off x="4719541" y="1639502"/>
            <a:ext cx="1965960" cy="1973580"/>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66900 w 1882140"/>
              <a:gd name="connsiteY0" fmla="*/ 0 h 1973580"/>
              <a:gd name="connsiteX1" fmla="*/ 0 w 1882140"/>
              <a:gd name="connsiteY1" fmla="*/ 1874520 h 1973580"/>
              <a:gd name="connsiteX2" fmla="*/ 1882140 w 1882140"/>
              <a:gd name="connsiteY2" fmla="*/ 1973580 h 1973580"/>
              <a:gd name="connsiteX3" fmla="*/ 1866900 w 1882140"/>
              <a:gd name="connsiteY3" fmla="*/ 0 h 1973580"/>
              <a:gd name="connsiteX0" fmla="*/ 1950720 w 1965960"/>
              <a:gd name="connsiteY0" fmla="*/ 0 h 1973580"/>
              <a:gd name="connsiteX1" fmla="*/ 0 w 1965960"/>
              <a:gd name="connsiteY1" fmla="*/ 1965960 h 1973580"/>
              <a:gd name="connsiteX2" fmla="*/ 1965960 w 1965960"/>
              <a:gd name="connsiteY2" fmla="*/ 1973580 h 1973580"/>
              <a:gd name="connsiteX3" fmla="*/ 1950720 w 1965960"/>
              <a:gd name="connsiteY3" fmla="*/ 0 h 1973580"/>
            </a:gdLst>
            <a:ahLst/>
            <a:cxnLst>
              <a:cxn ang="0">
                <a:pos x="connsiteX0" y="connsiteY0"/>
              </a:cxn>
              <a:cxn ang="0">
                <a:pos x="connsiteX1" y="connsiteY1"/>
              </a:cxn>
              <a:cxn ang="0">
                <a:pos x="connsiteX2" y="connsiteY2"/>
              </a:cxn>
              <a:cxn ang="0">
                <a:pos x="connsiteX3" y="connsiteY3"/>
              </a:cxn>
            </a:cxnLst>
            <a:rect l="l" t="t" r="r" b="b"/>
            <a:pathLst>
              <a:path w="1965960" h="1973580">
                <a:moveTo>
                  <a:pt x="1950720" y="0"/>
                </a:moveTo>
                <a:lnTo>
                  <a:pt x="0" y="1965960"/>
                </a:lnTo>
                <a:lnTo>
                  <a:pt x="1965960" y="1973580"/>
                </a:lnTo>
                <a:lnTo>
                  <a:pt x="195072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dirty="0">
              <a:solidFill>
                <a:schemeClr val="tx2"/>
              </a:solidFill>
            </a:endParaRPr>
          </a:p>
        </p:txBody>
      </p:sp>
      <p:sp>
        <p:nvSpPr>
          <p:cNvPr id="47" name="Freeform 46"/>
          <p:cNvSpPr>
            <a:spLocks/>
          </p:cNvSpPr>
          <p:nvPr/>
        </p:nvSpPr>
        <p:spPr>
          <a:xfrm flipH="1">
            <a:off x="2922386" y="3483542"/>
            <a:ext cx="1866900" cy="1889760"/>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51660 w 1866900"/>
              <a:gd name="connsiteY0" fmla="*/ 0 h 2087880"/>
              <a:gd name="connsiteX1" fmla="*/ 0 w 1866900"/>
              <a:gd name="connsiteY1" fmla="*/ 213360 h 2087880"/>
              <a:gd name="connsiteX2" fmla="*/ 1866900 w 1866900"/>
              <a:gd name="connsiteY2" fmla="*/ 2087880 h 2087880"/>
              <a:gd name="connsiteX3" fmla="*/ 1851660 w 1866900"/>
              <a:gd name="connsiteY3" fmla="*/ 0 h 2087880"/>
              <a:gd name="connsiteX0" fmla="*/ 1844040 w 1866900"/>
              <a:gd name="connsiteY0" fmla="*/ 0 h 1889760"/>
              <a:gd name="connsiteX1" fmla="*/ 0 w 1866900"/>
              <a:gd name="connsiteY1" fmla="*/ 15240 h 1889760"/>
              <a:gd name="connsiteX2" fmla="*/ 1866900 w 1866900"/>
              <a:gd name="connsiteY2" fmla="*/ 1889760 h 1889760"/>
              <a:gd name="connsiteX3" fmla="*/ 1844040 w 1866900"/>
              <a:gd name="connsiteY3" fmla="*/ 0 h 1889760"/>
            </a:gdLst>
            <a:ahLst/>
            <a:cxnLst>
              <a:cxn ang="0">
                <a:pos x="connsiteX0" y="connsiteY0"/>
              </a:cxn>
              <a:cxn ang="0">
                <a:pos x="connsiteX1" y="connsiteY1"/>
              </a:cxn>
              <a:cxn ang="0">
                <a:pos x="connsiteX2" y="connsiteY2"/>
              </a:cxn>
              <a:cxn ang="0">
                <a:pos x="connsiteX3" y="connsiteY3"/>
              </a:cxn>
            </a:cxnLst>
            <a:rect l="l" t="t" r="r" b="b"/>
            <a:pathLst>
              <a:path w="1866900" h="1889760">
                <a:moveTo>
                  <a:pt x="1844040" y="0"/>
                </a:moveTo>
                <a:lnTo>
                  <a:pt x="0" y="15240"/>
                </a:lnTo>
                <a:lnTo>
                  <a:pt x="1866900" y="1889760"/>
                </a:lnTo>
                <a:lnTo>
                  <a:pt x="184404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dirty="0">
              <a:solidFill>
                <a:schemeClr val="tx2"/>
              </a:solidFill>
            </a:endParaRPr>
          </a:p>
        </p:txBody>
      </p:sp>
      <p:sp>
        <p:nvSpPr>
          <p:cNvPr id="48" name="Freeform 47"/>
          <p:cNvSpPr>
            <a:spLocks/>
          </p:cNvSpPr>
          <p:nvPr/>
        </p:nvSpPr>
        <p:spPr>
          <a:xfrm rot="5400000">
            <a:off x="4627513" y="3372896"/>
            <a:ext cx="2065020" cy="2026920"/>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66900 w 1920240"/>
              <a:gd name="connsiteY0" fmla="*/ 0 h 1874520"/>
              <a:gd name="connsiteX1" fmla="*/ 0 w 1920240"/>
              <a:gd name="connsiteY1" fmla="*/ 1874520 h 1874520"/>
              <a:gd name="connsiteX2" fmla="*/ 1920240 w 1920240"/>
              <a:gd name="connsiteY2" fmla="*/ 1844040 h 1874520"/>
              <a:gd name="connsiteX3" fmla="*/ 1866900 w 1920240"/>
              <a:gd name="connsiteY3" fmla="*/ 0 h 1874520"/>
              <a:gd name="connsiteX0" fmla="*/ 1866900 w 1912620"/>
              <a:gd name="connsiteY0" fmla="*/ 0 h 2026920"/>
              <a:gd name="connsiteX1" fmla="*/ 0 w 1912620"/>
              <a:gd name="connsiteY1" fmla="*/ 1874520 h 2026920"/>
              <a:gd name="connsiteX2" fmla="*/ 1912620 w 1912620"/>
              <a:gd name="connsiteY2" fmla="*/ 2026920 h 2026920"/>
              <a:gd name="connsiteX3" fmla="*/ 1866900 w 1912620"/>
              <a:gd name="connsiteY3" fmla="*/ 0 h 2026920"/>
              <a:gd name="connsiteX0" fmla="*/ 2019300 w 2065020"/>
              <a:gd name="connsiteY0" fmla="*/ 0 h 2026920"/>
              <a:gd name="connsiteX1" fmla="*/ 0 w 2065020"/>
              <a:gd name="connsiteY1" fmla="*/ 2011680 h 2026920"/>
              <a:gd name="connsiteX2" fmla="*/ 2065020 w 2065020"/>
              <a:gd name="connsiteY2" fmla="*/ 2026920 h 2026920"/>
              <a:gd name="connsiteX3" fmla="*/ 2019300 w 2065020"/>
              <a:gd name="connsiteY3" fmla="*/ 0 h 2026920"/>
            </a:gdLst>
            <a:ahLst/>
            <a:cxnLst>
              <a:cxn ang="0">
                <a:pos x="connsiteX0" y="connsiteY0"/>
              </a:cxn>
              <a:cxn ang="0">
                <a:pos x="connsiteX1" y="connsiteY1"/>
              </a:cxn>
              <a:cxn ang="0">
                <a:pos x="connsiteX2" y="connsiteY2"/>
              </a:cxn>
              <a:cxn ang="0">
                <a:pos x="connsiteX3" y="connsiteY3"/>
              </a:cxn>
            </a:cxnLst>
            <a:rect l="l" t="t" r="r" b="b"/>
            <a:pathLst>
              <a:path w="2065020" h="2026920">
                <a:moveTo>
                  <a:pt x="2019300" y="0"/>
                </a:moveTo>
                <a:lnTo>
                  <a:pt x="0" y="2011680"/>
                </a:lnTo>
                <a:lnTo>
                  <a:pt x="2065020" y="2026920"/>
                </a:lnTo>
                <a:lnTo>
                  <a:pt x="201930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dirty="0">
              <a:solidFill>
                <a:schemeClr val="tx2"/>
              </a:solidFill>
            </a:endParaRPr>
          </a:p>
        </p:txBody>
      </p:sp>
      <p:sp>
        <p:nvSpPr>
          <p:cNvPr id="49" name="Freeform 48"/>
          <p:cNvSpPr>
            <a:spLocks/>
          </p:cNvSpPr>
          <p:nvPr/>
        </p:nvSpPr>
        <p:spPr>
          <a:xfrm rot="16200000" flipV="1">
            <a:off x="2910328" y="1650932"/>
            <a:ext cx="1866900" cy="1874520"/>
          </a:xfrm>
          <a:custGeom>
            <a:avLst/>
            <a:gdLst>
              <a:gd name="connsiteX0" fmla="*/ 1866900 w 1866900"/>
              <a:gd name="connsiteY0" fmla="*/ 0 h 3749040"/>
              <a:gd name="connsiteX1" fmla="*/ 0 w 1866900"/>
              <a:gd name="connsiteY1" fmla="*/ 1874520 h 3749040"/>
              <a:gd name="connsiteX2" fmla="*/ 1866900 w 1866900"/>
              <a:gd name="connsiteY2" fmla="*/ 3749040 h 3749040"/>
              <a:gd name="connsiteX3" fmla="*/ 1866900 w 1866900"/>
              <a:gd name="connsiteY3" fmla="*/ 0 h 3749040"/>
              <a:gd name="connsiteX0" fmla="*/ 1874520 w 1874520"/>
              <a:gd name="connsiteY0" fmla="*/ 22860 h 1874520"/>
              <a:gd name="connsiteX1" fmla="*/ 0 w 1874520"/>
              <a:gd name="connsiteY1" fmla="*/ 0 h 1874520"/>
              <a:gd name="connsiteX2" fmla="*/ 1866900 w 1874520"/>
              <a:gd name="connsiteY2" fmla="*/ 1874520 h 1874520"/>
              <a:gd name="connsiteX3" fmla="*/ 1874520 w 1874520"/>
              <a:gd name="connsiteY3" fmla="*/ 22860 h 1874520"/>
              <a:gd name="connsiteX0" fmla="*/ 1859280 w 1866900"/>
              <a:gd name="connsiteY0" fmla="*/ 0 h 1874520"/>
              <a:gd name="connsiteX1" fmla="*/ 0 w 1866900"/>
              <a:gd name="connsiteY1" fmla="*/ 0 h 1874520"/>
              <a:gd name="connsiteX2" fmla="*/ 1866900 w 1866900"/>
              <a:gd name="connsiteY2" fmla="*/ 1874520 h 1874520"/>
              <a:gd name="connsiteX3" fmla="*/ 1859280 w 1866900"/>
              <a:gd name="connsiteY3" fmla="*/ 0 h 1874520"/>
            </a:gdLst>
            <a:ahLst/>
            <a:cxnLst>
              <a:cxn ang="0">
                <a:pos x="connsiteX0" y="connsiteY0"/>
              </a:cxn>
              <a:cxn ang="0">
                <a:pos x="connsiteX1" y="connsiteY1"/>
              </a:cxn>
              <a:cxn ang="0">
                <a:pos x="connsiteX2" y="connsiteY2"/>
              </a:cxn>
              <a:cxn ang="0">
                <a:pos x="connsiteX3" y="connsiteY3"/>
              </a:cxn>
            </a:cxnLst>
            <a:rect l="l" t="t" r="r" b="b"/>
            <a:pathLst>
              <a:path w="1866900" h="1874520">
                <a:moveTo>
                  <a:pt x="1859280" y="0"/>
                </a:moveTo>
                <a:lnTo>
                  <a:pt x="0" y="0"/>
                </a:lnTo>
                <a:lnTo>
                  <a:pt x="1866900" y="1874520"/>
                </a:lnTo>
                <a:lnTo>
                  <a:pt x="185928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dirty="0">
              <a:solidFill>
                <a:schemeClr val="tx2"/>
              </a:solidFill>
            </a:endParaRPr>
          </a:p>
        </p:txBody>
      </p:sp>
      <p:sp>
        <p:nvSpPr>
          <p:cNvPr id="50" name="Rectangle 49"/>
          <p:cNvSpPr>
            <a:spLocks/>
          </p:cNvSpPr>
          <p:nvPr/>
        </p:nvSpPr>
        <p:spPr>
          <a:xfrm>
            <a:off x="3511567" y="1384329"/>
            <a:ext cx="1264456" cy="923330"/>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Commercial development.</a:t>
            </a:r>
          </a:p>
          <a:p>
            <a:pPr marL="171450" indent="-171450">
              <a:buFont typeface="Arial" panose="020B0604020202020204" pitchFamily="34" charset="0"/>
              <a:buChar char="•"/>
            </a:pPr>
            <a:r>
              <a:rPr lang="en-GB" sz="1200" dirty="0">
                <a:solidFill>
                  <a:schemeClr val="bg1"/>
                </a:solidFill>
              </a:rPr>
              <a:t>Letting of commercial units.</a:t>
            </a:r>
          </a:p>
        </p:txBody>
      </p:sp>
      <p:sp>
        <p:nvSpPr>
          <p:cNvPr id="51" name="Rectangle 50"/>
          <p:cNvSpPr>
            <a:spLocks/>
          </p:cNvSpPr>
          <p:nvPr/>
        </p:nvSpPr>
        <p:spPr>
          <a:xfrm>
            <a:off x="3522998" y="898482"/>
            <a:ext cx="1219424" cy="430887"/>
          </a:xfrm>
          <a:prstGeom prst="rect">
            <a:avLst/>
          </a:prstGeom>
        </p:spPr>
        <p:txBody>
          <a:bodyPr wrap="square" lIns="0" tIns="0" rIns="0" bIns="0">
            <a:spAutoFit/>
          </a:bodyPr>
          <a:lstStyle/>
          <a:p>
            <a:pPr>
              <a:spcAft>
                <a:spcPts val="600"/>
              </a:spcAft>
            </a:pPr>
            <a:r>
              <a:rPr lang="en-GB" sz="1400" b="1" dirty="0">
                <a:solidFill>
                  <a:schemeClr val="accent1"/>
                </a:solidFill>
              </a:rPr>
              <a:t>Commercial Activity</a:t>
            </a:r>
            <a:endParaRPr lang="en-GB" sz="1400" dirty="0">
              <a:solidFill>
                <a:schemeClr val="accent1"/>
              </a:solidFill>
            </a:endParaRPr>
          </a:p>
        </p:txBody>
      </p:sp>
      <p:sp>
        <p:nvSpPr>
          <p:cNvPr id="52" name="Rectangle 51"/>
          <p:cNvSpPr>
            <a:spLocks/>
          </p:cNvSpPr>
          <p:nvPr/>
        </p:nvSpPr>
        <p:spPr>
          <a:xfrm>
            <a:off x="5883544" y="2942902"/>
            <a:ext cx="1826626" cy="553998"/>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Commercial Partners</a:t>
            </a:r>
          </a:p>
          <a:p>
            <a:pPr marL="171450" indent="-171450">
              <a:buFont typeface="Arial" panose="020B0604020202020204" pitchFamily="34" charset="0"/>
              <a:buChar char="•"/>
            </a:pPr>
            <a:r>
              <a:rPr lang="en-GB" sz="1200" dirty="0">
                <a:solidFill>
                  <a:schemeClr val="bg1"/>
                </a:solidFill>
              </a:rPr>
              <a:t>Public Sector Partners</a:t>
            </a:r>
          </a:p>
        </p:txBody>
      </p:sp>
      <p:sp>
        <p:nvSpPr>
          <p:cNvPr id="53" name="Rectangle 52"/>
          <p:cNvSpPr>
            <a:spLocks/>
          </p:cNvSpPr>
          <p:nvPr/>
        </p:nvSpPr>
        <p:spPr>
          <a:xfrm>
            <a:off x="5883542" y="2734504"/>
            <a:ext cx="1826627" cy="215444"/>
          </a:xfrm>
          <a:prstGeom prst="rect">
            <a:avLst/>
          </a:prstGeom>
        </p:spPr>
        <p:txBody>
          <a:bodyPr wrap="square" lIns="0" tIns="0" rIns="0" bIns="0">
            <a:spAutoFit/>
          </a:bodyPr>
          <a:lstStyle/>
          <a:p>
            <a:pPr>
              <a:spcAft>
                <a:spcPts val="600"/>
              </a:spcAft>
            </a:pPr>
            <a:r>
              <a:rPr lang="en-GB" sz="1400" b="1" dirty="0">
                <a:solidFill>
                  <a:schemeClr val="accent3"/>
                </a:solidFill>
              </a:rPr>
              <a:t>Joint Ventures</a:t>
            </a:r>
            <a:endParaRPr lang="en-GB" sz="1400" dirty="0">
              <a:solidFill>
                <a:schemeClr val="accent3"/>
              </a:solidFill>
            </a:endParaRPr>
          </a:p>
        </p:txBody>
      </p:sp>
      <p:sp>
        <p:nvSpPr>
          <p:cNvPr id="54" name="Rectangle 53"/>
          <p:cNvSpPr>
            <a:spLocks/>
          </p:cNvSpPr>
          <p:nvPr/>
        </p:nvSpPr>
        <p:spPr>
          <a:xfrm>
            <a:off x="4692649" y="4684671"/>
            <a:ext cx="1992852" cy="430887"/>
          </a:xfrm>
          <a:prstGeom prst="rect">
            <a:avLst/>
          </a:prstGeom>
        </p:spPr>
        <p:txBody>
          <a:bodyPr wrap="square" lIns="0" tIns="0" rIns="0" bIns="0">
            <a:spAutoFit/>
          </a:bodyPr>
          <a:lstStyle/>
          <a:p>
            <a:pPr>
              <a:spcAft>
                <a:spcPts val="600"/>
              </a:spcAft>
            </a:pPr>
            <a:r>
              <a:rPr lang="en-GB" sz="1400" b="1" dirty="0">
                <a:solidFill>
                  <a:schemeClr val="accent4"/>
                </a:solidFill>
              </a:rPr>
              <a:t>Hotel Accommodation</a:t>
            </a:r>
            <a:endParaRPr lang="en-GB" sz="1400" dirty="0">
              <a:solidFill>
                <a:schemeClr val="accent4"/>
              </a:solidFill>
            </a:endParaRPr>
          </a:p>
        </p:txBody>
      </p:sp>
      <p:sp>
        <p:nvSpPr>
          <p:cNvPr id="55" name="Rectangle 54"/>
          <p:cNvSpPr>
            <a:spLocks/>
          </p:cNvSpPr>
          <p:nvPr/>
        </p:nvSpPr>
        <p:spPr>
          <a:xfrm>
            <a:off x="4705361" y="5190432"/>
            <a:ext cx="1656801" cy="738664"/>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Purpose built hotel accommodation.</a:t>
            </a:r>
          </a:p>
          <a:p>
            <a:pPr marL="171450" indent="-171450">
              <a:buFont typeface="Arial" panose="020B0604020202020204" pitchFamily="34" charset="0"/>
              <a:buChar char="•"/>
            </a:pPr>
            <a:r>
              <a:rPr lang="en-GB" sz="1200" dirty="0">
                <a:solidFill>
                  <a:schemeClr val="bg1"/>
                </a:solidFill>
              </a:rPr>
              <a:t>Surplus student accommodation.</a:t>
            </a:r>
          </a:p>
        </p:txBody>
      </p:sp>
      <p:sp>
        <p:nvSpPr>
          <p:cNvPr id="56" name="Rectangle 55"/>
          <p:cNvSpPr>
            <a:spLocks/>
          </p:cNvSpPr>
          <p:nvPr/>
        </p:nvSpPr>
        <p:spPr>
          <a:xfrm>
            <a:off x="1586201" y="3335689"/>
            <a:ext cx="2634859" cy="215444"/>
          </a:xfrm>
          <a:prstGeom prst="rect">
            <a:avLst/>
          </a:prstGeom>
        </p:spPr>
        <p:txBody>
          <a:bodyPr wrap="square" lIns="0" tIns="0" rIns="0" bIns="0">
            <a:spAutoFit/>
          </a:bodyPr>
          <a:lstStyle/>
          <a:p>
            <a:pPr>
              <a:spcAft>
                <a:spcPts val="600"/>
              </a:spcAft>
            </a:pPr>
            <a:r>
              <a:rPr lang="en-GB" sz="1400" b="1" dirty="0">
                <a:solidFill>
                  <a:schemeClr val="accent2"/>
                </a:solidFill>
              </a:rPr>
              <a:t>Conferencing Facilities</a:t>
            </a:r>
            <a:endParaRPr lang="en-GB" sz="1400" dirty="0">
              <a:solidFill>
                <a:schemeClr val="accent2"/>
              </a:solidFill>
            </a:endParaRPr>
          </a:p>
        </p:txBody>
      </p:sp>
      <p:sp>
        <p:nvSpPr>
          <p:cNvPr id="57" name="Rectangle 56"/>
          <p:cNvSpPr>
            <a:spLocks/>
          </p:cNvSpPr>
          <p:nvPr/>
        </p:nvSpPr>
        <p:spPr>
          <a:xfrm>
            <a:off x="1897523" y="3617886"/>
            <a:ext cx="1442326" cy="1107996"/>
          </a:xfrm>
          <a:prstGeom prst="rect">
            <a:avLst/>
          </a:prstGeom>
        </p:spPr>
        <p:txBody>
          <a:bodyPr wrap="square" lIns="0" tIns="0" rIns="0" bIns="0">
            <a:spAutoFit/>
          </a:bodyPr>
          <a:lstStyle/>
          <a:p>
            <a:pPr marL="171450" indent="-171450">
              <a:buFont typeface="Arial" panose="020B0604020202020204" pitchFamily="34" charset="0"/>
              <a:buChar char="•"/>
            </a:pPr>
            <a:r>
              <a:rPr lang="en-GB" sz="1200" dirty="0">
                <a:solidFill>
                  <a:schemeClr val="bg1"/>
                </a:solidFill>
              </a:rPr>
              <a:t>Third party hire</a:t>
            </a:r>
          </a:p>
          <a:p>
            <a:pPr marL="171450" indent="-171450">
              <a:buFont typeface="Arial" panose="020B0604020202020204" pitchFamily="34" charset="0"/>
              <a:buChar char="•"/>
            </a:pPr>
            <a:r>
              <a:rPr lang="en-GB" sz="1200" dirty="0">
                <a:solidFill>
                  <a:schemeClr val="bg1"/>
                </a:solidFill>
              </a:rPr>
              <a:t>In-house use</a:t>
            </a:r>
          </a:p>
          <a:p>
            <a:pPr marL="171450" indent="-171450">
              <a:buFont typeface="Arial" panose="020B0604020202020204" pitchFamily="34" charset="0"/>
              <a:buChar char="•"/>
            </a:pPr>
            <a:r>
              <a:rPr lang="en-GB" sz="1200" dirty="0">
                <a:solidFill>
                  <a:schemeClr val="bg1"/>
                </a:solidFill>
              </a:rPr>
              <a:t>Additional services – catering, hotel accommodation</a:t>
            </a:r>
          </a:p>
        </p:txBody>
      </p:sp>
      <p:sp>
        <p:nvSpPr>
          <p:cNvPr id="58" name="Freeform 393"/>
          <p:cNvSpPr>
            <a:spLocks noChangeAspect="1" noEditPoints="1"/>
          </p:cNvSpPr>
          <p:nvPr/>
        </p:nvSpPr>
        <p:spPr bwMode="auto">
          <a:xfrm>
            <a:off x="3683524" y="3642495"/>
            <a:ext cx="448681" cy="450000"/>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59" name="Freeform 669"/>
          <p:cNvSpPr>
            <a:spLocks noChangeAspect="1" noEditPoints="1"/>
          </p:cNvSpPr>
          <p:nvPr/>
        </p:nvSpPr>
        <p:spPr bwMode="auto">
          <a:xfrm>
            <a:off x="4766051" y="4032206"/>
            <a:ext cx="450000" cy="450000"/>
          </a:xfrm>
          <a:custGeom>
            <a:avLst/>
            <a:gdLst>
              <a:gd name="T0" fmla="*/ 181 w 512"/>
              <a:gd name="T1" fmla="*/ 160 h 512"/>
              <a:gd name="T2" fmla="*/ 320 w 512"/>
              <a:gd name="T3" fmla="*/ 160 h 512"/>
              <a:gd name="T4" fmla="*/ 320 w 512"/>
              <a:gd name="T5" fmla="*/ 352 h 512"/>
              <a:gd name="T6" fmla="*/ 181 w 512"/>
              <a:gd name="T7" fmla="*/ 352 h 512"/>
              <a:gd name="T8" fmla="*/ 181 w 512"/>
              <a:gd name="T9" fmla="*/ 160 h 512"/>
              <a:gd name="T10" fmla="*/ 288 w 512"/>
              <a:gd name="T11" fmla="*/ 117 h 512"/>
              <a:gd name="T12" fmla="*/ 224 w 512"/>
              <a:gd name="T13" fmla="*/ 117 h 512"/>
              <a:gd name="T14" fmla="*/ 224 w 512"/>
              <a:gd name="T15" fmla="*/ 138 h 512"/>
              <a:gd name="T16" fmla="*/ 288 w 512"/>
              <a:gd name="T17" fmla="*/ 138 h 512"/>
              <a:gd name="T18" fmla="*/ 288 w 512"/>
              <a:gd name="T19" fmla="*/ 117 h 512"/>
              <a:gd name="T20" fmla="*/ 117 w 512"/>
              <a:gd name="T21" fmla="*/ 352 h 512"/>
              <a:gd name="T22" fmla="*/ 160 w 512"/>
              <a:gd name="T23" fmla="*/ 352 h 512"/>
              <a:gd name="T24" fmla="*/ 160 w 512"/>
              <a:gd name="T25" fmla="*/ 160 h 512"/>
              <a:gd name="T26" fmla="*/ 117 w 512"/>
              <a:gd name="T27" fmla="*/ 160 h 512"/>
              <a:gd name="T28" fmla="*/ 117 w 512"/>
              <a:gd name="T29" fmla="*/ 352 h 512"/>
              <a:gd name="T30" fmla="*/ 341 w 512"/>
              <a:gd name="T31" fmla="*/ 352 h 512"/>
              <a:gd name="T32" fmla="*/ 394 w 512"/>
              <a:gd name="T33" fmla="*/ 352 h 512"/>
              <a:gd name="T34" fmla="*/ 394 w 512"/>
              <a:gd name="T35" fmla="*/ 160 h 512"/>
              <a:gd name="T36" fmla="*/ 341 w 512"/>
              <a:gd name="T37" fmla="*/ 160 h 512"/>
              <a:gd name="T38" fmla="*/ 341 w 512"/>
              <a:gd name="T39" fmla="*/ 352 h 512"/>
              <a:gd name="T40" fmla="*/ 512 w 512"/>
              <a:gd name="T41" fmla="*/ 256 h 512"/>
              <a:gd name="T42" fmla="*/ 256 w 512"/>
              <a:gd name="T43" fmla="*/ 512 h 512"/>
              <a:gd name="T44" fmla="*/ 0 w 512"/>
              <a:gd name="T45" fmla="*/ 256 h 512"/>
              <a:gd name="T46" fmla="*/ 256 w 512"/>
              <a:gd name="T47" fmla="*/ 0 h 512"/>
              <a:gd name="T48" fmla="*/ 512 w 512"/>
              <a:gd name="T49" fmla="*/ 256 h 512"/>
              <a:gd name="T50" fmla="*/ 416 w 512"/>
              <a:gd name="T51" fmla="*/ 149 h 512"/>
              <a:gd name="T52" fmla="*/ 405 w 512"/>
              <a:gd name="T53" fmla="*/ 138 h 512"/>
              <a:gd name="T54" fmla="*/ 309 w 512"/>
              <a:gd name="T55" fmla="*/ 138 h 512"/>
              <a:gd name="T56" fmla="*/ 309 w 512"/>
              <a:gd name="T57" fmla="*/ 106 h 512"/>
              <a:gd name="T58" fmla="*/ 298 w 512"/>
              <a:gd name="T59" fmla="*/ 96 h 512"/>
              <a:gd name="T60" fmla="*/ 213 w 512"/>
              <a:gd name="T61" fmla="*/ 96 h 512"/>
              <a:gd name="T62" fmla="*/ 202 w 512"/>
              <a:gd name="T63" fmla="*/ 106 h 512"/>
              <a:gd name="T64" fmla="*/ 202 w 512"/>
              <a:gd name="T65" fmla="*/ 138 h 512"/>
              <a:gd name="T66" fmla="*/ 106 w 512"/>
              <a:gd name="T67" fmla="*/ 138 h 512"/>
              <a:gd name="T68" fmla="*/ 96 w 512"/>
              <a:gd name="T69" fmla="*/ 149 h 512"/>
              <a:gd name="T70" fmla="*/ 96 w 512"/>
              <a:gd name="T71" fmla="*/ 362 h 512"/>
              <a:gd name="T72" fmla="*/ 106 w 512"/>
              <a:gd name="T73" fmla="*/ 373 h 512"/>
              <a:gd name="T74" fmla="*/ 405 w 512"/>
              <a:gd name="T75" fmla="*/ 373 h 512"/>
              <a:gd name="T76" fmla="*/ 416 w 512"/>
              <a:gd name="T77" fmla="*/ 362 h 512"/>
              <a:gd name="T78" fmla="*/ 416 w 512"/>
              <a:gd name="T79" fmla="*/ 1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181" y="160"/>
                </a:moveTo>
                <a:cubicBezTo>
                  <a:pt x="320" y="160"/>
                  <a:pt x="320" y="160"/>
                  <a:pt x="320" y="160"/>
                </a:cubicBezTo>
                <a:cubicBezTo>
                  <a:pt x="320" y="352"/>
                  <a:pt x="320" y="352"/>
                  <a:pt x="320" y="352"/>
                </a:cubicBezTo>
                <a:cubicBezTo>
                  <a:pt x="181" y="352"/>
                  <a:pt x="181" y="352"/>
                  <a:pt x="181" y="352"/>
                </a:cubicBezTo>
                <a:lnTo>
                  <a:pt x="181" y="160"/>
                </a:lnTo>
                <a:close/>
                <a:moveTo>
                  <a:pt x="288" y="117"/>
                </a:moveTo>
                <a:cubicBezTo>
                  <a:pt x="224" y="117"/>
                  <a:pt x="224" y="117"/>
                  <a:pt x="224" y="117"/>
                </a:cubicBezTo>
                <a:cubicBezTo>
                  <a:pt x="224" y="138"/>
                  <a:pt x="224" y="138"/>
                  <a:pt x="224" y="138"/>
                </a:cubicBezTo>
                <a:cubicBezTo>
                  <a:pt x="288" y="138"/>
                  <a:pt x="288" y="138"/>
                  <a:pt x="288" y="138"/>
                </a:cubicBezTo>
                <a:lnTo>
                  <a:pt x="288" y="117"/>
                </a:lnTo>
                <a:close/>
                <a:moveTo>
                  <a:pt x="117" y="352"/>
                </a:moveTo>
                <a:cubicBezTo>
                  <a:pt x="160" y="352"/>
                  <a:pt x="160" y="352"/>
                  <a:pt x="160" y="352"/>
                </a:cubicBezTo>
                <a:cubicBezTo>
                  <a:pt x="160" y="160"/>
                  <a:pt x="160" y="160"/>
                  <a:pt x="160" y="160"/>
                </a:cubicBezTo>
                <a:cubicBezTo>
                  <a:pt x="117" y="160"/>
                  <a:pt x="117" y="160"/>
                  <a:pt x="117" y="160"/>
                </a:cubicBezTo>
                <a:lnTo>
                  <a:pt x="117" y="352"/>
                </a:lnTo>
                <a:close/>
                <a:moveTo>
                  <a:pt x="341" y="352"/>
                </a:moveTo>
                <a:cubicBezTo>
                  <a:pt x="394" y="352"/>
                  <a:pt x="394" y="352"/>
                  <a:pt x="394" y="352"/>
                </a:cubicBezTo>
                <a:cubicBezTo>
                  <a:pt x="394" y="160"/>
                  <a:pt x="394" y="160"/>
                  <a:pt x="394" y="160"/>
                </a:cubicBezTo>
                <a:cubicBezTo>
                  <a:pt x="341" y="160"/>
                  <a:pt x="341" y="160"/>
                  <a:pt x="341" y="160"/>
                </a:cubicBezTo>
                <a:lnTo>
                  <a:pt x="341" y="352"/>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149"/>
                </a:moveTo>
                <a:cubicBezTo>
                  <a:pt x="416" y="143"/>
                  <a:pt x="411" y="138"/>
                  <a:pt x="405" y="138"/>
                </a:cubicBezTo>
                <a:cubicBezTo>
                  <a:pt x="309" y="138"/>
                  <a:pt x="309" y="138"/>
                  <a:pt x="309" y="138"/>
                </a:cubicBezTo>
                <a:cubicBezTo>
                  <a:pt x="309" y="106"/>
                  <a:pt x="309" y="106"/>
                  <a:pt x="309" y="106"/>
                </a:cubicBezTo>
                <a:cubicBezTo>
                  <a:pt x="309" y="100"/>
                  <a:pt x="304" y="96"/>
                  <a:pt x="298" y="96"/>
                </a:cubicBezTo>
                <a:cubicBezTo>
                  <a:pt x="213" y="96"/>
                  <a:pt x="213" y="96"/>
                  <a:pt x="213" y="96"/>
                </a:cubicBezTo>
                <a:cubicBezTo>
                  <a:pt x="207" y="96"/>
                  <a:pt x="202" y="100"/>
                  <a:pt x="202" y="106"/>
                </a:cubicBezTo>
                <a:cubicBezTo>
                  <a:pt x="202" y="138"/>
                  <a:pt x="202" y="138"/>
                  <a:pt x="202" y="138"/>
                </a:cubicBezTo>
                <a:cubicBezTo>
                  <a:pt x="106" y="138"/>
                  <a:pt x="106" y="138"/>
                  <a:pt x="106" y="138"/>
                </a:cubicBezTo>
                <a:cubicBezTo>
                  <a:pt x="100" y="138"/>
                  <a:pt x="96" y="143"/>
                  <a:pt x="96" y="149"/>
                </a:cubicBezTo>
                <a:cubicBezTo>
                  <a:pt x="96" y="362"/>
                  <a:pt x="96" y="362"/>
                  <a:pt x="96" y="362"/>
                </a:cubicBezTo>
                <a:cubicBezTo>
                  <a:pt x="96" y="368"/>
                  <a:pt x="100" y="373"/>
                  <a:pt x="106" y="373"/>
                </a:cubicBezTo>
                <a:cubicBezTo>
                  <a:pt x="405" y="373"/>
                  <a:pt x="405" y="373"/>
                  <a:pt x="405" y="373"/>
                </a:cubicBezTo>
                <a:cubicBezTo>
                  <a:pt x="411" y="373"/>
                  <a:pt x="416" y="368"/>
                  <a:pt x="416" y="362"/>
                </a:cubicBezTo>
                <a:lnTo>
                  <a:pt x="416" y="149"/>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89"/>
          <p:cNvSpPr>
            <a:spLocks noChangeAspect="1" noEditPoints="1"/>
          </p:cNvSpPr>
          <p:nvPr/>
        </p:nvSpPr>
        <p:spPr bwMode="auto">
          <a:xfrm>
            <a:off x="5281383" y="3066954"/>
            <a:ext cx="450001" cy="450000"/>
          </a:xfrm>
          <a:custGeom>
            <a:avLst/>
            <a:gdLst>
              <a:gd name="T0" fmla="*/ 0 w 512"/>
              <a:gd name="T1" fmla="*/ 256 h 512"/>
              <a:gd name="T2" fmla="*/ 512 w 512"/>
              <a:gd name="T3" fmla="*/ 256 h 512"/>
              <a:gd name="T4" fmla="*/ 416 w 512"/>
              <a:gd name="T5" fmla="*/ 330 h 512"/>
              <a:gd name="T6" fmla="*/ 394 w 512"/>
              <a:gd name="T7" fmla="*/ 341 h 512"/>
              <a:gd name="T8" fmla="*/ 384 w 512"/>
              <a:gd name="T9" fmla="*/ 320 h 512"/>
              <a:gd name="T10" fmla="*/ 371 w 512"/>
              <a:gd name="T11" fmla="*/ 334 h 512"/>
              <a:gd name="T12" fmla="*/ 338 w 512"/>
              <a:gd name="T13" fmla="*/ 359 h 512"/>
              <a:gd name="T14" fmla="*/ 318 w 512"/>
              <a:gd name="T15" fmla="*/ 376 h 512"/>
              <a:gd name="T16" fmla="*/ 277 w 512"/>
              <a:gd name="T17" fmla="*/ 370 h 512"/>
              <a:gd name="T18" fmla="*/ 250 w 512"/>
              <a:gd name="T19" fmla="*/ 384 h 512"/>
              <a:gd name="T20" fmla="*/ 217 w 512"/>
              <a:gd name="T21" fmla="*/ 381 h 512"/>
              <a:gd name="T22" fmla="*/ 172 w 512"/>
              <a:gd name="T23" fmla="*/ 368 h 512"/>
              <a:gd name="T24" fmla="*/ 128 w 512"/>
              <a:gd name="T25" fmla="*/ 320 h 512"/>
              <a:gd name="T26" fmla="*/ 117 w 512"/>
              <a:gd name="T27" fmla="*/ 341 h 512"/>
              <a:gd name="T28" fmla="*/ 96 w 512"/>
              <a:gd name="T29" fmla="*/ 330 h 512"/>
              <a:gd name="T30" fmla="*/ 106 w 512"/>
              <a:gd name="T31" fmla="*/ 170 h 512"/>
              <a:gd name="T32" fmla="*/ 106 w 512"/>
              <a:gd name="T33" fmla="*/ 149 h 512"/>
              <a:gd name="T34" fmla="*/ 128 w 512"/>
              <a:gd name="T35" fmla="*/ 160 h 512"/>
              <a:gd name="T36" fmla="*/ 224 w 512"/>
              <a:gd name="T37" fmla="*/ 181 h 512"/>
              <a:gd name="T38" fmla="*/ 261 w 512"/>
              <a:gd name="T39" fmla="*/ 161 h 512"/>
              <a:gd name="T40" fmla="*/ 343 w 512"/>
              <a:gd name="T41" fmla="*/ 181 h 512"/>
              <a:gd name="T42" fmla="*/ 384 w 512"/>
              <a:gd name="T43" fmla="*/ 160 h 512"/>
              <a:gd name="T44" fmla="*/ 405 w 512"/>
              <a:gd name="T45" fmla="*/ 149 h 512"/>
              <a:gd name="T46" fmla="*/ 405 w 512"/>
              <a:gd name="T47" fmla="*/ 170 h 512"/>
              <a:gd name="T48" fmla="*/ 416 w 512"/>
              <a:gd name="T49" fmla="*/ 330 h 512"/>
              <a:gd name="T50" fmla="*/ 350 w 512"/>
              <a:gd name="T51" fmla="*/ 328 h 512"/>
              <a:gd name="T52" fmla="*/ 335 w 512"/>
              <a:gd name="T53" fmla="*/ 337 h 512"/>
              <a:gd name="T54" fmla="*/ 328 w 512"/>
              <a:gd name="T55" fmla="*/ 332 h 512"/>
              <a:gd name="T56" fmla="*/ 294 w 512"/>
              <a:gd name="T57" fmla="*/ 274 h 512"/>
              <a:gd name="T58" fmla="*/ 275 w 512"/>
              <a:gd name="T59" fmla="*/ 284 h 512"/>
              <a:gd name="T60" fmla="*/ 310 w 512"/>
              <a:gd name="T61" fmla="*/ 343 h 512"/>
              <a:gd name="T62" fmla="*/ 290 w 512"/>
              <a:gd name="T63" fmla="*/ 353 h 512"/>
              <a:gd name="T64" fmla="*/ 243 w 512"/>
              <a:gd name="T65" fmla="*/ 296 h 512"/>
              <a:gd name="T66" fmla="*/ 260 w 512"/>
              <a:gd name="T67" fmla="*/ 345 h 512"/>
              <a:gd name="T68" fmla="*/ 256 w 512"/>
              <a:gd name="T69" fmla="*/ 361 h 512"/>
              <a:gd name="T70" fmla="*/ 239 w 512"/>
              <a:gd name="T71" fmla="*/ 357 h 512"/>
              <a:gd name="T72" fmla="*/ 228 w 512"/>
              <a:gd name="T73" fmla="*/ 337 h 512"/>
              <a:gd name="T74" fmla="*/ 220 w 512"/>
              <a:gd name="T75" fmla="*/ 325 h 512"/>
              <a:gd name="T76" fmla="*/ 202 w 512"/>
              <a:gd name="T77" fmla="*/ 337 h 512"/>
              <a:gd name="T78" fmla="*/ 207 w 512"/>
              <a:gd name="T79" fmla="*/ 363 h 512"/>
              <a:gd name="T80" fmla="*/ 158 w 512"/>
              <a:gd name="T81" fmla="*/ 304 h 512"/>
              <a:gd name="T82" fmla="*/ 128 w 512"/>
              <a:gd name="T83" fmla="*/ 298 h 512"/>
              <a:gd name="T84" fmla="*/ 184 w 512"/>
              <a:gd name="T85" fmla="*/ 202 h 512"/>
              <a:gd name="T86" fmla="*/ 160 w 512"/>
              <a:gd name="T87" fmla="*/ 234 h 512"/>
              <a:gd name="T88" fmla="*/ 193 w 512"/>
              <a:gd name="T89" fmla="*/ 266 h 512"/>
              <a:gd name="T90" fmla="*/ 349 w 512"/>
              <a:gd name="T91" fmla="*/ 319 h 512"/>
              <a:gd name="T92" fmla="*/ 384 w 512"/>
              <a:gd name="T93" fmla="*/ 202 h 512"/>
              <a:gd name="T94" fmla="*/ 362 w 512"/>
              <a:gd name="T95" fmla="*/ 298 h 512"/>
              <a:gd name="T96" fmla="*/ 322 w 512"/>
              <a:gd name="T97" fmla="*/ 230 h 512"/>
              <a:gd name="T98" fmla="*/ 190 w 512"/>
              <a:gd name="T99" fmla="*/ 245 h 512"/>
              <a:gd name="T100" fmla="*/ 181 w 512"/>
              <a:gd name="T101" fmla="*/ 234 h 512"/>
              <a:gd name="T102" fmla="*/ 268 w 512"/>
              <a:gd name="T103" fmla="*/ 182 h 512"/>
              <a:gd name="T104" fmla="*/ 341 w 512"/>
              <a:gd name="T10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74" name="Freeform 609"/>
          <p:cNvSpPr>
            <a:spLocks noChangeAspect="1" noEditPoints="1"/>
          </p:cNvSpPr>
          <p:nvPr/>
        </p:nvSpPr>
        <p:spPr bwMode="auto">
          <a:xfrm>
            <a:off x="4210187" y="2391134"/>
            <a:ext cx="450000" cy="450000"/>
          </a:xfrm>
          <a:custGeom>
            <a:avLst/>
            <a:gdLst>
              <a:gd name="T0" fmla="*/ 352 w 512"/>
              <a:gd name="T1" fmla="*/ 181 h 512"/>
              <a:gd name="T2" fmla="*/ 245 w 512"/>
              <a:gd name="T3" fmla="*/ 181 h 512"/>
              <a:gd name="T4" fmla="*/ 245 w 512"/>
              <a:gd name="T5" fmla="*/ 160 h 512"/>
              <a:gd name="T6" fmla="*/ 352 w 512"/>
              <a:gd name="T7" fmla="*/ 160 h 512"/>
              <a:gd name="T8" fmla="*/ 352 w 512"/>
              <a:gd name="T9" fmla="*/ 181 h 512"/>
              <a:gd name="T10" fmla="*/ 373 w 512"/>
              <a:gd name="T11" fmla="*/ 224 h 512"/>
              <a:gd name="T12" fmla="*/ 362 w 512"/>
              <a:gd name="T13" fmla="*/ 234 h 512"/>
              <a:gd name="T14" fmla="*/ 352 w 512"/>
              <a:gd name="T15" fmla="*/ 224 h 512"/>
              <a:gd name="T16" fmla="*/ 352 w 512"/>
              <a:gd name="T17" fmla="*/ 202 h 512"/>
              <a:gd name="T18" fmla="*/ 245 w 512"/>
              <a:gd name="T19" fmla="*/ 202 h 512"/>
              <a:gd name="T20" fmla="*/ 245 w 512"/>
              <a:gd name="T21" fmla="*/ 224 h 512"/>
              <a:gd name="T22" fmla="*/ 234 w 512"/>
              <a:gd name="T23" fmla="*/ 234 h 512"/>
              <a:gd name="T24" fmla="*/ 224 w 512"/>
              <a:gd name="T25" fmla="*/ 224 h 512"/>
              <a:gd name="T26" fmla="*/ 224 w 512"/>
              <a:gd name="T27" fmla="*/ 202 h 512"/>
              <a:gd name="T28" fmla="*/ 202 w 512"/>
              <a:gd name="T29" fmla="*/ 202 h 512"/>
              <a:gd name="T30" fmla="*/ 202 w 512"/>
              <a:gd name="T31" fmla="*/ 341 h 512"/>
              <a:gd name="T32" fmla="*/ 394 w 512"/>
              <a:gd name="T33" fmla="*/ 341 h 512"/>
              <a:gd name="T34" fmla="*/ 394 w 512"/>
              <a:gd name="T35" fmla="*/ 202 h 512"/>
              <a:gd name="T36" fmla="*/ 373 w 512"/>
              <a:gd name="T37" fmla="*/ 202 h 512"/>
              <a:gd name="T38" fmla="*/ 373 w 512"/>
              <a:gd name="T39" fmla="*/ 224 h 512"/>
              <a:gd name="T40" fmla="*/ 512 w 512"/>
              <a:gd name="T41" fmla="*/ 256 h 512"/>
              <a:gd name="T42" fmla="*/ 256 w 512"/>
              <a:gd name="T43" fmla="*/ 512 h 512"/>
              <a:gd name="T44" fmla="*/ 0 w 512"/>
              <a:gd name="T45" fmla="*/ 256 h 512"/>
              <a:gd name="T46" fmla="*/ 256 w 512"/>
              <a:gd name="T47" fmla="*/ 0 h 512"/>
              <a:gd name="T48" fmla="*/ 512 w 512"/>
              <a:gd name="T49" fmla="*/ 256 h 512"/>
              <a:gd name="T50" fmla="*/ 373 w 512"/>
              <a:gd name="T51" fmla="*/ 181 h 512"/>
              <a:gd name="T52" fmla="*/ 373 w 512"/>
              <a:gd name="T53" fmla="*/ 160 h 512"/>
              <a:gd name="T54" fmla="*/ 405 w 512"/>
              <a:gd name="T55" fmla="*/ 160 h 512"/>
              <a:gd name="T56" fmla="*/ 416 w 512"/>
              <a:gd name="T57" fmla="*/ 149 h 512"/>
              <a:gd name="T58" fmla="*/ 405 w 512"/>
              <a:gd name="T59" fmla="*/ 138 h 512"/>
              <a:gd name="T60" fmla="*/ 160 w 512"/>
              <a:gd name="T61" fmla="*/ 138 h 512"/>
              <a:gd name="T62" fmla="*/ 160 w 512"/>
              <a:gd name="T63" fmla="*/ 117 h 512"/>
              <a:gd name="T64" fmla="*/ 149 w 512"/>
              <a:gd name="T65" fmla="*/ 106 h 512"/>
              <a:gd name="T66" fmla="*/ 138 w 512"/>
              <a:gd name="T67" fmla="*/ 117 h 512"/>
              <a:gd name="T68" fmla="*/ 138 w 512"/>
              <a:gd name="T69" fmla="*/ 138 h 512"/>
              <a:gd name="T70" fmla="*/ 117 w 512"/>
              <a:gd name="T71" fmla="*/ 138 h 512"/>
              <a:gd name="T72" fmla="*/ 106 w 512"/>
              <a:gd name="T73" fmla="*/ 149 h 512"/>
              <a:gd name="T74" fmla="*/ 117 w 512"/>
              <a:gd name="T75" fmla="*/ 160 h 512"/>
              <a:gd name="T76" fmla="*/ 138 w 512"/>
              <a:gd name="T77" fmla="*/ 160 h 512"/>
              <a:gd name="T78" fmla="*/ 138 w 512"/>
              <a:gd name="T79" fmla="*/ 405 h 512"/>
              <a:gd name="T80" fmla="*/ 149 w 512"/>
              <a:gd name="T81" fmla="*/ 416 h 512"/>
              <a:gd name="T82" fmla="*/ 160 w 512"/>
              <a:gd name="T83" fmla="*/ 405 h 512"/>
              <a:gd name="T84" fmla="*/ 160 w 512"/>
              <a:gd name="T85" fmla="*/ 160 h 512"/>
              <a:gd name="T86" fmla="*/ 224 w 512"/>
              <a:gd name="T87" fmla="*/ 160 h 512"/>
              <a:gd name="T88" fmla="*/ 224 w 512"/>
              <a:gd name="T89" fmla="*/ 181 h 512"/>
              <a:gd name="T90" fmla="*/ 192 w 512"/>
              <a:gd name="T91" fmla="*/ 181 h 512"/>
              <a:gd name="T92" fmla="*/ 181 w 512"/>
              <a:gd name="T93" fmla="*/ 192 h 512"/>
              <a:gd name="T94" fmla="*/ 181 w 512"/>
              <a:gd name="T95" fmla="*/ 352 h 512"/>
              <a:gd name="T96" fmla="*/ 192 w 512"/>
              <a:gd name="T97" fmla="*/ 362 h 512"/>
              <a:gd name="T98" fmla="*/ 405 w 512"/>
              <a:gd name="T99" fmla="*/ 362 h 512"/>
              <a:gd name="T100" fmla="*/ 416 w 512"/>
              <a:gd name="T101" fmla="*/ 352 h 512"/>
              <a:gd name="T102" fmla="*/ 416 w 512"/>
              <a:gd name="T103" fmla="*/ 192 h 512"/>
              <a:gd name="T104" fmla="*/ 405 w 512"/>
              <a:gd name="T105" fmla="*/ 181 h 512"/>
              <a:gd name="T106" fmla="*/ 373 w 512"/>
              <a:gd name="T107" fmla="*/ 18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2" h="512">
                <a:moveTo>
                  <a:pt x="352" y="181"/>
                </a:moveTo>
                <a:cubicBezTo>
                  <a:pt x="245" y="181"/>
                  <a:pt x="245" y="181"/>
                  <a:pt x="245" y="181"/>
                </a:cubicBezTo>
                <a:cubicBezTo>
                  <a:pt x="245" y="160"/>
                  <a:pt x="245" y="160"/>
                  <a:pt x="245" y="160"/>
                </a:cubicBezTo>
                <a:cubicBezTo>
                  <a:pt x="352" y="160"/>
                  <a:pt x="352" y="160"/>
                  <a:pt x="352" y="160"/>
                </a:cubicBezTo>
                <a:lnTo>
                  <a:pt x="352" y="181"/>
                </a:lnTo>
                <a:close/>
                <a:moveTo>
                  <a:pt x="373" y="224"/>
                </a:moveTo>
                <a:cubicBezTo>
                  <a:pt x="373" y="230"/>
                  <a:pt x="368" y="234"/>
                  <a:pt x="362" y="234"/>
                </a:cubicBezTo>
                <a:cubicBezTo>
                  <a:pt x="356" y="234"/>
                  <a:pt x="352" y="230"/>
                  <a:pt x="352" y="224"/>
                </a:cubicBezTo>
                <a:cubicBezTo>
                  <a:pt x="352" y="202"/>
                  <a:pt x="352" y="202"/>
                  <a:pt x="352" y="202"/>
                </a:cubicBezTo>
                <a:cubicBezTo>
                  <a:pt x="245" y="202"/>
                  <a:pt x="245" y="202"/>
                  <a:pt x="245" y="202"/>
                </a:cubicBezTo>
                <a:cubicBezTo>
                  <a:pt x="245" y="224"/>
                  <a:pt x="245" y="224"/>
                  <a:pt x="245" y="224"/>
                </a:cubicBezTo>
                <a:cubicBezTo>
                  <a:pt x="245" y="230"/>
                  <a:pt x="240" y="234"/>
                  <a:pt x="234" y="234"/>
                </a:cubicBezTo>
                <a:cubicBezTo>
                  <a:pt x="228" y="234"/>
                  <a:pt x="224" y="230"/>
                  <a:pt x="224" y="224"/>
                </a:cubicBezTo>
                <a:cubicBezTo>
                  <a:pt x="224" y="202"/>
                  <a:pt x="224" y="202"/>
                  <a:pt x="224" y="202"/>
                </a:cubicBezTo>
                <a:cubicBezTo>
                  <a:pt x="202" y="202"/>
                  <a:pt x="202" y="202"/>
                  <a:pt x="202" y="202"/>
                </a:cubicBezTo>
                <a:cubicBezTo>
                  <a:pt x="202" y="341"/>
                  <a:pt x="202" y="341"/>
                  <a:pt x="202" y="341"/>
                </a:cubicBezTo>
                <a:cubicBezTo>
                  <a:pt x="394" y="341"/>
                  <a:pt x="394" y="341"/>
                  <a:pt x="394" y="341"/>
                </a:cubicBezTo>
                <a:cubicBezTo>
                  <a:pt x="394" y="202"/>
                  <a:pt x="394" y="202"/>
                  <a:pt x="394" y="202"/>
                </a:cubicBezTo>
                <a:cubicBezTo>
                  <a:pt x="373" y="202"/>
                  <a:pt x="373" y="202"/>
                  <a:pt x="373" y="202"/>
                </a:cubicBezTo>
                <a:lnTo>
                  <a:pt x="373" y="224"/>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73" y="181"/>
                </a:moveTo>
                <a:cubicBezTo>
                  <a:pt x="373" y="160"/>
                  <a:pt x="373" y="160"/>
                  <a:pt x="373" y="160"/>
                </a:cubicBezTo>
                <a:cubicBezTo>
                  <a:pt x="405" y="160"/>
                  <a:pt x="405" y="160"/>
                  <a:pt x="405" y="160"/>
                </a:cubicBezTo>
                <a:cubicBezTo>
                  <a:pt x="411" y="160"/>
                  <a:pt x="416" y="155"/>
                  <a:pt x="416" y="149"/>
                </a:cubicBezTo>
                <a:cubicBezTo>
                  <a:pt x="416" y="143"/>
                  <a:pt x="411" y="138"/>
                  <a:pt x="405" y="138"/>
                </a:cubicBezTo>
                <a:cubicBezTo>
                  <a:pt x="160" y="138"/>
                  <a:pt x="160" y="138"/>
                  <a:pt x="160" y="138"/>
                </a:cubicBezTo>
                <a:cubicBezTo>
                  <a:pt x="160" y="117"/>
                  <a:pt x="160" y="117"/>
                  <a:pt x="160" y="117"/>
                </a:cubicBezTo>
                <a:cubicBezTo>
                  <a:pt x="160" y="111"/>
                  <a:pt x="155" y="106"/>
                  <a:pt x="149" y="106"/>
                </a:cubicBezTo>
                <a:cubicBezTo>
                  <a:pt x="143" y="106"/>
                  <a:pt x="138" y="111"/>
                  <a:pt x="138" y="117"/>
                </a:cubicBezTo>
                <a:cubicBezTo>
                  <a:pt x="138" y="138"/>
                  <a:pt x="138" y="138"/>
                  <a:pt x="138" y="138"/>
                </a:cubicBezTo>
                <a:cubicBezTo>
                  <a:pt x="117" y="138"/>
                  <a:pt x="117" y="138"/>
                  <a:pt x="117" y="138"/>
                </a:cubicBezTo>
                <a:cubicBezTo>
                  <a:pt x="111" y="138"/>
                  <a:pt x="106" y="143"/>
                  <a:pt x="106" y="149"/>
                </a:cubicBezTo>
                <a:cubicBezTo>
                  <a:pt x="106" y="155"/>
                  <a:pt x="111" y="160"/>
                  <a:pt x="117" y="160"/>
                </a:cubicBezTo>
                <a:cubicBezTo>
                  <a:pt x="138" y="160"/>
                  <a:pt x="138" y="160"/>
                  <a:pt x="138" y="160"/>
                </a:cubicBezTo>
                <a:cubicBezTo>
                  <a:pt x="138" y="405"/>
                  <a:pt x="138" y="405"/>
                  <a:pt x="138" y="405"/>
                </a:cubicBezTo>
                <a:cubicBezTo>
                  <a:pt x="138" y="411"/>
                  <a:pt x="143" y="416"/>
                  <a:pt x="149" y="416"/>
                </a:cubicBezTo>
                <a:cubicBezTo>
                  <a:pt x="155" y="416"/>
                  <a:pt x="160" y="411"/>
                  <a:pt x="160" y="405"/>
                </a:cubicBezTo>
                <a:cubicBezTo>
                  <a:pt x="160" y="160"/>
                  <a:pt x="160" y="160"/>
                  <a:pt x="160" y="160"/>
                </a:cubicBezTo>
                <a:cubicBezTo>
                  <a:pt x="224" y="160"/>
                  <a:pt x="224" y="160"/>
                  <a:pt x="224" y="160"/>
                </a:cubicBezTo>
                <a:cubicBezTo>
                  <a:pt x="224" y="181"/>
                  <a:pt x="224" y="181"/>
                  <a:pt x="224" y="181"/>
                </a:cubicBezTo>
                <a:cubicBezTo>
                  <a:pt x="192" y="181"/>
                  <a:pt x="192" y="181"/>
                  <a:pt x="192" y="181"/>
                </a:cubicBezTo>
                <a:cubicBezTo>
                  <a:pt x="186" y="181"/>
                  <a:pt x="181" y="186"/>
                  <a:pt x="181" y="192"/>
                </a:cubicBezTo>
                <a:cubicBezTo>
                  <a:pt x="181" y="352"/>
                  <a:pt x="181" y="352"/>
                  <a:pt x="181" y="352"/>
                </a:cubicBezTo>
                <a:cubicBezTo>
                  <a:pt x="181" y="358"/>
                  <a:pt x="186" y="362"/>
                  <a:pt x="192" y="362"/>
                </a:cubicBezTo>
                <a:cubicBezTo>
                  <a:pt x="405" y="362"/>
                  <a:pt x="405" y="362"/>
                  <a:pt x="405" y="362"/>
                </a:cubicBezTo>
                <a:cubicBezTo>
                  <a:pt x="411" y="362"/>
                  <a:pt x="416" y="358"/>
                  <a:pt x="416" y="352"/>
                </a:cubicBezTo>
                <a:cubicBezTo>
                  <a:pt x="416" y="192"/>
                  <a:pt x="416" y="192"/>
                  <a:pt x="416" y="192"/>
                </a:cubicBezTo>
                <a:cubicBezTo>
                  <a:pt x="416" y="186"/>
                  <a:pt x="411" y="181"/>
                  <a:pt x="405" y="181"/>
                </a:cubicBezTo>
                <a:lnTo>
                  <a:pt x="373" y="181"/>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75" name="TextBox 74"/>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Tree>
    <p:extLst>
      <p:ext uri="{BB962C8B-B14F-4D97-AF65-F5344CB8AC3E}">
        <p14:creationId xmlns:p14="http://schemas.microsoft.com/office/powerpoint/2010/main" val="192788784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accent1"/>
                </a:solidFill>
              </a:rPr>
              <a:t>Case Study: Diversified Activities</a:t>
            </a:r>
            <a:br>
              <a:rPr lang="en-GB" dirty="0"/>
            </a:br>
            <a:endParaRPr lang="en-GB" dirty="0"/>
          </a:p>
        </p:txBody>
      </p:sp>
      <p:sp>
        <p:nvSpPr>
          <p:cNvPr id="7" name="TextBox 6"/>
          <p:cNvSpPr txBox="1"/>
          <p:nvPr/>
        </p:nvSpPr>
        <p:spPr>
          <a:xfrm>
            <a:off x="4568826" y="1449395"/>
            <a:ext cx="3172502" cy="2231380"/>
          </a:xfrm>
          <a:prstGeom prst="rect">
            <a:avLst/>
          </a:prstGeom>
          <a:noFill/>
        </p:spPr>
        <p:txBody>
          <a:bodyPr wrap="square" lIns="0" tIns="0" rIns="0" bIns="0" rtlCol="0">
            <a:spAutoFit/>
          </a:bodyPr>
          <a:lstStyle/>
          <a:p>
            <a:pPr>
              <a:spcBef>
                <a:spcPts val="0"/>
              </a:spcBef>
              <a:spcAft>
                <a:spcPts val="1000"/>
              </a:spcAft>
              <a:buSzPct val="100000"/>
            </a:pPr>
            <a:r>
              <a:rPr lang="en-GB" sz="1200" b="1" noProof="0" dirty="0">
                <a:solidFill>
                  <a:schemeClr val="accent3"/>
                </a:solidFill>
              </a:rPr>
              <a:t>Conference Facilities</a:t>
            </a:r>
          </a:p>
          <a:p>
            <a:pPr marL="176400" indent="-176400">
              <a:spcAft>
                <a:spcPts val="1000"/>
              </a:spcAft>
              <a:buSzPct val="100000"/>
              <a:buFont typeface="Arial"/>
              <a:buChar char="•"/>
            </a:pPr>
            <a:r>
              <a:rPr lang="en-GB" sz="1200" dirty="0">
                <a:solidFill>
                  <a:schemeClr val="bg1"/>
                </a:solidFill>
              </a:rPr>
              <a:t>University own-use or other educational conferences often lead to a lower VAT recovery position.  </a:t>
            </a:r>
          </a:p>
          <a:p>
            <a:pPr marL="176400" indent="-176400">
              <a:spcAft>
                <a:spcPts val="1000"/>
              </a:spcAft>
              <a:buSzPct val="100000"/>
              <a:buFont typeface="Arial"/>
              <a:buChar char="•"/>
            </a:pPr>
            <a:r>
              <a:rPr lang="en-GB" sz="1200" dirty="0">
                <a:solidFill>
                  <a:schemeClr val="bg1"/>
                </a:solidFill>
              </a:rPr>
              <a:t>Commercial activity can potentially entitle the University to increased VAT recovery.</a:t>
            </a:r>
          </a:p>
          <a:p>
            <a:pPr marL="176400" indent="-176400">
              <a:spcAft>
                <a:spcPts val="1000"/>
              </a:spcAft>
              <a:buSzPct val="100000"/>
              <a:buFont typeface="Arial"/>
              <a:buChar char="•"/>
            </a:pPr>
            <a:r>
              <a:rPr lang="en-GB" sz="1200" dirty="0">
                <a:solidFill>
                  <a:schemeClr val="bg1"/>
                </a:solidFill>
              </a:rPr>
              <a:t>Supply of land  vs supply of facilities – different supplies have different VAT treatments.</a:t>
            </a:r>
          </a:p>
        </p:txBody>
      </p:sp>
      <p:sp>
        <p:nvSpPr>
          <p:cNvPr id="9" name="TextBox 8"/>
          <p:cNvSpPr txBox="1"/>
          <p:nvPr/>
        </p:nvSpPr>
        <p:spPr>
          <a:xfrm>
            <a:off x="4568826" y="4022881"/>
            <a:ext cx="3172502" cy="2857192"/>
          </a:xfrm>
          <a:prstGeom prst="rect">
            <a:avLst/>
          </a:prstGeom>
          <a:noFill/>
        </p:spPr>
        <p:txBody>
          <a:bodyPr wrap="square" lIns="0" tIns="0" rIns="0" bIns="0" rtlCol="0">
            <a:spAutoFit/>
          </a:bodyPr>
          <a:lstStyle/>
          <a:p>
            <a:pPr>
              <a:spcBef>
                <a:spcPts val="0"/>
              </a:spcBef>
              <a:spcAft>
                <a:spcPts val="1000"/>
              </a:spcAft>
              <a:buSzPct val="100000"/>
            </a:pPr>
            <a:r>
              <a:rPr lang="en-GB" sz="1200" b="1" dirty="0">
                <a:solidFill>
                  <a:schemeClr val="accent1"/>
                </a:solidFill>
              </a:rPr>
              <a:t>Joint Ventures/Multi-party use</a:t>
            </a:r>
            <a:endParaRPr lang="en-GB" sz="1200" b="1" noProof="0" dirty="0">
              <a:solidFill>
                <a:schemeClr val="accent1"/>
              </a:solidFill>
            </a:endParaRPr>
          </a:p>
          <a:p>
            <a:pPr marL="176400" indent="-176400">
              <a:spcAft>
                <a:spcPts val="1000"/>
              </a:spcAft>
              <a:buSzPct val="100000"/>
              <a:buFont typeface="Arial"/>
              <a:buChar char="•"/>
            </a:pPr>
            <a:r>
              <a:rPr lang="en-GB" sz="1200" dirty="0">
                <a:solidFill>
                  <a:schemeClr val="bg1"/>
                </a:solidFill>
              </a:rPr>
              <a:t>Consider which party is best placed to procure and incur the costs – different tax recovery positions for each party. </a:t>
            </a:r>
          </a:p>
          <a:p>
            <a:pPr marL="176400" indent="-176400">
              <a:spcAft>
                <a:spcPts val="1000"/>
              </a:spcAft>
              <a:buSzPct val="100000"/>
              <a:buFont typeface="Arial"/>
              <a:buChar char="•"/>
            </a:pPr>
            <a:r>
              <a:rPr lang="en-GB" sz="1200" dirty="0">
                <a:solidFill>
                  <a:schemeClr val="bg1"/>
                </a:solidFill>
              </a:rPr>
              <a:t>Consider how each party will be granted access to the property and the associated tax position.</a:t>
            </a:r>
          </a:p>
          <a:p>
            <a:pPr marL="176400" indent="-176400">
              <a:spcBef>
                <a:spcPts val="0"/>
              </a:spcBef>
              <a:spcAft>
                <a:spcPts val="1000"/>
              </a:spcAft>
              <a:buSzPct val="100000"/>
              <a:buFont typeface="Arial"/>
              <a:buChar char="•"/>
            </a:pPr>
            <a:r>
              <a:rPr lang="en-GB" sz="1200" noProof="0" dirty="0">
                <a:solidFill>
                  <a:schemeClr val="bg1"/>
                </a:solidFill>
              </a:rPr>
              <a:t>Commercial use of premises can  potentially </a:t>
            </a:r>
            <a:r>
              <a:rPr lang="en-GB" sz="1200" dirty="0">
                <a:solidFill>
                  <a:schemeClr val="bg1"/>
                </a:solidFill>
              </a:rPr>
              <a:t>entitle the University to increased VAT</a:t>
            </a:r>
            <a:r>
              <a:rPr lang="en-GB" sz="1200" noProof="0" dirty="0">
                <a:solidFill>
                  <a:schemeClr val="bg1"/>
                </a:solidFill>
              </a:rPr>
              <a:t>.</a:t>
            </a:r>
          </a:p>
          <a:p>
            <a:pPr marL="176400" indent="-176400">
              <a:spcBef>
                <a:spcPts val="0"/>
              </a:spcBef>
              <a:spcAft>
                <a:spcPts val="1000"/>
              </a:spcAft>
              <a:buSzPct val="100000"/>
              <a:buFont typeface="Arial"/>
              <a:buChar char="•"/>
            </a:pPr>
            <a:endParaRPr lang="en-GB" sz="1200" dirty="0">
              <a:solidFill>
                <a:schemeClr val="bg1"/>
              </a:solidFill>
            </a:endParaRPr>
          </a:p>
          <a:p>
            <a:pPr marL="176400" indent="-176400">
              <a:spcBef>
                <a:spcPts val="0"/>
              </a:spcBef>
              <a:spcAft>
                <a:spcPts val="1000"/>
              </a:spcAft>
              <a:buSzPct val="100000"/>
              <a:buFont typeface="Arial"/>
              <a:buChar char="•"/>
            </a:pPr>
            <a:endParaRPr lang="en-GB" sz="1200" noProof="0" dirty="0" err="1">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77" y="1272207"/>
            <a:ext cx="3236400" cy="23813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77" y="3909813"/>
            <a:ext cx="3237259" cy="2160000"/>
          </a:xfrm>
          <a:prstGeom prst="rect">
            <a:avLst/>
          </a:prstGeom>
        </p:spPr>
      </p:pic>
      <p:sp>
        <p:nvSpPr>
          <p:cNvPr id="12" name="TextBox 11"/>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Tree>
    <p:extLst>
      <p:ext uri="{BB962C8B-B14F-4D97-AF65-F5344CB8AC3E}">
        <p14:creationId xmlns:p14="http://schemas.microsoft.com/office/powerpoint/2010/main" val="10095869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Take </a:t>
            </a:r>
            <a:r>
              <a:rPr lang="en-GB" dirty="0" err="1"/>
              <a:t>Aways</a:t>
            </a:r>
            <a:r>
              <a:rPr lang="en-GB" dirty="0"/>
              <a:t> from the Session</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7424760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pic>
        <p:nvPicPr>
          <p:cNvPr id="109" name="Image.jpg"/>
          <p:cNvPicPr/>
          <p:nvPr/>
        </p:nvPicPr>
        <p:blipFill>
          <a:blip r:embed="rId3"/>
          <a:stretch>
            <a:fillRect/>
          </a:stretch>
        </p:blipFill>
        <p:spPr>
          <a:xfrm>
            <a:off x="378331" y="1635618"/>
            <a:ext cx="8431164" cy="4206378"/>
          </a:xfrm>
          <a:prstGeom prst="rect">
            <a:avLst/>
          </a:prstGeom>
        </p:spPr>
      </p:pic>
      <p:sp>
        <p:nvSpPr>
          <p:cNvPr id="107" name="Text Placeholder 106"/>
          <p:cNvSpPr>
            <a:spLocks noGrp="1"/>
          </p:cNvSpPr>
          <p:nvPr>
            <p:ph type="body" idx="10"/>
          </p:nvPr>
        </p:nvSpPr>
        <p:spPr>
          <a:xfrm>
            <a:off x="368143" y="296891"/>
            <a:ext cx="7943851" cy="760571"/>
          </a:xfrm>
          <a:prstGeom prst="rect">
            <a:avLst/>
          </a:prstGeom>
          <a:noFill/>
          <a:ln w="0" cmpd="sng">
            <a:noFill/>
            <a:prstDash val="solid"/>
          </a:ln>
        </p:spPr>
        <p:txBody>
          <a:bodyPr vert="horz" lIns="0" tIns="8096" rIns="0" bIns="0" anchor="t"/>
          <a:lstStyle/>
          <a:p>
            <a:pPr>
              <a:lnSpc>
                <a:spcPts val="2551"/>
              </a:lnSpc>
              <a:spcAft>
                <a:spcPts val="0"/>
              </a:spcAft>
            </a:pPr>
            <a:r>
              <a:rPr lang="en-US" sz="2000" spc="-8" dirty="0">
                <a:solidFill>
                  <a:srgbClr val="81BB00"/>
                </a:solidFill>
                <a:latin typeface="Verdana" panose="020B0604030504040204" pitchFamily="34" charset="0"/>
                <a:ea typeface="Verdana" panose="020B0604030504040204" pitchFamily="34" charset="0"/>
                <a:cs typeface="Verdana" panose="020B0604030504040204" pitchFamily="34" charset="0"/>
              </a:rPr>
              <a:t>The Estate Director’s Role</a:t>
            </a:r>
          </a:p>
          <a:p>
            <a:r>
              <a:rPr lang="en-US" sz="2000" spc="-4" dirty="0">
                <a:solidFill>
                  <a:srgbClr val="FFFFFF"/>
                </a:solidFill>
                <a:latin typeface="Verdana" panose="020B0604030504040204" pitchFamily="34" charset="0"/>
                <a:ea typeface="Verdana" panose="020B0604030504040204" pitchFamily="34" charset="0"/>
                <a:cs typeface="Verdana" panose="020B0604030504040204" pitchFamily="34" charset="0"/>
              </a:rPr>
              <a:t>Key Observations</a:t>
            </a:r>
          </a:p>
        </p:txBody>
      </p:sp>
      <p:sp>
        <p:nvSpPr>
          <p:cNvPr id="110" name="Text Placeholder 109"/>
          <p:cNvSpPr>
            <a:spLocks noGrp="1"/>
          </p:cNvSpPr>
          <p:nvPr>
            <p:ph type="body" idx="10"/>
          </p:nvPr>
        </p:nvSpPr>
        <p:spPr>
          <a:xfrm>
            <a:off x="940596" y="2002635"/>
            <a:ext cx="366236" cy="226219"/>
          </a:xfrm>
          <a:prstGeom prst="rect">
            <a:avLst/>
          </a:prstGeom>
          <a:noFill/>
          <a:ln w="0" cmpd="sng">
            <a:noFill/>
            <a:prstDash val="solid"/>
          </a:ln>
        </p:spPr>
        <p:txBody>
          <a:bodyPr vert="horz" lIns="0" tIns="0" rIns="0" bIns="0" anchor="t"/>
          <a:lstStyle/>
          <a:p>
            <a:pPr>
              <a:spcAft>
                <a:spcPts val="0"/>
              </a:spcAft>
            </a:pPr>
            <a:r>
              <a:rPr lang="en-US" spc="-87">
                <a:solidFill>
                  <a:srgbClr val="FFFFFF"/>
                </a:solidFill>
                <a:latin typeface="Arial" panose="02020603050405020304" pitchFamily="2"/>
              </a:rPr>
              <a:t>01 </a:t>
            </a:r>
          </a:p>
        </p:txBody>
      </p:sp>
      <p:sp>
        <p:nvSpPr>
          <p:cNvPr id="111" name="Text Placeholder 110"/>
          <p:cNvSpPr>
            <a:spLocks noGrp="1"/>
          </p:cNvSpPr>
          <p:nvPr>
            <p:ph type="body" idx="10"/>
          </p:nvPr>
        </p:nvSpPr>
        <p:spPr>
          <a:xfrm>
            <a:off x="940595" y="2797973"/>
            <a:ext cx="407195" cy="226219"/>
          </a:xfrm>
          <a:prstGeom prst="rect">
            <a:avLst/>
          </a:prstGeom>
          <a:noFill/>
          <a:ln w="0" cmpd="sng">
            <a:noFill/>
            <a:prstDash val="solid"/>
          </a:ln>
        </p:spPr>
        <p:txBody>
          <a:bodyPr vert="horz" lIns="0" tIns="0" rIns="0" bIns="0" anchor="t"/>
          <a:lstStyle/>
          <a:p>
            <a:pPr>
              <a:lnSpc>
                <a:spcPts val="1725"/>
              </a:lnSpc>
              <a:spcAft>
                <a:spcPts val="0"/>
              </a:spcAft>
            </a:pPr>
            <a:r>
              <a:rPr lang="en-US" spc="19">
                <a:solidFill>
                  <a:srgbClr val="FFFFFF"/>
                </a:solidFill>
                <a:latin typeface="Arial" panose="02020603050405020304" pitchFamily="2"/>
              </a:rPr>
              <a:t>02 </a:t>
            </a:r>
          </a:p>
        </p:txBody>
      </p:sp>
      <p:sp>
        <p:nvSpPr>
          <p:cNvPr id="112" name="Text Placeholder 111"/>
          <p:cNvSpPr>
            <a:spLocks noGrp="1"/>
          </p:cNvSpPr>
          <p:nvPr>
            <p:ph type="body" idx="10"/>
          </p:nvPr>
        </p:nvSpPr>
        <p:spPr>
          <a:xfrm>
            <a:off x="987747" y="3579975"/>
            <a:ext cx="317659" cy="226219"/>
          </a:xfrm>
          <a:prstGeom prst="rect">
            <a:avLst/>
          </a:prstGeom>
          <a:noFill/>
          <a:ln w="0" cmpd="sng">
            <a:noFill/>
            <a:prstDash val="solid"/>
          </a:ln>
        </p:spPr>
        <p:txBody>
          <a:bodyPr vert="horz" lIns="0" tIns="0" rIns="0" bIns="0" anchor="t"/>
          <a:lstStyle/>
          <a:p>
            <a:pPr>
              <a:spcAft>
                <a:spcPts val="0"/>
              </a:spcAft>
            </a:pPr>
            <a:r>
              <a:rPr lang="en-US" spc="-217">
                <a:solidFill>
                  <a:srgbClr val="FFFFFF"/>
                </a:solidFill>
                <a:latin typeface="Arial" panose="02020603050405020304" pitchFamily="2"/>
              </a:rPr>
              <a:t>03 </a:t>
            </a:r>
          </a:p>
        </p:txBody>
      </p:sp>
      <p:sp>
        <p:nvSpPr>
          <p:cNvPr id="113" name="Text Placeholder 112"/>
          <p:cNvSpPr>
            <a:spLocks noGrp="1"/>
          </p:cNvSpPr>
          <p:nvPr>
            <p:ph type="body" idx="10"/>
          </p:nvPr>
        </p:nvSpPr>
        <p:spPr>
          <a:xfrm>
            <a:off x="940595" y="4500334"/>
            <a:ext cx="407195" cy="226219"/>
          </a:xfrm>
          <a:prstGeom prst="rect">
            <a:avLst/>
          </a:prstGeom>
          <a:noFill/>
          <a:ln w="0" cmpd="sng">
            <a:noFill/>
            <a:prstDash val="solid"/>
          </a:ln>
        </p:spPr>
        <p:txBody>
          <a:bodyPr vert="horz" lIns="0" tIns="0" rIns="0" bIns="0" anchor="t"/>
          <a:lstStyle/>
          <a:p>
            <a:pPr>
              <a:lnSpc>
                <a:spcPts val="1725"/>
              </a:lnSpc>
              <a:spcAft>
                <a:spcPts val="0"/>
              </a:spcAft>
            </a:pPr>
            <a:r>
              <a:rPr lang="en-US" spc="19" dirty="0">
                <a:solidFill>
                  <a:srgbClr val="FFFFFF"/>
                </a:solidFill>
                <a:latin typeface="Arial" panose="02020603050405020304" pitchFamily="2"/>
              </a:rPr>
              <a:t>04 </a:t>
            </a:r>
          </a:p>
        </p:txBody>
      </p:sp>
      <p:sp>
        <p:nvSpPr>
          <p:cNvPr id="114" name="Text Placeholder 113"/>
          <p:cNvSpPr>
            <a:spLocks noGrp="1"/>
          </p:cNvSpPr>
          <p:nvPr>
            <p:ph type="body" idx="10"/>
          </p:nvPr>
        </p:nvSpPr>
        <p:spPr>
          <a:xfrm>
            <a:off x="987747" y="5414480"/>
            <a:ext cx="317659" cy="226219"/>
          </a:xfrm>
          <a:prstGeom prst="rect">
            <a:avLst/>
          </a:prstGeom>
          <a:noFill/>
          <a:ln w="0" cmpd="sng">
            <a:noFill/>
            <a:prstDash val="solid"/>
          </a:ln>
        </p:spPr>
        <p:txBody>
          <a:bodyPr vert="horz" lIns="0" tIns="0" rIns="0" bIns="0" anchor="t"/>
          <a:lstStyle/>
          <a:p>
            <a:pPr>
              <a:spcAft>
                <a:spcPts val="0"/>
              </a:spcAft>
            </a:pPr>
            <a:r>
              <a:rPr lang="en-US" spc="-215" dirty="0">
                <a:solidFill>
                  <a:srgbClr val="FFFFFF"/>
                </a:solidFill>
                <a:latin typeface="Arial" panose="02020603050405020304" pitchFamily="2"/>
              </a:rPr>
              <a:t>05 </a:t>
            </a:r>
          </a:p>
        </p:txBody>
      </p:sp>
      <p:sp>
        <p:nvSpPr>
          <p:cNvPr id="116" name="Text Placeholder 115"/>
          <p:cNvSpPr>
            <a:spLocks noGrp="1"/>
          </p:cNvSpPr>
          <p:nvPr>
            <p:ph type="body" idx="10"/>
          </p:nvPr>
        </p:nvSpPr>
        <p:spPr>
          <a:xfrm>
            <a:off x="4638205" y="1817611"/>
            <a:ext cx="3410903" cy="370047"/>
          </a:xfrm>
          <a:prstGeom prst="rect">
            <a:avLst/>
          </a:prstGeom>
          <a:noFill/>
          <a:ln w="0" cmpd="sng">
            <a:noFill/>
            <a:prstDash val="solid"/>
          </a:ln>
        </p:spPr>
        <p:txBody>
          <a:bodyPr vert="horz" lIns="0" tIns="0" rIns="0" bIns="0" anchor="t"/>
          <a:lstStyle/>
          <a:p>
            <a:pPr>
              <a:spcAft>
                <a:spcPts val="0"/>
              </a:spcAft>
            </a:pPr>
            <a:r>
              <a:rPr lang="en-US" sz="1351" spc="-41" dirty="0">
                <a:solidFill>
                  <a:srgbClr val="FFFFFF"/>
                </a:solidFill>
                <a:latin typeface="Arial" panose="02020603050405020304" pitchFamily="2"/>
              </a:rPr>
              <a:t>Future proof your solution </a:t>
            </a:r>
            <a:r>
              <a:rPr lang="en-US" sz="1351" spc="-35" dirty="0">
                <a:solidFill>
                  <a:srgbClr val="FFFFFF"/>
                </a:solidFill>
                <a:latin typeface="Arial" panose="02020603050405020304" pitchFamily="2"/>
              </a:rPr>
              <a:t>– don’t plan for the </a:t>
            </a:r>
          </a:p>
          <a:p>
            <a:pPr>
              <a:lnSpc>
                <a:spcPts val="1200"/>
              </a:lnSpc>
              <a:spcBef>
                <a:spcPts val="300"/>
              </a:spcBef>
              <a:spcAft>
                <a:spcPts val="0"/>
              </a:spcAft>
            </a:pPr>
            <a:r>
              <a:rPr lang="en-US" sz="1351" spc="-35" dirty="0">
                <a:solidFill>
                  <a:srgbClr val="FFFFFF"/>
                </a:solidFill>
                <a:latin typeface="Arial" panose="02020603050405020304" pitchFamily="2"/>
              </a:rPr>
              <a:t>current generation, plan for the next... </a:t>
            </a:r>
          </a:p>
        </p:txBody>
      </p:sp>
      <p:sp>
        <p:nvSpPr>
          <p:cNvPr id="117" name="Text Placeholder 116"/>
          <p:cNvSpPr>
            <a:spLocks noGrp="1"/>
          </p:cNvSpPr>
          <p:nvPr>
            <p:ph type="body" idx="10"/>
          </p:nvPr>
        </p:nvSpPr>
        <p:spPr>
          <a:xfrm>
            <a:off x="4638205" y="3577145"/>
            <a:ext cx="3557111" cy="370523"/>
          </a:xfrm>
          <a:prstGeom prst="rect">
            <a:avLst/>
          </a:prstGeom>
          <a:noFill/>
          <a:ln w="0" cmpd="sng">
            <a:noFill/>
            <a:prstDash val="solid"/>
          </a:ln>
        </p:spPr>
        <p:txBody>
          <a:bodyPr vert="horz" lIns="0" tIns="0" rIns="0" bIns="0" anchor="t"/>
          <a:lstStyle/>
          <a:p>
            <a:pPr algn="just">
              <a:lnSpc>
                <a:spcPts val="1425"/>
              </a:lnSpc>
              <a:spcAft>
                <a:spcPts val="0"/>
              </a:spcAft>
            </a:pPr>
            <a:r>
              <a:rPr lang="en-US" sz="1351" dirty="0">
                <a:solidFill>
                  <a:srgbClr val="FFFFFF"/>
                </a:solidFill>
                <a:latin typeface="Arial" panose="02020603050405020304" pitchFamily="2"/>
              </a:rPr>
              <a:t>Identify key stakeholders &amp; and articulating the benefits </a:t>
            </a:r>
          </a:p>
        </p:txBody>
      </p:sp>
      <p:sp>
        <p:nvSpPr>
          <p:cNvPr id="118" name="Text Placeholder 117"/>
          <p:cNvSpPr>
            <a:spLocks noGrp="1"/>
          </p:cNvSpPr>
          <p:nvPr>
            <p:ph type="body" idx="10"/>
          </p:nvPr>
        </p:nvSpPr>
        <p:spPr>
          <a:xfrm>
            <a:off x="4656540" y="4520172"/>
            <a:ext cx="3669031" cy="436621"/>
          </a:xfrm>
          <a:prstGeom prst="rect">
            <a:avLst/>
          </a:prstGeom>
          <a:noFill/>
          <a:ln w="0" cmpd="sng">
            <a:noFill/>
            <a:prstDash val="solid"/>
          </a:ln>
        </p:spPr>
        <p:txBody>
          <a:bodyPr vert="horz" lIns="0" tIns="0" rIns="0" bIns="0" anchor="t"/>
          <a:lstStyle/>
          <a:p>
            <a:pPr>
              <a:lnSpc>
                <a:spcPts val="1275"/>
              </a:lnSpc>
              <a:spcAft>
                <a:spcPts val="0"/>
              </a:spcAft>
            </a:pPr>
            <a:r>
              <a:rPr lang="en-US" sz="1351" spc="-49" dirty="0">
                <a:solidFill>
                  <a:srgbClr val="FFFFFF"/>
                </a:solidFill>
                <a:latin typeface="Arial" panose="02020603050405020304" pitchFamily="2"/>
              </a:rPr>
              <a:t>Financial Impact – consider the tax implications</a:t>
            </a:r>
          </a:p>
        </p:txBody>
      </p:sp>
      <p:sp>
        <p:nvSpPr>
          <p:cNvPr id="119" name="Text Placeholder 118"/>
          <p:cNvSpPr>
            <a:spLocks noGrp="1"/>
          </p:cNvSpPr>
          <p:nvPr>
            <p:ph type="body" idx="10"/>
          </p:nvPr>
        </p:nvSpPr>
        <p:spPr>
          <a:xfrm>
            <a:off x="4656540" y="2697140"/>
            <a:ext cx="3520440" cy="370523"/>
          </a:xfrm>
          <a:prstGeom prst="rect">
            <a:avLst/>
          </a:prstGeom>
          <a:noFill/>
          <a:ln w="0" cmpd="sng">
            <a:noFill/>
            <a:prstDash val="solid"/>
          </a:ln>
        </p:spPr>
        <p:txBody>
          <a:bodyPr vert="horz" lIns="0" tIns="0" rIns="0" bIns="0" anchor="t"/>
          <a:lstStyle/>
          <a:p>
            <a:pPr algn="just">
              <a:lnSpc>
                <a:spcPts val="1425"/>
              </a:lnSpc>
              <a:spcAft>
                <a:spcPts val="0"/>
              </a:spcAft>
            </a:pPr>
            <a:r>
              <a:rPr lang="en-US" sz="1351" spc="-41" dirty="0">
                <a:solidFill>
                  <a:srgbClr val="FFFFFF"/>
                </a:solidFill>
                <a:latin typeface="Arial" panose="02020603050405020304" pitchFamily="2"/>
              </a:rPr>
              <a:t>Be agile </a:t>
            </a:r>
            <a:r>
              <a:rPr lang="en-US" sz="1351" spc="-35" dirty="0">
                <a:solidFill>
                  <a:srgbClr val="FFFFFF"/>
                </a:solidFill>
                <a:latin typeface="Arial" panose="02020603050405020304" pitchFamily="2"/>
              </a:rPr>
              <a:t>– things will change, don’t be afraid to </a:t>
            </a:r>
            <a:r>
              <a:rPr lang="en-US" sz="1351" spc="-41" dirty="0">
                <a:solidFill>
                  <a:srgbClr val="FFFFFF"/>
                </a:solidFill>
                <a:latin typeface="Arial" panose="02020603050405020304" pitchFamily="2"/>
              </a:rPr>
              <a:t>be flexible. Test as you go along </a:t>
            </a:r>
          </a:p>
        </p:txBody>
      </p:sp>
      <p:sp>
        <p:nvSpPr>
          <p:cNvPr id="14" name="TextBox 13"/>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1200" noProof="0" dirty="0" err="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117"/>
          <p:cNvSpPr>
            <a:spLocks noGrp="1"/>
          </p:cNvSpPr>
          <p:nvPr>
            <p:ph type="body" idx="10"/>
          </p:nvPr>
        </p:nvSpPr>
        <p:spPr>
          <a:xfrm>
            <a:off x="4656539" y="5279217"/>
            <a:ext cx="3669031" cy="436621"/>
          </a:xfrm>
          <a:prstGeom prst="rect">
            <a:avLst/>
          </a:prstGeom>
          <a:noFill/>
          <a:ln w="0" cmpd="sng">
            <a:noFill/>
            <a:prstDash val="solid"/>
          </a:ln>
        </p:spPr>
        <p:txBody>
          <a:bodyPr vert="horz" lIns="0" tIns="0" rIns="0" bIns="0" anchor="ctr"/>
          <a:lstStyle/>
          <a:p>
            <a:pPr>
              <a:lnSpc>
                <a:spcPts val="1275"/>
              </a:lnSpc>
              <a:spcAft>
                <a:spcPts val="0"/>
              </a:spcAft>
            </a:pPr>
            <a:r>
              <a:rPr lang="en-US" sz="1351" spc="-49" dirty="0">
                <a:solidFill>
                  <a:srgbClr val="FFFFFF"/>
                </a:solidFill>
                <a:latin typeface="Arial" panose="02020603050405020304" pitchFamily="2"/>
              </a:rPr>
              <a:t>Value added specialist input</a:t>
            </a:r>
          </a:p>
        </p:txBody>
      </p:sp>
    </p:spTree>
    <p:extLst>
      <p:ext uri="{BB962C8B-B14F-4D97-AF65-F5344CB8AC3E}">
        <p14:creationId xmlns:p14="http://schemas.microsoft.com/office/powerpoint/2010/main" val="375923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spTree>
    <p:extLst>
      <p:ext uri="{BB962C8B-B14F-4D97-AF65-F5344CB8AC3E}">
        <p14:creationId xmlns:p14="http://schemas.microsoft.com/office/powerpoint/2010/main" val="392106105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6394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gray">
          <a:xfrm>
            <a:off x="334850" y="317500"/>
            <a:ext cx="8391525" cy="698500"/>
          </a:xfrm>
          <a:prstGeom prst="rect">
            <a:avLst/>
          </a:prstGeom>
        </p:spPr>
        <p:txBody>
          <a:bodyPr vert="horz" lIns="0" tIns="0" rIns="0" bIns="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GB">
                <a:solidFill>
                  <a:schemeClr val="accent1"/>
                </a:solidFill>
              </a:rPr>
              <a:t>Session Synopsis</a:t>
            </a:r>
            <a:endParaRPr lang="en-GB" dirty="0">
              <a:solidFill>
                <a:schemeClr val="accent1"/>
              </a:solidFill>
            </a:endParaRPr>
          </a:p>
        </p:txBody>
      </p:sp>
      <p:sp>
        <p:nvSpPr>
          <p:cNvPr id="6" name="Content Placeholder 4"/>
          <p:cNvSpPr>
            <a:spLocks noGrp="1"/>
          </p:cNvSpPr>
          <p:nvPr>
            <p:ph type="body" sz="quarter" idx="10"/>
          </p:nvPr>
        </p:nvSpPr>
        <p:spPr>
          <a:xfrm>
            <a:off x="376238" y="1628774"/>
            <a:ext cx="8350138" cy="4752975"/>
          </a:xfrm>
        </p:spPr>
        <p:txBody>
          <a:bodyPr>
            <a:normAutofit/>
          </a:bodyPr>
          <a:lstStyle/>
          <a:p>
            <a:pPr algn="ctr"/>
            <a:endParaRPr lang="en-GB" sz="1600" i="1" dirty="0"/>
          </a:p>
          <a:p>
            <a:pPr algn="ctr"/>
            <a:r>
              <a:rPr lang="en-GB" sz="1600" i="1" dirty="0"/>
              <a:t>“The session will look at the future and how Universities may need to develop their estates in order to maximise revenue, minimise cost and reflect the diverse activities of the HE sector. The session will focus on some of the finance and cost implications to be aware of, and the positive influence that estates teams will have on this and how innovations may assist. Deloitte will explore areas such as research and commercial facilities, sporting facilities and student accommodation and using case-studies will consider the challenges and opportunities involved in such developments.”</a:t>
            </a:r>
          </a:p>
        </p:txBody>
      </p:sp>
      <p:sp>
        <p:nvSpPr>
          <p:cNvPr id="7" name="TextBox 6"/>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t>Deloitte Confidential: Public Sector – For Approved External Use</a:t>
            </a:r>
            <a:endParaRPr lang="en-GB" sz="1200" noProof="0" dirty="0" err="1"/>
          </a:p>
        </p:txBody>
      </p:sp>
    </p:spTree>
    <p:extLst>
      <p:ext uri="{BB962C8B-B14F-4D97-AF65-F5344CB8AC3E}">
        <p14:creationId xmlns:p14="http://schemas.microsoft.com/office/powerpoint/2010/main" val="19722270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Agenda</a:t>
            </a:r>
          </a:p>
        </p:txBody>
      </p:sp>
      <p:sp>
        <p:nvSpPr>
          <p:cNvPr id="4" name="TextBox 3"/>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
        <p:nvSpPr>
          <p:cNvPr id="6" name="Right Arrow 5"/>
          <p:cNvSpPr>
            <a:spLocks/>
          </p:cNvSpPr>
          <p:nvPr/>
        </p:nvSpPr>
        <p:spPr>
          <a:xfrm>
            <a:off x="461107" y="577081"/>
            <a:ext cx="8300306" cy="1296000"/>
          </a:xfrm>
          <a:prstGeom prst="rightArrow">
            <a:avLst>
              <a:gd name="adj1" fmla="val 66450"/>
              <a:gd name="adj2"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8" name="Right Arrow 7"/>
          <p:cNvSpPr>
            <a:spLocks/>
          </p:cNvSpPr>
          <p:nvPr/>
        </p:nvSpPr>
        <p:spPr>
          <a:xfrm>
            <a:off x="461106" y="1743166"/>
            <a:ext cx="7643448" cy="1296000"/>
          </a:xfrm>
          <a:prstGeom prst="rightArrow">
            <a:avLst>
              <a:gd name="adj1" fmla="val 66450"/>
              <a:gd name="adj2" fmla="val 5000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9" name="Right Arrow 8"/>
          <p:cNvSpPr>
            <a:spLocks/>
          </p:cNvSpPr>
          <p:nvPr/>
        </p:nvSpPr>
        <p:spPr>
          <a:xfrm>
            <a:off x="461106" y="2915452"/>
            <a:ext cx="6986955" cy="1296000"/>
          </a:xfrm>
          <a:prstGeom prst="rightArrow">
            <a:avLst>
              <a:gd name="adj1" fmla="val 66450"/>
              <a:gd name="adj2"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10" name="Right Arrow 9"/>
          <p:cNvSpPr>
            <a:spLocks/>
          </p:cNvSpPr>
          <p:nvPr/>
        </p:nvSpPr>
        <p:spPr>
          <a:xfrm>
            <a:off x="461107" y="4083590"/>
            <a:ext cx="6291385" cy="1296000"/>
          </a:xfrm>
          <a:prstGeom prst="rightArrow">
            <a:avLst>
              <a:gd name="adj1" fmla="val 66450"/>
              <a:gd name="adj2" fmla="val 50000"/>
            </a:avLst>
          </a:prstGeom>
          <a:solidFill>
            <a:srgbClr val="86BC2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11" name="Right Arrow 10"/>
          <p:cNvSpPr>
            <a:spLocks/>
          </p:cNvSpPr>
          <p:nvPr/>
        </p:nvSpPr>
        <p:spPr>
          <a:xfrm>
            <a:off x="470019" y="5246173"/>
            <a:ext cx="5625981" cy="1296000"/>
          </a:xfrm>
          <a:prstGeom prst="rightArrow">
            <a:avLst>
              <a:gd name="adj1" fmla="val 66450"/>
              <a:gd name="adj2"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12" name="Flowchart: Data 9"/>
          <p:cNvSpPr>
            <a:spLocks/>
          </p:cNvSpPr>
          <p:nvPr/>
        </p:nvSpPr>
        <p:spPr>
          <a:xfrm>
            <a:off x="468284" y="773723"/>
            <a:ext cx="2717525" cy="558378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050"/>
              <a:gd name="connsiteY0" fmla="*/ 10000 h 10000"/>
              <a:gd name="connsiteX1" fmla="*/ 2000 w 13050"/>
              <a:gd name="connsiteY1" fmla="*/ 0 h 10000"/>
              <a:gd name="connsiteX2" fmla="*/ 13050 w 13050"/>
              <a:gd name="connsiteY2" fmla="*/ 0 h 10000"/>
              <a:gd name="connsiteX3" fmla="*/ 8000 w 13050"/>
              <a:gd name="connsiteY3" fmla="*/ 10000 h 10000"/>
              <a:gd name="connsiteX4" fmla="*/ 0 w 13050"/>
              <a:gd name="connsiteY4" fmla="*/ 10000 h 10000"/>
              <a:gd name="connsiteX0" fmla="*/ 0 w 13050"/>
              <a:gd name="connsiteY0" fmla="*/ 10000 h 10000"/>
              <a:gd name="connsiteX1" fmla="*/ 5300 w 13050"/>
              <a:gd name="connsiteY1" fmla="*/ 0 h 10000"/>
              <a:gd name="connsiteX2" fmla="*/ 13050 w 13050"/>
              <a:gd name="connsiteY2" fmla="*/ 0 h 10000"/>
              <a:gd name="connsiteX3" fmla="*/ 8000 w 13050"/>
              <a:gd name="connsiteY3" fmla="*/ 10000 h 10000"/>
              <a:gd name="connsiteX4" fmla="*/ 0 w 1305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0" h="10000">
                <a:moveTo>
                  <a:pt x="0" y="10000"/>
                </a:moveTo>
                <a:lnTo>
                  <a:pt x="5300" y="0"/>
                </a:lnTo>
                <a:lnTo>
                  <a:pt x="13050" y="0"/>
                </a:lnTo>
                <a:lnTo>
                  <a:pt x="8000" y="10000"/>
                </a:lnTo>
                <a:lnTo>
                  <a:pt x="0" y="10000"/>
                </a:lnTo>
                <a:close/>
              </a:path>
            </a:pathLst>
          </a:custGeom>
          <a:solidFill>
            <a:schemeClr val="bg1">
              <a:alpha val="74902"/>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oAutofit/>
          </a:bodyPr>
          <a:lstStyle/>
          <a:p>
            <a:pPr algn="ctr"/>
            <a:endParaRPr lang="en-GB" sz="1400" dirty="0">
              <a:solidFill>
                <a:schemeClr val="tx2"/>
              </a:solidFill>
            </a:endParaRPr>
          </a:p>
        </p:txBody>
      </p:sp>
      <p:sp>
        <p:nvSpPr>
          <p:cNvPr id="13" name="TextBox 12"/>
          <p:cNvSpPr txBox="1">
            <a:spLocks/>
          </p:cNvSpPr>
          <p:nvPr/>
        </p:nvSpPr>
        <p:spPr>
          <a:xfrm>
            <a:off x="1737845" y="597089"/>
            <a:ext cx="1033691" cy="1231106"/>
          </a:xfrm>
          <a:prstGeom prst="rect">
            <a:avLst/>
          </a:prstGeom>
          <a:noFill/>
        </p:spPr>
        <p:txBody>
          <a:bodyPr wrap="square" lIns="0" tIns="0" rIns="0" bIns="0" rtlCol="0">
            <a:spAutoFit/>
          </a:bodyPr>
          <a:lstStyle/>
          <a:p>
            <a:pPr algn="ctr"/>
            <a:r>
              <a:rPr lang="en-GB" sz="8000" dirty="0">
                <a:solidFill>
                  <a:schemeClr val="accent4"/>
                </a:solidFill>
              </a:rPr>
              <a:t>1</a:t>
            </a:r>
          </a:p>
        </p:txBody>
      </p:sp>
      <p:sp>
        <p:nvSpPr>
          <p:cNvPr id="14" name="TextBox 13"/>
          <p:cNvSpPr txBox="1">
            <a:spLocks/>
          </p:cNvSpPr>
          <p:nvPr/>
        </p:nvSpPr>
        <p:spPr>
          <a:xfrm>
            <a:off x="1509112" y="1743010"/>
            <a:ext cx="1033691" cy="1231106"/>
          </a:xfrm>
          <a:prstGeom prst="rect">
            <a:avLst/>
          </a:prstGeom>
          <a:noFill/>
        </p:spPr>
        <p:txBody>
          <a:bodyPr wrap="square" lIns="0" tIns="0" rIns="0" bIns="0" rtlCol="0">
            <a:spAutoFit/>
          </a:bodyPr>
          <a:lstStyle/>
          <a:p>
            <a:pPr algn="ctr"/>
            <a:r>
              <a:rPr lang="en-GB" sz="8000" dirty="0">
                <a:solidFill>
                  <a:schemeClr val="accent3"/>
                </a:solidFill>
              </a:rPr>
              <a:t>2</a:t>
            </a:r>
          </a:p>
        </p:txBody>
      </p:sp>
      <p:sp>
        <p:nvSpPr>
          <p:cNvPr id="15" name="TextBox 14"/>
          <p:cNvSpPr txBox="1">
            <a:spLocks/>
          </p:cNvSpPr>
          <p:nvPr/>
        </p:nvSpPr>
        <p:spPr>
          <a:xfrm>
            <a:off x="1280379" y="2938708"/>
            <a:ext cx="1033691" cy="1231106"/>
          </a:xfrm>
          <a:prstGeom prst="rect">
            <a:avLst/>
          </a:prstGeom>
          <a:noFill/>
        </p:spPr>
        <p:txBody>
          <a:bodyPr wrap="square" lIns="0" tIns="0" rIns="0" bIns="0" rtlCol="0">
            <a:spAutoFit/>
          </a:bodyPr>
          <a:lstStyle/>
          <a:p>
            <a:pPr algn="ctr"/>
            <a:r>
              <a:rPr lang="en-GB" sz="8000" dirty="0">
                <a:solidFill>
                  <a:schemeClr val="accent2"/>
                </a:solidFill>
              </a:rPr>
              <a:t>3</a:t>
            </a:r>
          </a:p>
        </p:txBody>
      </p:sp>
      <p:sp>
        <p:nvSpPr>
          <p:cNvPr id="16" name="TextBox 15"/>
          <p:cNvSpPr txBox="1">
            <a:spLocks/>
          </p:cNvSpPr>
          <p:nvPr/>
        </p:nvSpPr>
        <p:spPr>
          <a:xfrm>
            <a:off x="1064037" y="4095864"/>
            <a:ext cx="1033691" cy="1231106"/>
          </a:xfrm>
          <a:prstGeom prst="rect">
            <a:avLst/>
          </a:prstGeom>
          <a:noFill/>
        </p:spPr>
        <p:txBody>
          <a:bodyPr wrap="square" lIns="0" tIns="0" rIns="0" bIns="0" rtlCol="0">
            <a:spAutoFit/>
          </a:bodyPr>
          <a:lstStyle/>
          <a:p>
            <a:pPr algn="ctr"/>
            <a:r>
              <a:rPr lang="en-GB" sz="8000" dirty="0">
                <a:solidFill>
                  <a:schemeClr val="accent1"/>
                </a:solidFill>
              </a:rPr>
              <a:t>4</a:t>
            </a:r>
          </a:p>
        </p:txBody>
      </p:sp>
      <p:sp>
        <p:nvSpPr>
          <p:cNvPr id="17" name="TextBox 16"/>
          <p:cNvSpPr txBox="1">
            <a:spLocks/>
          </p:cNvSpPr>
          <p:nvPr/>
        </p:nvSpPr>
        <p:spPr>
          <a:xfrm>
            <a:off x="847695" y="5295827"/>
            <a:ext cx="1033691" cy="1231106"/>
          </a:xfrm>
          <a:prstGeom prst="rect">
            <a:avLst/>
          </a:prstGeom>
          <a:noFill/>
        </p:spPr>
        <p:txBody>
          <a:bodyPr wrap="square" lIns="0" tIns="0" rIns="0" bIns="0" rtlCol="0">
            <a:spAutoFit/>
          </a:bodyPr>
          <a:lstStyle/>
          <a:p>
            <a:pPr algn="ctr"/>
            <a:r>
              <a:rPr lang="en-GB" sz="8000" dirty="0">
                <a:solidFill>
                  <a:schemeClr val="accent4"/>
                </a:solidFill>
              </a:rPr>
              <a:t>5</a:t>
            </a:r>
          </a:p>
        </p:txBody>
      </p:sp>
      <p:sp>
        <p:nvSpPr>
          <p:cNvPr id="18" name="Rectangle 17"/>
          <p:cNvSpPr>
            <a:spLocks/>
          </p:cNvSpPr>
          <p:nvPr/>
        </p:nvSpPr>
        <p:spPr>
          <a:xfrm>
            <a:off x="3334194" y="872156"/>
            <a:ext cx="4864560" cy="738664"/>
          </a:xfrm>
          <a:prstGeom prst="rect">
            <a:avLst/>
          </a:prstGeom>
        </p:spPr>
        <p:txBody>
          <a:bodyPr wrap="square" lIns="0" tIns="0" rIns="0" bIns="0">
            <a:spAutoFit/>
          </a:bodyPr>
          <a:lstStyle/>
          <a:p>
            <a:pPr algn="ctr">
              <a:buNone/>
            </a:pPr>
            <a:r>
              <a:rPr lang="en-GB" sz="2400" b="1" dirty="0">
                <a:solidFill>
                  <a:schemeClr val="bg1"/>
                </a:solidFill>
              </a:rPr>
              <a:t>Estates in the HE Sector: </a:t>
            </a:r>
          </a:p>
          <a:p>
            <a:pPr algn="ctr">
              <a:buNone/>
            </a:pPr>
            <a:r>
              <a:rPr lang="en-GB" sz="2400" b="1" dirty="0">
                <a:solidFill>
                  <a:schemeClr val="bg1"/>
                </a:solidFill>
              </a:rPr>
              <a:t>An Overview</a:t>
            </a:r>
          </a:p>
        </p:txBody>
      </p:sp>
      <p:sp>
        <p:nvSpPr>
          <p:cNvPr id="19" name="Rectangle 18"/>
          <p:cNvSpPr>
            <a:spLocks/>
          </p:cNvSpPr>
          <p:nvPr/>
        </p:nvSpPr>
        <p:spPr>
          <a:xfrm>
            <a:off x="2802854" y="2032522"/>
            <a:ext cx="4864560" cy="738664"/>
          </a:xfrm>
          <a:prstGeom prst="rect">
            <a:avLst/>
          </a:prstGeom>
        </p:spPr>
        <p:txBody>
          <a:bodyPr wrap="square" lIns="0" tIns="0" rIns="0" bIns="0">
            <a:spAutoFit/>
          </a:bodyPr>
          <a:lstStyle/>
          <a:p>
            <a:pPr algn="ctr">
              <a:buNone/>
            </a:pPr>
            <a:r>
              <a:rPr lang="en-GB" sz="2400" b="1" dirty="0">
                <a:solidFill>
                  <a:schemeClr val="bg1"/>
                </a:solidFill>
              </a:rPr>
              <a:t>The Future of the Higher Education Estate</a:t>
            </a:r>
          </a:p>
        </p:txBody>
      </p:sp>
      <p:sp>
        <p:nvSpPr>
          <p:cNvPr id="20" name="Rectangle 19"/>
          <p:cNvSpPr>
            <a:spLocks/>
          </p:cNvSpPr>
          <p:nvPr/>
        </p:nvSpPr>
        <p:spPr>
          <a:xfrm>
            <a:off x="2314070" y="4304806"/>
            <a:ext cx="4274299" cy="738664"/>
          </a:xfrm>
          <a:prstGeom prst="rect">
            <a:avLst/>
          </a:prstGeom>
        </p:spPr>
        <p:txBody>
          <a:bodyPr wrap="square" lIns="0" tIns="0" rIns="0" bIns="0">
            <a:spAutoFit/>
          </a:bodyPr>
          <a:lstStyle/>
          <a:p>
            <a:pPr algn="ctr">
              <a:buNone/>
            </a:pPr>
            <a:r>
              <a:rPr lang="en-GB" sz="2400" b="1" dirty="0">
                <a:solidFill>
                  <a:schemeClr val="bg1"/>
                </a:solidFill>
              </a:rPr>
              <a:t>Key Take </a:t>
            </a:r>
            <a:r>
              <a:rPr lang="en-GB" sz="2400" b="1" dirty="0" err="1">
                <a:solidFill>
                  <a:schemeClr val="bg1"/>
                </a:solidFill>
              </a:rPr>
              <a:t>Aways</a:t>
            </a:r>
            <a:r>
              <a:rPr lang="en-GB" sz="2400" b="1" dirty="0">
                <a:solidFill>
                  <a:schemeClr val="bg1"/>
                </a:solidFill>
              </a:rPr>
              <a:t> from the Session</a:t>
            </a:r>
          </a:p>
        </p:txBody>
      </p:sp>
      <p:sp>
        <p:nvSpPr>
          <p:cNvPr id="21" name="Rectangle 20"/>
          <p:cNvSpPr>
            <a:spLocks/>
          </p:cNvSpPr>
          <p:nvPr/>
        </p:nvSpPr>
        <p:spPr>
          <a:xfrm>
            <a:off x="2771537" y="3175500"/>
            <a:ext cx="4270126" cy="738664"/>
          </a:xfrm>
          <a:prstGeom prst="rect">
            <a:avLst/>
          </a:prstGeom>
        </p:spPr>
        <p:txBody>
          <a:bodyPr wrap="square" lIns="0" tIns="0" rIns="0" bIns="0">
            <a:spAutoFit/>
          </a:bodyPr>
          <a:lstStyle/>
          <a:p>
            <a:pPr algn="ctr">
              <a:buNone/>
            </a:pPr>
            <a:r>
              <a:rPr lang="en-GB" sz="2400" b="1" dirty="0">
                <a:solidFill>
                  <a:schemeClr val="bg1"/>
                </a:solidFill>
              </a:rPr>
              <a:t>Meeting the Demand for World-class Facilities</a:t>
            </a:r>
          </a:p>
        </p:txBody>
      </p:sp>
      <p:sp>
        <p:nvSpPr>
          <p:cNvPr id="22" name="Rectangle 21"/>
          <p:cNvSpPr>
            <a:spLocks/>
          </p:cNvSpPr>
          <p:nvPr/>
        </p:nvSpPr>
        <p:spPr>
          <a:xfrm>
            <a:off x="2304055" y="5653188"/>
            <a:ext cx="2860431" cy="369332"/>
          </a:xfrm>
          <a:prstGeom prst="rect">
            <a:avLst/>
          </a:prstGeom>
        </p:spPr>
        <p:txBody>
          <a:bodyPr wrap="square" lIns="0" tIns="0" rIns="0" bIns="0">
            <a:spAutoFit/>
          </a:bodyPr>
          <a:lstStyle/>
          <a:p>
            <a:pPr algn="ctr">
              <a:buNone/>
            </a:pPr>
            <a:r>
              <a:rPr lang="en-GB" sz="2400" b="1" dirty="0">
                <a:solidFill>
                  <a:schemeClr val="bg1"/>
                </a:solidFill>
              </a:rPr>
              <a:t>Questions</a:t>
            </a:r>
          </a:p>
        </p:txBody>
      </p:sp>
    </p:spTree>
    <p:extLst>
      <p:ext uri="{BB962C8B-B14F-4D97-AF65-F5344CB8AC3E}">
        <p14:creationId xmlns:p14="http://schemas.microsoft.com/office/powerpoint/2010/main" val="25761906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Estates in the HE Sector:</a:t>
            </a:r>
          </a:p>
        </p:txBody>
      </p:sp>
      <p:sp>
        <p:nvSpPr>
          <p:cNvPr id="3" name="Text Placeholder 2"/>
          <p:cNvSpPr>
            <a:spLocks noGrp="1"/>
          </p:cNvSpPr>
          <p:nvPr>
            <p:ph type="body" idx="1"/>
          </p:nvPr>
        </p:nvSpPr>
        <p:spPr/>
        <p:txBody>
          <a:bodyPr/>
          <a:lstStyle/>
          <a:p>
            <a:r>
              <a:rPr lang="en-GB" dirty="0"/>
              <a:t>An Overview</a:t>
            </a:r>
          </a:p>
        </p:txBody>
      </p:sp>
    </p:spTree>
    <p:extLst>
      <p:ext uri="{BB962C8B-B14F-4D97-AF65-F5344CB8AC3E}">
        <p14:creationId xmlns:p14="http://schemas.microsoft.com/office/powerpoint/2010/main" val="18046658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accent1"/>
                </a:solidFill>
              </a:rPr>
              <a:t>Estates in the Higher Education Sector: An overview</a:t>
            </a:r>
            <a:endParaRPr lang="en-US" dirty="0">
              <a:solidFill>
                <a:schemeClr val="accent1"/>
              </a:solidFill>
            </a:endParaRPr>
          </a:p>
        </p:txBody>
      </p:sp>
      <p:sp>
        <p:nvSpPr>
          <p:cNvPr id="4" name="Rectangular Callout 3"/>
          <p:cNvSpPr>
            <a:spLocks/>
          </p:cNvSpPr>
          <p:nvPr/>
        </p:nvSpPr>
        <p:spPr bwMode="gray">
          <a:xfrm>
            <a:off x="376237" y="876842"/>
            <a:ext cx="3093776" cy="1616680"/>
          </a:xfrm>
          <a:prstGeom prst="wedgeRectCallout">
            <a:avLst>
              <a:gd name="adj1" fmla="val 70017"/>
              <a:gd name="adj2" fmla="val 3316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nchorCtr="0"/>
          <a:lstStyle/>
          <a:p>
            <a:r>
              <a:rPr lang="en-GB" sz="1400" dirty="0">
                <a:solidFill>
                  <a:schemeClr val="tx1"/>
                </a:solidFill>
              </a:rPr>
              <a:t>The UK University estate is managing an additional 500,000m</a:t>
            </a:r>
            <a:r>
              <a:rPr lang="en-GB" sz="1400" baseline="30000" dirty="0">
                <a:solidFill>
                  <a:schemeClr val="tx1"/>
                </a:solidFill>
              </a:rPr>
              <a:t>2</a:t>
            </a:r>
            <a:r>
              <a:rPr lang="en-GB" sz="1400" dirty="0">
                <a:solidFill>
                  <a:schemeClr val="tx1"/>
                </a:solidFill>
              </a:rPr>
              <a:t> of space in addition to a comprehensive refurbishment of older buildings.</a:t>
            </a:r>
          </a:p>
        </p:txBody>
      </p:sp>
      <p:sp>
        <p:nvSpPr>
          <p:cNvPr id="5" name="Rectangular Callout 4"/>
          <p:cNvSpPr>
            <a:spLocks/>
          </p:cNvSpPr>
          <p:nvPr/>
        </p:nvSpPr>
        <p:spPr bwMode="gray">
          <a:xfrm>
            <a:off x="2700684" y="2673877"/>
            <a:ext cx="2904968" cy="1798314"/>
          </a:xfrm>
          <a:prstGeom prst="wedgeRectCallout">
            <a:avLst>
              <a:gd name="adj1" fmla="val 33700"/>
              <a:gd name="adj2" fmla="val 729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nchorCtr="0"/>
          <a:lstStyle/>
          <a:p>
            <a:r>
              <a:rPr lang="en-GB" sz="1400" dirty="0">
                <a:solidFill>
                  <a:schemeClr val="tx1"/>
                </a:solidFill>
              </a:rPr>
              <a:t>Increase in estate utilisation of 4% between 2014/15 - 2015/16 and 14% between 2013/14 - 2014/15.</a:t>
            </a:r>
            <a:endParaRPr lang="en-US" sz="1400" dirty="0"/>
          </a:p>
        </p:txBody>
      </p:sp>
      <p:sp>
        <p:nvSpPr>
          <p:cNvPr id="6" name="Rectangular Callout 5"/>
          <p:cNvSpPr>
            <a:spLocks/>
          </p:cNvSpPr>
          <p:nvPr/>
        </p:nvSpPr>
        <p:spPr bwMode="gray">
          <a:xfrm>
            <a:off x="5737399" y="748658"/>
            <a:ext cx="3064547" cy="3375680"/>
          </a:xfrm>
          <a:prstGeom prst="wedgeRectCallout">
            <a:avLst>
              <a:gd name="adj1" fmla="val -32690"/>
              <a:gd name="adj2" fmla="val 621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nchorCtr="0"/>
          <a:lstStyle/>
          <a:p>
            <a:pPr>
              <a:spcBef>
                <a:spcPts val="0"/>
              </a:spcBef>
              <a:spcAft>
                <a:spcPts val="1000"/>
              </a:spcAft>
              <a:buSzPct val="100000"/>
            </a:pPr>
            <a:r>
              <a:rPr lang="en-GB" sz="1400" dirty="0"/>
              <a:t>Total property cost (revenue spending) remain at £2.04bn with the largest costs:</a:t>
            </a:r>
          </a:p>
          <a:p>
            <a:pPr marL="633600" lvl="1" indent="-176400">
              <a:spcAft>
                <a:spcPts val="1000"/>
              </a:spcAft>
              <a:buSzPct val="100000"/>
              <a:buFont typeface="Arial"/>
              <a:buChar char="•"/>
            </a:pPr>
            <a:r>
              <a:rPr lang="en-GB" sz="1400" dirty="0"/>
              <a:t>Repairs &amp; maintenance: £701m</a:t>
            </a:r>
          </a:p>
          <a:p>
            <a:pPr marL="633600" lvl="1" indent="-176400">
              <a:spcAft>
                <a:spcPts val="1000"/>
              </a:spcAft>
              <a:buSzPct val="100000"/>
              <a:buFont typeface="Arial"/>
              <a:buChar char="•"/>
            </a:pPr>
            <a:r>
              <a:rPr lang="en-GB" sz="1400" dirty="0"/>
              <a:t>Energy costs: £376m</a:t>
            </a:r>
          </a:p>
          <a:p>
            <a:pPr marL="633600" lvl="1" indent="-176400">
              <a:spcAft>
                <a:spcPts val="1000"/>
              </a:spcAft>
              <a:buSzPct val="100000"/>
              <a:buFont typeface="Arial"/>
              <a:buChar char="•"/>
            </a:pPr>
            <a:r>
              <a:rPr lang="en-GB" sz="1400" dirty="0"/>
              <a:t>Cleaning costs: £244m</a:t>
            </a:r>
          </a:p>
          <a:p>
            <a:pPr marL="633600" lvl="1" indent="-176400">
              <a:spcAft>
                <a:spcPts val="1000"/>
              </a:spcAft>
              <a:buSzPct val="100000"/>
              <a:buFont typeface="Arial"/>
              <a:buChar char="•"/>
            </a:pPr>
            <a:r>
              <a:rPr lang="en-GB" sz="1400" dirty="0"/>
              <a:t>Security costs: £154m</a:t>
            </a:r>
          </a:p>
          <a:p>
            <a:pPr marL="633600" lvl="1" indent="-176400">
              <a:spcAft>
                <a:spcPts val="1000"/>
              </a:spcAft>
              <a:buSzPct val="100000"/>
              <a:buFont typeface="Arial"/>
              <a:buChar char="•"/>
            </a:pPr>
            <a:r>
              <a:rPr lang="en-GB" sz="1400" dirty="0"/>
              <a:t>Management costs: £304m</a:t>
            </a:r>
          </a:p>
          <a:p>
            <a:endParaRPr lang="en-US" sz="1400" dirty="0">
              <a:solidFill>
                <a:schemeClr val="tx1"/>
              </a:solidFill>
            </a:endParaRPr>
          </a:p>
        </p:txBody>
      </p:sp>
      <p:sp>
        <p:nvSpPr>
          <p:cNvPr id="7" name="Rectangular Callout 6"/>
          <p:cNvSpPr>
            <a:spLocks/>
          </p:cNvSpPr>
          <p:nvPr/>
        </p:nvSpPr>
        <p:spPr bwMode="gray">
          <a:xfrm>
            <a:off x="2359381" y="4802012"/>
            <a:ext cx="2583028" cy="1349784"/>
          </a:xfrm>
          <a:prstGeom prst="wedgeRectCallout">
            <a:avLst>
              <a:gd name="adj1" fmla="val 70017"/>
              <a:gd name="adj2" fmla="val 3316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nchorCtr="0"/>
          <a:lstStyle/>
          <a:p>
            <a:pPr>
              <a:spcBef>
                <a:spcPts val="0"/>
              </a:spcBef>
              <a:spcAft>
                <a:spcPts val="1000"/>
              </a:spcAft>
              <a:buSzPct val="100000"/>
            </a:pPr>
            <a:r>
              <a:rPr lang="en-GB" sz="1400" dirty="0"/>
              <a:t>Capital expenditure in UK university estate reached £3bn a year in 2015/16</a:t>
            </a:r>
          </a:p>
        </p:txBody>
      </p:sp>
      <p:sp>
        <p:nvSpPr>
          <p:cNvPr id="8" name="Rectangular Callout 7"/>
          <p:cNvSpPr>
            <a:spLocks/>
          </p:cNvSpPr>
          <p:nvPr/>
        </p:nvSpPr>
        <p:spPr bwMode="gray">
          <a:xfrm>
            <a:off x="6216343" y="4635847"/>
            <a:ext cx="2657808" cy="1645310"/>
          </a:xfrm>
          <a:prstGeom prst="wedgeRectCallout">
            <a:avLst>
              <a:gd name="adj1" fmla="val 33700"/>
              <a:gd name="adj2" fmla="val 729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nchorCtr="0"/>
          <a:lstStyle/>
          <a:p>
            <a:r>
              <a:rPr lang="en-GB" sz="1400" dirty="0">
                <a:solidFill>
                  <a:schemeClr val="tx1"/>
                </a:solidFill>
              </a:rPr>
              <a:t>80% of the capital expenditure was by 54 out of 154 institutions.  The median capital expenditure is £10m.</a:t>
            </a:r>
          </a:p>
          <a:p>
            <a:endParaRPr lang="en-US" sz="1600" dirty="0"/>
          </a:p>
        </p:txBody>
      </p:sp>
      <p:sp>
        <p:nvSpPr>
          <p:cNvPr id="9" name="Rectangular Callout 8"/>
          <p:cNvSpPr>
            <a:spLocks/>
          </p:cNvSpPr>
          <p:nvPr/>
        </p:nvSpPr>
        <p:spPr bwMode="gray">
          <a:xfrm>
            <a:off x="231607" y="2673877"/>
            <a:ext cx="2049018" cy="2257046"/>
          </a:xfrm>
          <a:prstGeom prst="wedgeRectCallout">
            <a:avLst>
              <a:gd name="adj1" fmla="val -32690"/>
              <a:gd name="adj2" fmla="val 621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nchorCtr="0"/>
          <a:lstStyle/>
          <a:p>
            <a:pPr>
              <a:spcAft>
                <a:spcPts val="1000"/>
              </a:spcAft>
              <a:buSzPct val="100000"/>
            </a:pPr>
            <a:r>
              <a:rPr lang="en-GB" sz="1400" dirty="0"/>
              <a:t>HE owned and managed beds on residential estates total 261,000 beds with a further 110,000 which are leased by the sector directly from the private sector.</a:t>
            </a:r>
            <a:endParaRPr lang="en-US" sz="1600" dirty="0">
              <a:solidFill>
                <a:schemeClr val="tx1"/>
              </a:solidFill>
            </a:endParaRPr>
          </a:p>
        </p:txBody>
      </p:sp>
      <p:sp>
        <p:nvSpPr>
          <p:cNvPr id="10" name="TextBox 9"/>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rPr>
              <a:t>Deloitte Confidential: Public Sector – For Approved External Use</a:t>
            </a:r>
            <a:endParaRPr lang="en-GB" sz="1200" noProof="0" dirty="0" err="1">
              <a:solidFill>
                <a:schemeClr val="bg1"/>
              </a:solidFill>
            </a:endParaRPr>
          </a:p>
        </p:txBody>
      </p:sp>
      <p:sp>
        <p:nvSpPr>
          <p:cNvPr id="11" name="TextBox 10"/>
          <p:cNvSpPr txBox="1"/>
          <p:nvPr/>
        </p:nvSpPr>
        <p:spPr>
          <a:xfrm>
            <a:off x="376237" y="6281157"/>
            <a:ext cx="3776931" cy="184666"/>
          </a:xfrm>
          <a:prstGeom prst="rect">
            <a:avLst/>
          </a:prstGeom>
          <a:noFill/>
        </p:spPr>
        <p:txBody>
          <a:bodyPr wrap="none" lIns="0" tIns="0" rIns="0" bIns="0" rtlCol="0">
            <a:spAutoFit/>
          </a:bodyPr>
          <a:lstStyle/>
          <a:p>
            <a:pPr>
              <a:spcBef>
                <a:spcPts val="0"/>
              </a:spcBef>
              <a:spcAft>
                <a:spcPts val="1000"/>
              </a:spcAft>
              <a:buSzPct val="100000"/>
            </a:pPr>
            <a:r>
              <a:rPr lang="en-GB" sz="1200" i="1" noProof="0" dirty="0">
                <a:solidFill>
                  <a:schemeClr val="bg1"/>
                </a:solidFill>
              </a:rPr>
              <a:t>Source: AUDE Estates Management Report 2017</a:t>
            </a:r>
          </a:p>
        </p:txBody>
      </p:sp>
    </p:spTree>
    <p:extLst>
      <p:ext uri="{BB962C8B-B14F-4D97-AF65-F5344CB8AC3E}">
        <p14:creationId xmlns:p14="http://schemas.microsoft.com/office/powerpoint/2010/main" val="31228707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Future of a Higher Education Estate</a:t>
            </a:r>
          </a:p>
        </p:txBody>
      </p:sp>
    </p:spTree>
    <p:extLst>
      <p:ext uri="{BB962C8B-B14F-4D97-AF65-F5344CB8AC3E}">
        <p14:creationId xmlns:p14="http://schemas.microsoft.com/office/powerpoint/2010/main" val="9667863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idx="10"/>
          </p:nvPr>
        </p:nvSpPr>
        <p:spPr>
          <a:xfrm>
            <a:off x="315754" y="317503"/>
            <a:ext cx="6671642" cy="442596"/>
          </a:xfrm>
          <a:prstGeom prst="rect">
            <a:avLst/>
          </a:prstGeom>
          <a:noFill/>
          <a:ln w="0" cmpd="sng">
            <a:noFill/>
            <a:prstDash val="solid"/>
          </a:ln>
        </p:spPr>
        <p:txBody>
          <a:bodyPr vert="horz" lIns="0" tIns="10795" rIns="0" bIns="0" anchor="t"/>
          <a:lstStyle/>
          <a:p>
            <a:r>
              <a:rPr lang="en-US" sz="2000" spc="-5" dirty="0">
                <a:solidFill>
                  <a:srgbClr val="81BB01"/>
                </a:solidFill>
                <a:latin typeface="Verdana" panose="020B0604030504040204" pitchFamily="34" charset="0"/>
                <a:ea typeface="Verdana" panose="020B0604030504040204" pitchFamily="34" charset="0"/>
                <a:cs typeface="Verdana" panose="020B0604030504040204" pitchFamily="34" charset="0"/>
              </a:rPr>
              <a:t>Our </a:t>
            </a:r>
            <a:r>
              <a:rPr lang="en-US" sz="2000" spc="-5" dirty="0" err="1">
                <a:solidFill>
                  <a:srgbClr val="81BB01"/>
                </a:solidFill>
                <a:latin typeface="Verdana" panose="020B0604030504040204" pitchFamily="34" charset="0"/>
                <a:ea typeface="Verdana" panose="020B0604030504040204" pitchFamily="34" charset="0"/>
                <a:cs typeface="Verdana" panose="020B0604030504040204" pitchFamily="34" charset="0"/>
              </a:rPr>
              <a:t>Work+Place</a:t>
            </a:r>
            <a:r>
              <a:rPr lang="en-US" sz="2000" spc="-5" dirty="0">
                <a:solidFill>
                  <a:srgbClr val="81BB01"/>
                </a:solidFill>
                <a:latin typeface="Verdana" panose="020B0604030504040204" pitchFamily="34" charset="0"/>
                <a:ea typeface="Verdana" panose="020B0604030504040204" pitchFamily="34" charset="0"/>
                <a:cs typeface="Verdana" panose="020B0604030504040204" pitchFamily="34" charset="0"/>
              </a:rPr>
              <a:t> framework connects the debate </a:t>
            </a:r>
          </a:p>
        </p:txBody>
      </p:sp>
      <p:sp>
        <p:nvSpPr>
          <p:cNvPr id="12" name="Text Placeholder 11"/>
          <p:cNvSpPr>
            <a:spLocks noGrp="1"/>
          </p:cNvSpPr>
          <p:nvPr>
            <p:ph type="body" idx="10"/>
          </p:nvPr>
        </p:nvSpPr>
        <p:spPr>
          <a:xfrm>
            <a:off x="109860" y="1036148"/>
            <a:ext cx="8758096" cy="809625"/>
          </a:xfrm>
          <a:prstGeom prst="rect">
            <a:avLst/>
          </a:prstGeom>
          <a:noFill/>
          <a:ln w="0" cmpd="sng">
            <a:noFill/>
            <a:prstDash val="solid"/>
          </a:ln>
        </p:spPr>
        <p:txBody>
          <a:bodyPr vert="horz" lIns="0" tIns="0" rIns="0" bIns="0" anchor="t"/>
          <a:lstStyle/>
          <a:p>
            <a:pPr algn="just">
              <a:lnSpc>
                <a:spcPts val="1900"/>
              </a:lnSpc>
              <a:spcAft>
                <a:spcPts val="2500"/>
              </a:spcAft>
            </a:pPr>
            <a:r>
              <a:rPr 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We transform an </a:t>
            </a:r>
            <a:r>
              <a:rPr lang="en-US" sz="1600" dirty="0" err="1">
                <a:solidFill>
                  <a:srgbClr val="FFFFFF"/>
                </a:solidFill>
                <a:latin typeface="Verdana" panose="020B0604030504040204" pitchFamily="34" charset="0"/>
                <a:ea typeface="Verdana" panose="020B0604030504040204" pitchFamily="34" charset="0"/>
                <a:cs typeface="Verdana" panose="020B0604030504040204" pitchFamily="34" charset="0"/>
              </a:rPr>
              <a:t>organisation’s</a:t>
            </a:r>
            <a:r>
              <a:rPr lang="en-US" sz="1600" dirty="0">
                <a:solidFill>
                  <a:srgbClr val="FFFFFF"/>
                </a:solidFill>
                <a:latin typeface="Verdana" panose="020B0604030504040204" pitchFamily="34" charset="0"/>
                <a:ea typeface="Verdana" panose="020B0604030504040204" pitchFamily="34" charset="0"/>
                <a:cs typeface="Verdana" panose="020B0604030504040204" pitchFamily="34" charset="0"/>
              </a:rPr>
              <a:t> real estate and workplace strategies by colliding our clients’ increasingly connected Talent, Technology, Place and Space agendas </a:t>
            </a:r>
          </a:p>
        </p:txBody>
      </p:sp>
      <p:pic>
        <p:nvPicPr>
          <p:cNvPr id="5" name="Image.jpg"/>
          <p:cNvPicPr/>
          <p:nvPr/>
        </p:nvPicPr>
        <p:blipFill>
          <a:blip r:embed="rId3"/>
          <a:stretch>
            <a:fillRect/>
          </a:stretch>
        </p:blipFill>
        <p:spPr>
          <a:xfrm>
            <a:off x="468041" y="1924583"/>
            <a:ext cx="8166506" cy="4027646"/>
          </a:xfrm>
          <a:prstGeom prst="rect">
            <a:avLst/>
          </a:prstGeom>
        </p:spPr>
      </p:pic>
      <p:sp>
        <p:nvSpPr>
          <p:cNvPr id="6" name="TextBox 5"/>
          <p:cNvSpPr txBox="1"/>
          <p:nvPr/>
        </p:nvSpPr>
        <p:spPr>
          <a:xfrm>
            <a:off x="1981352" y="6539880"/>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1200" noProof="0" dirty="0" err="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33378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Text Placeholder 17"/>
          <p:cNvSpPr>
            <a:spLocks noGrp="1"/>
          </p:cNvSpPr>
          <p:nvPr>
            <p:ph type="body" idx="10"/>
          </p:nvPr>
        </p:nvSpPr>
        <p:spPr>
          <a:xfrm>
            <a:off x="373382" y="301751"/>
            <a:ext cx="8248651" cy="333375"/>
          </a:xfrm>
          <a:prstGeom prst="rect">
            <a:avLst/>
          </a:prstGeom>
          <a:noFill/>
          <a:ln w="0" cmpd="sng">
            <a:noFill/>
            <a:prstDash val="solid"/>
          </a:ln>
        </p:spPr>
        <p:txBody>
          <a:bodyPr vert="horz" lIns="0" tIns="8096" rIns="0" bIns="0" anchor="t"/>
          <a:lstStyle/>
          <a:p>
            <a:pPr algn="l">
              <a:lnSpc>
                <a:spcPts val="2551"/>
              </a:lnSpc>
            </a:pPr>
            <a:r>
              <a:rPr lang="en-US" sz="2000" spc="-4" dirty="0" err="1">
                <a:solidFill>
                  <a:srgbClr val="81BB00"/>
                </a:solidFill>
                <a:latin typeface="Verdana" panose="020B0604030504040204" pitchFamily="34" charset="0"/>
                <a:ea typeface="Verdana" panose="020B0604030504040204" pitchFamily="34" charset="0"/>
                <a:cs typeface="Verdana" panose="020B0604030504040204" pitchFamily="34" charset="0"/>
              </a:rPr>
              <a:t>Siloed</a:t>
            </a:r>
            <a:r>
              <a:rPr lang="en-US" sz="2000" spc="-4" dirty="0">
                <a:solidFill>
                  <a:srgbClr val="81BB00"/>
                </a:solidFill>
                <a:latin typeface="Verdana" panose="020B0604030504040204" pitchFamily="34" charset="0"/>
                <a:ea typeface="Verdana" panose="020B0604030504040204" pitchFamily="34" charset="0"/>
                <a:cs typeface="Verdana" panose="020B0604030504040204" pitchFamily="34" charset="0"/>
              </a:rPr>
              <a:t> decision making is a barrier best use </a:t>
            </a:r>
          </a:p>
        </p:txBody>
      </p:sp>
      <p:sp>
        <p:nvSpPr>
          <p:cNvPr id="19" name="Text Placeholder 18"/>
          <p:cNvSpPr>
            <a:spLocks noGrp="1"/>
          </p:cNvSpPr>
          <p:nvPr>
            <p:ph type="body" idx="10"/>
          </p:nvPr>
        </p:nvSpPr>
        <p:spPr>
          <a:xfrm>
            <a:off x="373382" y="812263"/>
            <a:ext cx="8248651" cy="685800"/>
          </a:xfrm>
          <a:prstGeom prst="rect">
            <a:avLst/>
          </a:prstGeom>
          <a:noFill/>
          <a:ln w="0" cmpd="sng">
            <a:noFill/>
            <a:prstDash val="solid"/>
          </a:ln>
        </p:spPr>
        <p:txBody>
          <a:bodyPr vert="horz" lIns="0" tIns="0" rIns="0" bIns="0" anchor="t"/>
          <a:lstStyle/>
          <a:p>
            <a:pPr algn="l">
              <a:lnSpc>
                <a:spcPts val="1425"/>
              </a:lnSpc>
              <a:spcAft>
                <a:spcPts val="1076"/>
              </a:spcAft>
            </a:pPr>
            <a:r>
              <a:rPr lang="en-US" sz="1400" dirty="0">
                <a:solidFill>
                  <a:srgbClr val="FFFFFF"/>
                </a:solidFill>
                <a:latin typeface="Verdana" panose="020B0604030504040204" pitchFamily="34" charset="0"/>
                <a:ea typeface="Verdana" panose="020B0604030504040204" pitchFamily="34" charset="0"/>
                <a:cs typeface="Verdana" panose="020B0604030504040204" pitchFamily="34" charset="0"/>
              </a:rPr>
              <a:t>Strategies crafted in historically </a:t>
            </a:r>
            <a:r>
              <a:rPr lang="en-US" sz="1400" dirty="0" err="1">
                <a:solidFill>
                  <a:srgbClr val="FFFFFF"/>
                </a:solidFill>
                <a:latin typeface="Verdana" panose="020B0604030504040204" pitchFamily="34" charset="0"/>
                <a:ea typeface="Verdana" panose="020B0604030504040204" pitchFamily="34" charset="0"/>
                <a:cs typeface="Verdana" panose="020B0604030504040204" pitchFamily="34" charset="0"/>
              </a:rPr>
              <a:t>siloed</a:t>
            </a:r>
            <a:r>
              <a:rPr lang="en-US" sz="1400" dirty="0">
                <a:solidFill>
                  <a:srgbClr val="FFFFFF"/>
                </a:solidFill>
                <a:latin typeface="Verdana" panose="020B0604030504040204" pitchFamily="34" charset="0"/>
                <a:ea typeface="Verdana" panose="020B0604030504040204" pitchFamily="34" charset="0"/>
                <a:cs typeface="Verdana" panose="020B0604030504040204" pitchFamily="34" charset="0"/>
              </a:rPr>
              <a:t> functions can have significant impacts across the </a:t>
            </a:r>
            <a:r>
              <a:rPr lang="en-US" sz="1400" dirty="0" err="1">
                <a:solidFill>
                  <a:srgbClr val="FFFFFF"/>
                </a:solidFill>
                <a:latin typeface="Verdana" panose="020B0604030504040204" pitchFamily="34" charset="0"/>
                <a:ea typeface="Verdana" panose="020B0604030504040204" pitchFamily="34" charset="0"/>
                <a:cs typeface="Verdana" panose="020B0604030504040204" pitchFamily="34" charset="0"/>
              </a:rPr>
              <a:t>organisation</a:t>
            </a:r>
            <a:r>
              <a:rPr lang="en-US" sz="1400" dirty="0">
                <a:solidFill>
                  <a:srgbClr val="FFFFFF"/>
                </a:solidFill>
                <a:latin typeface="Verdana" panose="020B0604030504040204" pitchFamily="34" charset="0"/>
                <a:ea typeface="Verdana" panose="020B0604030504040204" pitchFamily="34" charset="0"/>
                <a:cs typeface="Verdana" panose="020B0604030504040204" pitchFamily="34" charset="0"/>
              </a:rPr>
              <a:t>. Place and Space decisions uninformed of wider Talent and Technology strategies will fail to exploit the potential value real estate assets can deliver to their occupiers </a:t>
            </a:r>
          </a:p>
        </p:txBody>
      </p:sp>
      <p:sp>
        <p:nvSpPr>
          <p:cNvPr id="26" name="Text Placeholder 25"/>
          <p:cNvSpPr>
            <a:spLocks noGrp="1"/>
          </p:cNvSpPr>
          <p:nvPr>
            <p:ph type="body" idx="10"/>
          </p:nvPr>
        </p:nvSpPr>
        <p:spPr>
          <a:xfrm>
            <a:off x="2166943" y="4174333"/>
            <a:ext cx="896303" cy="189548"/>
          </a:xfrm>
          <a:prstGeom prst="rect">
            <a:avLst/>
          </a:prstGeom>
          <a:noFill/>
          <a:ln w="0" cmpd="sng">
            <a:noFill/>
            <a:prstDash val="solid"/>
          </a:ln>
        </p:spPr>
        <p:txBody>
          <a:bodyPr vert="horz" lIns="0" tIns="0" rIns="0" bIns="0" anchor="t"/>
          <a:lstStyle/>
          <a:p>
            <a:pPr marL="137153" algn="l">
              <a:lnSpc>
                <a:spcPts val="751"/>
              </a:lnSpc>
            </a:pPr>
            <a:r>
              <a:rPr lang="en-US" sz="751" spc="-8">
                <a:solidFill>
                  <a:srgbClr val="FFFFFF"/>
                </a:solidFill>
                <a:latin typeface="Verdana" panose="02020603050405020304" pitchFamily="2"/>
              </a:rPr>
              <a:t>AGILITY &amp; HYBRID WORKFORCE </a:t>
            </a:r>
          </a:p>
        </p:txBody>
      </p:sp>
      <p:sp>
        <p:nvSpPr>
          <p:cNvPr id="27" name="Text Placeholder 26"/>
          <p:cNvSpPr>
            <a:spLocks noGrp="1"/>
          </p:cNvSpPr>
          <p:nvPr>
            <p:ph type="body" idx="10"/>
          </p:nvPr>
        </p:nvSpPr>
        <p:spPr>
          <a:xfrm>
            <a:off x="2162655" y="4885375"/>
            <a:ext cx="902971" cy="189548"/>
          </a:xfrm>
          <a:prstGeom prst="rect">
            <a:avLst/>
          </a:prstGeom>
          <a:noFill/>
          <a:ln w="0" cmpd="sng">
            <a:noFill/>
            <a:prstDash val="solid"/>
          </a:ln>
        </p:spPr>
        <p:txBody>
          <a:bodyPr vert="horz" lIns="0" tIns="0" rIns="0" bIns="0" anchor="t"/>
          <a:lstStyle/>
          <a:p>
            <a:pPr algn="l">
              <a:lnSpc>
                <a:spcPts val="751"/>
              </a:lnSpc>
            </a:pPr>
            <a:r>
              <a:rPr lang="en-US" sz="751" spc="-11">
                <a:solidFill>
                  <a:srgbClr val="FFFFFF"/>
                </a:solidFill>
                <a:latin typeface="Verdana" panose="02020603050405020304" pitchFamily="2"/>
              </a:rPr>
              <a:t>ORGANISATIONAL TRANSFORMATION </a:t>
            </a:r>
          </a:p>
        </p:txBody>
      </p:sp>
      <p:sp>
        <p:nvSpPr>
          <p:cNvPr id="5" name="Text Placeholder 4"/>
          <p:cNvSpPr>
            <a:spLocks noGrp="1"/>
          </p:cNvSpPr>
          <p:nvPr>
            <p:ph type="body" idx="10"/>
          </p:nvPr>
        </p:nvSpPr>
        <p:spPr/>
        <p:txBody>
          <a:bodyPr/>
          <a:lstStyle/>
          <a:p>
            <a:endParaRPr lang="en-GB"/>
          </a:p>
        </p:txBody>
      </p:sp>
      <p:sp>
        <p:nvSpPr>
          <p:cNvPr id="6" name="Text Placeholder 5"/>
          <p:cNvSpPr>
            <a:spLocks noGrp="1"/>
          </p:cNvSpPr>
          <p:nvPr>
            <p:ph type="body" idx="10"/>
          </p:nvPr>
        </p:nvSpPr>
        <p:spPr/>
        <p:txBody>
          <a:bodyPr/>
          <a:lstStyle/>
          <a:p>
            <a:endParaRPr lang="en-GB"/>
          </a:p>
        </p:txBody>
      </p:sp>
      <p:sp>
        <p:nvSpPr>
          <p:cNvPr id="7" name="Text Placeholder 6"/>
          <p:cNvSpPr>
            <a:spLocks noGrp="1"/>
          </p:cNvSpPr>
          <p:nvPr>
            <p:ph type="body" idx="10"/>
          </p:nvPr>
        </p:nvSpPr>
        <p:spPr/>
        <p:txBody>
          <a:bodyPr/>
          <a:lstStyle/>
          <a:p>
            <a:endParaRPr lang="en-GB"/>
          </a:p>
        </p:txBody>
      </p:sp>
      <p:sp>
        <p:nvSpPr>
          <p:cNvPr id="8" name="Text Placeholder 7"/>
          <p:cNvSpPr>
            <a:spLocks noGrp="1"/>
          </p:cNvSpPr>
          <p:nvPr>
            <p:ph type="body" idx="10"/>
          </p:nvPr>
        </p:nvSpPr>
        <p:spPr/>
        <p:txBody>
          <a:bodyPr/>
          <a:lstStyle/>
          <a:p>
            <a:endParaRPr lang="en-GB"/>
          </a:p>
        </p:txBody>
      </p:sp>
      <p:sp>
        <p:nvSpPr>
          <p:cNvPr id="9" name="Text Placeholder 8"/>
          <p:cNvSpPr>
            <a:spLocks noGrp="1"/>
          </p:cNvSpPr>
          <p:nvPr>
            <p:ph type="body" idx="10"/>
          </p:nvPr>
        </p:nvSpPr>
        <p:spPr/>
        <p:txBody>
          <a:bodyPr/>
          <a:lstStyle/>
          <a:p>
            <a:endParaRPr lang="en-GB"/>
          </a:p>
        </p:txBody>
      </p:sp>
      <p:sp>
        <p:nvSpPr>
          <p:cNvPr id="10" name="Text Placeholder 9"/>
          <p:cNvSpPr>
            <a:spLocks noGrp="1"/>
          </p:cNvSpPr>
          <p:nvPr>
            <p:ph type="body" idx="10"/>
          </p:nvPr>
        </p:nvSpPr>
        <p:spPr/>
        <p:txBody>
          <a:bodyPr/>
          <a:lstStyle/>
          <a:p>
            <a:endParaRPr lang="en-GB"/>
          </a:p>
        </p:txBody>
      </p:sp>
      <p:sp>
        <p:nvSpPr>
          <p:cNvPr id="11" name="Text Placeholder 10"/>
          <p:cNvSpPr>
            <a:spLocks noGrp="1"/>
          </p:cNvSpPr>
          <p:nvPr>
            <p:ph type="body" idx="10"/>
          </p:nvPr>
        </p:nvSpPr>
        <p:spPr/>
        <p:txBody>
          <a:bodyPr/>
          <a:lstStyle/>
          <a:p>
            <a:endParaRPr lang="en-GB"/>
          </a:p>
        </p:txBody>
      </p:sp>
      <p:sp>
        <p:nvSpPr>
          <p:cNvPr id="12" name="Text Placeholder 11"/>
          <p:cNvSpPr>
            <a:spLocks noGrp="1"/>
          </p:cNvSpPr>
          <p:nvPr>
            <p:ph type="body" idx="10"/>
          </p:nvPr>
        </p:nvSpPr>
        <p:spPr/>
        <p:txBody>
          <a:bodyPr/>
          <a:lstStyle/>
          <a:p>
            <a:endParaRPr lang="en-GB"/>
          </a:p>
        </p:txBody>
      </p:sp>
      <p:sp>
        <p:nvSpPr>
          <p:cNvPr id="13" name="Text Placeholder 12"/>
          <p:cNvSpPr>
            <a:spLocks noGrp="1"/>
          </p:cNvSpPr>
          <p:nvPr>
            <p:ph type="body" idx="10"/>
          </p:nvPr>
        </p:nvSpPr>
        <p:spPr/>
        <p:txBody>
          <a:bodyPr/>
          <a:lstStyle/>
          <a:p>
            <a:endParaRPr lang="en-GB" dirty="0"/>
          </a:p>
        </p:txBody>
      </p:sp>
      <p:sp>
        <p:nvSpPr>
          <p:cNvPr id="20" name="Text Placeholder 19"/>
          <p:cNvSpPr>
            <a:spLocks noGrp="1"/>
          </p:cNvSpPr>
          <p:nvPr>
            <p:ph type="body" idx="10"/>
          </p:nvPr>
        </p:nvSpPr>
        <p:spPr/>
        <p:txBody>
          <a:bodyPr/>
          <a:lstStyle/>
          <a:p>
            <a:endParaRPr lang="en-GB"/>
          </a:p>
        </p:txBody>
      </p:sp>
      <p:pic>
        <p:nvPicPr>
          <p:cNvPr id="43" name="Image.jpg"/>
          <p:cNvPicPr/>
          <p:nvPr/>
        </p:nvPicPr>
        <p:blipFill>
          <a:blip r:embed="rId3"/>
          <a:stretch>
            <a:fillRect/>
          </a:stretch>
        </p:blipFill>
        <p:spPr>
          <a:xfrm>
            <a:off x="1635709" y="1676403"/>
            <a:ext cx="6123940" cy="648971"/>
          </a:xfrm>
          <a:prstGeom prst="rect">
            <a:avLst/>
          </a:prstGeom>
        </p:spPr>
      </p:pic>
      <p:pic>
        <p:nvPicPr>
          <p:cNvPr id="44" name="Image.jpg"/>
          <p:cNvPicPr/>
          <p:nvPr/>
        </p:nvPicPr>
        <p:blipFill>
          <a:blip r:embed="rId4"/>
          <a:stretch>
            <a:fillRect/>
          </a:stretch>
        </p:blipFill>
        <p:spPr>
          <a:xfrm>
            <a:off x="908996" y="2686510"/>
            <a:ext cx="7671435" cy="3921125"/>
          </a:xfrm>
          <a:prstGeom prst="rect">
            <a:avLst/>
          </a:prstGeom>
        </p:spPr>
      </p:pic>
      <p:sp>
        <p:nvSpPr>
          <p:cNvPr id="46" name="Text Placeholder 21"/>
          <p:cNvSpPr>
            <a:spLocks noGrp="1"/>
          </p:cNvSpPr>
          <p:nvPr>
            <p:ph type="body" idx="10"/>
          </p:nvPr>
        </p:nvSpPr>
        <p:spPr>
          <a:xfrm>
            <a:off x="921870" y="2402847"/>
            <a:ext cx="7683500" cy="296545"/>
          </a:xfrm>
          <a:prstGeom prst="rect">
            <a:avLst/>
          </a:prstGeom>
          <a:noFill/>
          <a:ln w="0" cmpd="sng">
            <a:noFill/>
            <a:prstDash val="solid"/>
          </a:ln>
        </p:spPr>
        <p:txBody>
          <a:bodyPr vert="horz" lIns="0" tIns="5081" rIns="0" bIns="0" anchor="t"/>
          <a:lstStyle/>
          <a:p>
            <a:pPr marL="685767" algn="l">
              <a:lnSpc>
                <a:spcPts val="1700"/>
              </a:lnSpc>
              <a:spcAft>
                <a:spcPts val="615"/>
              </a:spcAft>
              <a:tabLst>
                <a:tab pos="2285886" algn="l"/>
                <a:tab pos="4434620" algn="l"/>
                <a:tab pos="6263327" algn="l"/>
              </a:tabLst>
            </a:pPr>
            <a:r>
              <a:rPr lang="en-US" sz="1401" b="1" spc="-5" dirty="0">
                <a:solidFill>
                  <a:srgbClr val="FFFFFF"/>
                </a:solidFill>
                <a:latin typeface="Verdana" panose="02020603050405020304" pitchFamily="2"/>
              </a:rPr>
              <a:t>TALENT 	TECHNOLOGY 	PLACE 	SPACE </a:t>
            </a:r>
          </a:p>
        </p:txBody>
      </p:sp>
      <p:sp>
        <p:nvSpPr>
          <p:cNvPr id="47" name="Text Placeholder 24"/>
          <p:cNvSpPr>
            <a:spLocks noGrp="1"/>
          </p:cNvSpPr>
          <p:nvPr>
            <p:ph type="body" idx="10"/>
          </p:nvPr>
        </p:nvSpPr>
        <p:spPr>
          <a:xfrm>
            <a:off x="303676" y="3432178"/>
            <a:ext cx="1539241" cy="252731"/>
          </a:xfrm>
          <a:prstGeom prst="rect">
            <a:avLst/>
          </a:prstGeom>
          <a:noFill/>
          <a:ln w="0" cmpd="sng">
            <a:noFill/>
            <a:prstDash val="solid"/>
          </a:ln>
        </p:spPr>
        <p:txBody>
          <a:bodyPr vert="horz" lIns="0" tIns="0" rIns="0" bIns="0" anchor="t"/>
          <a:lstStyle/>
          <a:p>
            <a:pPr algn="l">
              <a:lnSpc>
                <a:spcPts val="1001"/>
              </a:lnSpc>
            </a:pPr>
            <a:r>
              <a:rPr lang="en-US" sz="1001" spc="-11" dirty="0">
                <a:solidFill>
                  <a:srgbClr val="FFFFFF"/>
                </a:solidFill>
                <a:latin typeface="Verdana" panose="02020603050405020304" pitchFamily="2"/>
              </a:rPr>
              <a:t>TALENT STRATEGY &amp; WORKFORCE PLANNING </a:t>
            </a:r>
          </a:p>
        </p:txBody>
      </p:sp>
      <p:sp>
        <p:nvSpPr>
          <p:cNvPr id="49" name="Text Placeholder 25"/>
          <p:cNvSpPr>
            <a:spLocks noGrp="1"/>
          </p:cNvSpPr>
          <p:nvPr>
            <p:ph type="body" idx="10"/>
          </p:nvPr>
        </p:nvSpPr>
        <p:spPr>
          <a:xfrm>
            <a:off x="853425" y="4422777"/>
            <a:ext cx="1195071" cy="252731"/>
          </a:xfrm>
          <a:prstGeom prst="rect">
            <a:avLst/>
          </a:prstGeom>
          <a:noFill/>
          <a:ln w="0" cmpd="sng">
            <a:noFill/>
            <a:prstDash val="solid"/>
          </a:ln>
        </p:spPr>
        <p:txBody>
          <a:bodyPr vert="horz" lIns="0" tIns="0" rIns="0" bIns="0" anchor="t"/>
          <a:lstStyle/>
          <a:p>
            <a:pPr marL="182871" algn="l">
              <a:lnSpc>
                <a:spcPts val="1001"/>
              </a:lnSpc>
            </a:pPr>
            <a:r>
              <a:rPr lang="en-US" sz="1001" spc="-11" dirty="0">
                <a:solidFill>
                  <a:srgbClr val="FFFFFF"/>
                </a:solidFill>
                <a:latin typeface="Verdana" panose="02020603050405020304" pitchFamily="2"/>
              </a:rPr>
              <a:t>AGILITY &amp; HYBRID WORKFORCE </a:t>
            </a:r>
          </a:p>
        </p:txBody>
      </p:sp>
      <p:sp>
        <p:nvSpPr>
          <p:cNvPr id="50" name="Text Placeholder 26"/>
          <p:cNvSpPr>
            <a:spLocks noGrp="1"/>
          </p:cNvSpPr>
          <p:nvPr>
            <p:ph type="body" idx="10"/>
          </p:nvPr>
        </p:nvSpPr>
        <p:spPr>
          <a:xfrm>
            <a:off x="882208" y="5319074"/>
            <a:ext cx="1203961" cy="252731"/>
          </a:xfrm>
          <a:prstGeom prst="rect">
            <a:avLst/>
          </a:prstGeom>
          <a:noFill/>
          <a:ln w="0" cmpd="sng">
            <a:noFill/>
            <a:prstDash val="solid"/>
          </a:ln>
        </p:spPr>
        <p:txBody>
          <a:bodyPr vert="horz" lIns="0" tIns="0" rIns="0" bIns="0" anchor="t"/>
          <a:lstStyle/>
          <a:p>
            <a:pPr algn="l">
              <a:lnSpc>
                <a:spcPts val="1001"/>
              </a:lnSpc>
            </a:pPr>
            <a:r>
              <a:rPr lang="en-US" sz="1001" spc="-15" dirty="0">
                <a:solidFill>
                  <a:srgbClr val="FFFFFF"/>
                </a:solidFill>
                <a:latin typeface="Verdana" panose="02020603050405020304" pitchFamily="2"/>
              </a:rPr>
              <a:t>ORGANISATIONAL TRANSFORMATION </a:t>
            </a:r>
          </a:p>
        </p:txBody>
      </p:sp>
      <p:sp>
        <p:nvSpPr>
          <p:cNvPr id="51" name="Text Placeholder 37"/>
          <p:cNvSpPr>
            <a:spLocks noGrp="1"/>
          </p:cNvSpPr>
          <p:nvPr>
            <p:ph type="body" idx="10"/>
          </p:nvPr>
        </p:nvSpPr>
        <p:spPr>
          <a:xfrm>
            <a:off x="1181525" y="6367148"/>
            <a:ext cx="902335" cy="253365"/>
          </a:xfrm>
          <a:prstGeom prst="rect">
            <a:avLst/>
          </a:prstGeom>
          <a:noFill/>
          <a:ln w="0" cmpd="sng">
            <a:noFill/>
            <a:prstDash val="solid"/>
          </a:ln>
        </p:spPr>
        <p:txBody>
          <a:bodyPr vert="horz" lIns="0" tIns="0" rIns="0" bIns="0" anchor="t"/>
          <a:lstStyle/>
          <a:p>
            <a:pPr algn="l">
              <a:lnSpc>
                <a:spcPts val="1001"/>
              </a:lnSpc>
            </a:pPr>
            <a:r>
              <a:rPr lang="en-US" sz="1001" spc="-15" dirty="0">
                <a:solidFill>
                  <a:srgbClr val="FFFFFF"/>
                </a:solidFill>
                <a:latin typeface="Verdana" panose="02020603050405020304" pitchFamily="2"/>
              </a:rPr>
              <a:t>CHANGE MANAGEMENT </a:t>
            </a:r>
          </a:p>
        </p:txBody>
      </p:sp>
      <p:sp>
        <p:nvSpPr>
          <p:cNvPr id="52" name="Text Placeholder 38"/>
          <p:cNvSpPr>
            <a:spLocks noGrp="1"/>
          </p:cNvSpPr>
          <p:nvPr>
            <p:ph type="body" idx="10"/>
          </p:nvPr>
        </p:nvSpPr>
        <p:spPr>
          <a:xfrm>
            <a:off x="3010338" y="6315389"/>
            <a:ext cx="1161415" cy="253365"/>
          </a:xfrm>
          <a:prstGeom prst="rect">
            <a:avLst/>
          </a:prstGeom>
          <a:noFill/>
          <a:ln w="0" cmpd="sng">
            <a:noFill/>
            <a:prstDash val="solid"/>
          </a:ln>
        </p:spPr>
        <p:txBody>
          <a:bodyPr vert="horz" lIns="0" tIns="0" rIns="0" bIns="0" anchor="t"/>
          <a:lstStyle/>
          <a:p>
            <a:pPr algn="l">
              <a:lnSpc>
                <a:spcPts val="1001"/>
              </a:lnSpc>
            </a:pPr>
            <a:r>
              <a:rPr lang="en-US" sz="1001" spc="-11" dirty="0">
                <a:solidFill>
                  <a:srgbClr val="FFFFFF"/>
                </a:solidFill>
                <a:latin typeface="Verdana" panose="02020603050405020304" pitchFamily="2"/>
              </a:rPr>
              <a:t>CLOUD &amp; INFRASTRUCTURE </a:t>
            </a:r>
          </a:p>
        </p:txBody>
      </p:sp>
      <p:sp>
        <p:nvSpPr>
          <p:cNvPr id="53" name="Text Placeholder 39"/>
          <p:cNvSpPr>
            <a:spLocks noGrp="1"/>
          </p:cNvSpPr>
          <p:nvPr>
            <p:ph type="body" idx="10"/>
          </p:nvPr>
        </p:nvSpPr>
        <p:spPr>
          <a:xfrm>
            <a:off x="4991237" y="6332642"/>
            <a:ext cx="1143001" cy="253365"/>
          </a:xfrm>
          <a:prstGeom prst="rect">
            <a:avLst/>
          </a:prstGeom>
          <a:noFill/>
          <a:ln w="0" cmpd="sng">
            <a:noFill/>
            <a:prstDash val="solid"/>
          </a:ln>
        </p:spPr>
        <p:txBody>
          <a:bodyPr vert="horz" lIns="0" tIns="0" rIns="0" bIns="0" anchor="t"/>
          <a:lstStyle/>
          <a:p>
            <a:pPr algn="l">
              <a:lnSpc>
                <a:spcPts val="1001"/>
              </a:lnSpc>
            </a:pPr>
            <a:r>
              <a:rPr lang="en-US" sz="1001" spc="-15" dirty="0">
                <a:solidFill>
                  <a:srgbClr val="FFFFFF"/>
                </a:solidFill>
                <a:latin typeface="Verdana" panose="02020603050405020304" pitchFamily="2"/>
              </a:rPr>
              <a:t>RELOCATION IMPLEMENTATION </a:t>
            </a:r>
          </a:p>
        </p:txBody>
      </p:sp>
      <p:sp>
        <p:nvSpPr>
          <p:cNvPr id="54" name="Text Placeholder 36"/>
          <p:cNvSpPr>
            <a:spLocks noGrp="1"/>
          </p:cNvSpPr>
          <p:nvPr>
            <p:ph type="body" idx="10"/>
          </p:nvPr>
        </p:nvSpPr>
        <p:spPr>
          <a:xfrm>
            <a:off x="7697052" y="6315393"/>
            <a:ext cx="847727" cy="250191"/>
          </a:xfrm>
          <a:prstGeom prst="rect">
            <a:avLst/>
          </a:prstGeom>
          <a:noFill/>
          <a:ln w="0" cmpd="sng">
            <a:noFill/>
            <a:prstDash val="solid"/>
          </a:ln>
        </p:spPr>
        <p:txBody>
          <a:bodyPr vert="horz" lIns="0" tIns="0" rIns="0" bIns="0" anchor="t"/>
          <a:lstStyle/>
          <a:p>
            <a:pPr marL="91435" algn="l">
              <a:lnSpc>
                <a:spcPts val="1001"/>
              </a:lnSpc>
            </a:pPr>
            <a:r>
              <a:rPr lang="en-US" sz="1001" spc="-15" dirty="0">
                <a:solidFill>
                  <a:srgbClr val="FFFFFF"/>
                </a:solidFill>
                <a:latin typeface="Verdana" panose="02020603050405020304" pitchFamily="2"/>
              </a:rPr>
              <a:t>REAL ESTATE DELIVERY </a:t>
            </a:r>
          </a:p>
        </p:txBody>
      </p:sp>
      <p:sp>
        <p:nvSpPr>
          <p:cNvPr id="55" name="Text Placeholder 31"/>
          <p:cNvSpPr>
            <a:spLocks noGrp="1"/>
          </p:cNvSpPr>
          <p:nvPr>
            <p:ph type="body" idx="10"/>
          </p:nvPr>
        </p:nvSpPr>
        <p:spPr>
          <a:xfrm>
            <a:off x="7580328" y="5302348"/>
            <a:ext cx="1118871" cy="253365"/>
          </a:xfrm>
          <a:prstGeom prst="rect">
            <a:avLst/>
          </a:prstGeom>
          <a:noFill/>
          <a:ln w="0" cmpd="sng">
            <a:noFill/>
            <a:prstDash val="solid"/>
          </a:ln>
        </p:spPr>
        <p:txBody>
          <a:bodyPr vert="horz" lIns="0" tIns="0" rIns="0" bIns="0" anchor="t"/>
          <a:lstStyle/>
          <a:p>
            <a:pPr algn="l">
              <a:lnSpc>
                <a:spcPts val="1001"/>
              </a:lnSpc>
            </a:pPr>
            <a:r>
              <a:rPr lang="en-US" sz="1001" spc="-11" dirty="0">
                <a:solidFill>
                  <a:srgbClr val="FFFFFF"/>
                </a:solidFill>
                <a:latin typeface="Verdana" panose="02020603050405020304" pitchFamily="2"/>
              </a:rPr>
              <a:t>CONNECTED BUILDINGS &amp; </a:t>
            </a:r>
            <a:r>
              <a:rPr lang="en-US" sz="1001" spc="-11" dirty="0" err="1">
                <a:solidFill>
                  <a:srgbClr val="FFFFFF"/>
                </a:solidFill>
                <a:latin typeface="Verdana" panose="02020603050405020304" pitchFamily="2"/>
              </a:rPr>
              <a:t>IoT</a:t>
            </a:r>
            <a:r>
              <a:rPr lang="en-US" sz="1001" spc="-11" dirty="0">
                <a:solidFill>
                  <a:srgbClr val="FFFFFF"/>
                </a:solidFill>
                <a:latin typeface="Verdana" panose="02020603050405020304" pitchFamily="2"/>
              </a:rPr>
              <a:t> </a:t>
            </a:r>
          </a:p>
        </p:txBody>
      </p:sp>
      <p:sp>
        <p:nvSpPr>
          <p:cNvPr id="56" name="Text Placeholder 30"/>
          <p:cNvSpPr>
            <a:spLocks noGrp="1"/>
          </p:cNvSpPr>
          <p:nvPr>
            <p:ph type="body" idx="10"/>
          </p:nvPr>
        </p:nvSpPr>
        <p:spPr>
          <a:xfrm>
            <a:off x="7441438" y="4326988"/>
            <a:ext cx="844551" cy="253365"/>
          </a:xfrm>
          <a:prstGeom prst="rect">
            <a:avLst/>
          </a:prstGeom>
          <a:noFill/>
          <a:ln w="0" cmpd="sng">
            <a:noFill/>
            <a:prstDash val="solid"/>
          </a:ln>
        </p:spPr>
        <p:txBody>
          <a:bodyPr vert="horz" lIns="0" tIns="0" rIns="0" bIns="0" anchor="t"/>
          <a:lstStyle/>
          <a:p>
            <a:pPr marL="91435" algn="l">
              <a:lnSpc>
                <a:spcPts val="1001"/>
              </a:lnSpc>
            </a:pPr>
            <a:r>
              <a:rPr lang="en-US" sz="1001" spc="-20" dirty="0">
                <a:solidFill>
                  <a:srgbClr val="FFFFFF"/>
                </a:solidFill>
                <a:latin typeface="Verdana" panose="02020603050405020304" pitchFamily="2"/>
              </a:rPr>
              <a:t>REAL ESTATE STRATEGY </a:t>
            </a:r>
          </a:p>
        </p:txBody>
      </p:sp>
      <p:sp>
        <p:nvSpPr>
          <p:cNvPr id="57" name="Text Placeholder 29"/>
          <p:cNvSpPr>
            <a:spLocks noGrp="1"/>
          </p:cNvSpPr>
          <p:nvPr>
            <p:ph type="body" idx="10"/>
          </p:nvPr>
        </p:nvSpPr>
        <p:spPr>
          <a:xfrm>
            <a:off x="7580626" y="3414926"/>
            <a:ext cx="1412726" cy="265255"/>
          </a:xfrm>
          <a:prstGeom prst="rect">
            <a:avLst/>
          </a:prstGeom>
          <a:noFill/>
          <a:ln w="0" cmpd="sng">
            <a:noFill/>
            <a:prstDash val="solid"/>
          </a:ln>
        </p:spPr>
        <p:txBody>
          <a:bodyPr vert="horz" lIns="0" tIns="0" rIns="0" bIns="0" anchor="t"/>
          <a:lstStyle/>
          <a:p>
            <a:pPr marL="137154" algn="l">
              <a:lnSpc>
                <a:spcPts val="1001"/>
              </a:lnSpc>
            </a:pPr>
            <a:r>
              <a:rPr lang="en-US" sz="1001" spc="-15" dirty="0">
                <a:solidFill>
                  <a:srgbClr val="FFFFFF"/>
                </a:solidFill>
                <a:latin typeface="Verdana" panose="02020603050405020304" pitchFamily="2"/>
              </a:rPr>
              <a:t>WORKPLACE VISION </a:t>
            </a:r>
          </a:p>
        </p:txBody>
      </p:sp>
      <p:sp>
        <p:nvSpPr>
          <p:cNvPr id="58" name="Text Placeholder 34"/>
          <p:cNvSpPr>
            <a:spLocks noGrp="1"/>
          </p:cNvSpPr>
          <p:nvPr>
            <p:ph type="body" idx="10"/>
          </p:nvPr>
        </p:nvSpPr>
        <p:spPr>
          <a:xfrm>
            <a:off x="4657704" y="3432178"/>
            <a:ext cx="950596" cy="252731"/>
          </a:xfrm>
          <a:prstGeom prst="rect">
            <a:avLst/>
          </a:prstGeom>
          <a:noFill/>
          <a:ln w="0" cmpd="sng">
            <a:noFill/>
            <a:prstDash val="solid"/>
          </a:ln>
        </p:spPr>
        <p:txBody>
          <a:bodyPr vert="horz" lIns="0" tIns="0" rIns="0" bIns="0" anchor="t"/>
          <a:lstStyle/>
          <a:p>
            <a:pPr algn="l">
              <a:lnSpc>
                <a:spcPts val="1001"/>
              </a:lnSpc>
            </a:pPr>
            <a:r>
              <a:rPr lang="en-US" sz="1001" spc="-20" dirty="0">
                <a:solidFill>
                  <a:srgbClr val="FFFFFF"/>
                </a:solidFill>
                <a:latin typeface="Verdana" panose="02020603050405020304" pitchFamily="2"/>
              </a:rPr>
              <a:t>FOOTPRINT OPTIMISATION </a:t>
            </a:r>
          </a:p>
        </p:txBody>
      </p:sp>
      <p:sp>
        <p:nvSpPr>
          <p:cNvPr id="59" name="Text Placeholder 35"/>
          <p:cNvSpPr>
            <a:spLocks noGrp="1"/>
          </p:cNvSpPr>
          <p:nvPr>
            <p:ph type="body" idx="10"/>
          </p:nvPr>
        </p:nvSpPr>
        <p:spPr>
          <a:xfrm>
            <a:off x="4522238" y="4225484"/>
            <a:ext cx="1179831" cy="253365"/>
          </a:xfrm>
          <a:prstGeom prst="rect">
            <a:avLst/>
          </a:prstGeom>
          <a:noFill/>
          <a:ln w="0" cmpd="sng">
            <a:noFill/>
            <a:prstDash val="solid"/>
          </a:ln>
        </p:spPr>
        <p:txBody>
          <a:bodyPr vert="horz" lIns="0" tIns="0" rIns="0" bIns="0" anchor="t"/>
          <a:lstStyle/>
          <a:p>
            <a:pPr marL="91435" algn="l">
              <a:lnSpc>
                <a:spcPts val="1001"/>
              </a:lnSpc>
            </a:pPr>
            <a:r>
              <a:rPr lang="en-US" sz="1001" spc="-11" dirty="0">
                <a:solidFill>
                  <a:srgbClr val="FFFFFF"/>
                </a:solidFill>
                <a:latin typeface="Verdana" panose="02020603050405020304" pitchFamily="2"/>
              </a:rPr>
              <a:t>REGULATION, TAX &amp; INCENTIVES </a:t>
            </a:r>
          </a:p>
        </p:txBody>
      </p:sp>
      <p:sp>
        <p:nvSpPr>
          <p:cNvPr id="60" name="Text Placeholder 28"/>
          <p:cNvSpPr>
            <a:spLocks noGrp="1"/>
          </p:cNvSpPr>
          <p:nvPr>
            <p:ph type="body" idx="10"/>
          </p:nvPr>
        </p:nvSpPr>
        <p:spPr>
          <a:xfrm>
            <a:off x="4686158" y="5345217"/>
            <a:ext cx="670560" cy="252731"/>
          </a:xfrm>
          <a:prstGeom prst="rect">
            <a:avLst/>
          </a:prstGeom>
          <a:noFill/>
          <a:ln w="0" cmpd="sng">
            <a:noFill/>
            <a:prstDash val="solid"/>
          </a:ln>
        </p:spPr>
        <p:txBody>
          <a:bodyPr vert="horz" lIns="0" tIns="0" rIns="0" bIns="0" anchor="t"/>
          <a:lstStyle/>
          <a:p>
            <a:pPr algn="l">
              <a:lnSpc>
                <a:spcPts val="1001"/>
              </a:lnSpc>
            </a:pPr>
            <a:r>
              <a:rPr lang="en-US" sz="1001" spc="-11" dirty="0">
                <a:solidFill>
                  <a:srgbClr val="FFFFFF"/>
                </a:solidFill>
                <a:latin typeface="Verdana" panose="02020603050405020304" pitchFamily="2"/>
              </a:rPr>
              <a:t>LOCATION STRATEGY </a:t>
            </a:r>
          </a:p>
        </p:txBody>
      </p:sp>
      <p:sp>
        <p:nvSpPr>
          <p:cNvPr id="61" name="Text Placeholder 32"/>
          <p:cNvSpPr>
            <a:spLocks noGrp="1"/>
          </p:cNvSpPr>
          <p:nvPr>
            <p:ph type="body" idx="10"/>
          </p:nvPr>
        </p:nvSpPr>
        <p:spPr>
          <a:xfrm>
            <a:off x="2882077" y="3464670"/>
            <a:ext cx="1670687" cy="252731"/>
          </a:xfrm>
          <a:prstGeom prst="rect">
            <a:avLst/>
          </a:prstGeom>
          <a:noFill/>
          <a:ln w="0" cmpd="sng">
            <a:noFill/>
            <a:prstDash val="solid"/>
          </a:ln>
        </p:spPr>
        <p:txBody>
          <a:bodyPr vert="horz" lIns="0" tIns="0" rIns="0" bIns="0" anchor="t"/>
          <a:lstStyle/>
          <a:p>
            <a:pPr marL="457177" algn="l">
              <a:lnSpc>
                <a:spcPts val="1001"/>
              </a:lnSpc>
            </a:pPr>
            <a:r>
              <a:rPr lang="en-US" sz="1001" spc="-15" dirty="0">
                <a:solidFill>
                  <a:srgbClr val="FFFFFF"/>
                </a:solidFill>
                <a:latin typeface="Verdana" panose="02020603050405020304" pitchFamily="2"/>
              </a:rPr>
              <a:t>DIGITAL COLLABORATION &amp; MOBILITY </a:t>
            </a:r>
          </a:p>
        </p:txBody>
      </p:sp>
      <p:sp>
        <p:nvSpPr>
          <p:cNvPr id="62" name="Text Placeholder 33"/>
          <p:cNvSpPr>
            <a:spLocks noGrp="1"/>
          </p:cNvSpPr>
          <p:nvPr>
            <p:ph type="body" idx="10"/>
          </p:nvPr>
        </p:nvSpPr>
        <p:spPr>
          <a:xfrm>
            <a:off x="3497746" y="4388271"/>
            <a:ext cx="917575" cy="252731"/>
          </a:xfrm>
          <a:prstGeom prst="rect">
            <a:avLst/>
          </a:prstGeom>
          <a:noFill/>
          <a:ln w="0" cmpd="sng">
            <a:noFill/>
            <a:prstDash val="solid"/>
          </a:ln>
        </p:spPr>
        <p:txBody>
          <a:bodyPr vert="horz" lIns="0" tIns="0" rIns="0" bIns="0" anchor="t"/>
          <a:lstStyle/>
          <a:p>
            <a:pPr marL="137154" algn="l">
              <a:lnSpc>
                <a:spcPts val="900"/>
              </a:lnSpc>
            </a:pPr>
            <a:r>
              <a:rPr lang="en-US" sz="1001" spc="-5" dirty="0">
                <a:solidFill>
                  <a:srgbClr val="FFFFFF"/>
                </a:solidFill>
                <a:latin typeface="Verdana" panose="02020603050405020304" pitchFamily="2"/>
              </a:rPr>
              <a:t>SECURITY </a:t>
            </a:r>
          </a:p>
          <a:p>
            <a:pPr algn="l">
              <a:lnSpc>
                <a:spcPts val="1001"/>
              </a:lnSpc>
              <a:spcBef>
                <a:spcPts val="41"/>
              </a:spcBef>
            </a:pPr>
            <a:r>
              <a:rPr lang="en-US" sz="1001" spc="-49" dirty="0">
                <a:solidFill>
                  <a:srgbClr val="FFFFFF"/>
                </a:solidFill>
                <a:latin typeface="Verdana" panose="02020603050405020304" pitchFamily="2"/>
              </a:rPr>
              <a:t>&amp; CYBER RISK </a:t>
            </a:r>
          </a:p>
        </p:txBody>
      </p:sp>
      <p:sp>
        <p:nvSpPr>
          <p:cNvPr id="63" name="Text Placeholder 27"/>
          <p:cNvSpPr>
            <a:spLocks noGrp="1"/>
          </p:cNvSpPr>
          <p:nvPr>
            <p:ph type="body" idx="10"/>
          </p:nvPr>
        </p:nvSpPr>
        <p:spPr>
          <a:xfrm>
            <a:off x="2791538" y="5405339"/>
            <a:ext cx="865505" cy="252731"/>
          </a:xfrm>
          <a:prstGeom prst="rect">
            <a:avLst/>
          </a:prstGeom>
          <a:noFill/>
          <a:ln w="0" cmpd="sng">
            <a:noFill/>
            <a:prstDash val="solid"/>
          </a:ln>
        </p:spPr>
        <p:txBody>
          <a:bodyPr vert="horz" lIns="0" tIns="0" rIns="0" bIns="0" anchor="t"/>
          <a:lstStyle/>
          <a:p>
            <a:pPr algn="l">
              <a:lnSpc>
                <a:spcPts val="1001"/>
              </a:lnSpc>
            </a:pPr>
            <a:r>
              <a:rPr lang="en-US" sz="1001" spc="-15" dirty="0">
                <a:solidFill>
                  <a:srgbClr val="FFFFFF"/>
                </a:solidFill>
                <a:latin typeface="Verdana" panose="02020603050405020304" pitchFamily="2"/>
              </a:rPr>
              <a:t>ROBOTICS &amp; AUTOMATION </a:t>
            </a:r>
          </a:p>
        </p:txBody>
      </p:sp>
      <p:sp>
        <p:nvSpPr>
          <p:cNvPr id="64" name="TextBox 63"/>
          <p:cNvSpPr txBox="1"/>
          <p:nvPr/>
        </p:nvSpPr>
        <p:spPr>
          <a:xfrm>
            <a:off x="1981352" y="6630033"/>
            <a:ext cx="5552802" cy="184666"/>
          </a:xfrm>
          <a:prstGeom prst="rect">
            <a:avLst/>
          </a:prstGeom>
          <a:noFill/>
        </p:spPr>
        <p:txBody>
          <a:bodyPr wrap="none" lIns="0" tIns="0" rIns="0" bIns="0" rtlCol="0">
            <a:spAutoFit/>
          </a:bodyPr>
          <a:lstStyle/>
          <a:p>
            <a:pPr>
              <a:spcBef>
                <a:spcPts val="0"/>
              </a:spcBef>
              <a:spcAft>
                <a:spcPts val="1000"/>
              </a:spcAft>
              <a:buSzPct val="100000"/>
            </a:pPr>
            <a:r>
              <a:rPr lang="en-GB" sz="1200" b="1" dirty="0">
                <a:solidFill>
                  <a:schemeClr val="bg1"/>
                </a:solidFill>
                <a:latin typeface="Verdana" panose="020B0604030504040204" pitchFamily="34" charset="0"/>
                <a:ea typeface="Verdana" panose="020B0604030504040204" pitchFamily="34" charset="0"/>
                <a:cs typeface="Verdana" panose="020B0604030504040204" pitchFamily="34" charset="0"/>
              </a:rPr>
              <a:t>Deloitte Confidential: Public Sector – For Approved External Use</a:t>
            </a:r>
            <a:endParaRPr lang="en-GB" sz="1200" noProof="0" dirty="0" err="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350382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Offline image library\Circluar Images\EYJ5G9_edit.pn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ProgramData\SkabelonDesign\SDIS\Shared\Offline image library\Circluar Images\Bobble for black background.png"/>
  <p:tag name="INITIALSHAPENAME" val="Picture 6"/>
</p:tagLst>
</file>

<file path=ppt/theme/theme1.xml><?xml version="1.0" encoding="utf-8"?>
<a:theme xmlns:a="http://schemas.openxmlformats.org/drawingml/2006/main" name="Deloitte_UK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solidFill>
            <a:schemeClr val="accent3"/>
          </a:solidFill>
          <a:miter lim="800000"/>
          <a:headEnd/>
          <a:tailEnd/>
        </a:ln>
      </a:spPr>
      <a:bodyPr wrap="square" lIns="88900" tIns="88900" rIns="88900" bIns="88900" rtlCol="0" anchor="ctr"/>
      <a:lstStyle>
        <a:defPPr algn="ctr">
          <a:lnSpc>
            <a:spcPct val="106000"/>
          </a:lnSpc>
          <a:buFont typeface="Wingdings 2" pitchFamily="18" charset="2"/>
          <a:buNone/>
          <a:defRPr sz="1600" b="1" noProof="0" dirty="0" err="1" smtClean="0">
            <a:solidFill>
              <a:schemeClr val="bg1"/>
            </a:solidFill>
          </a:defRPr>
        </a:defPPr>
      </a:lstStyle>
    </a:spDef>
    <a:lnDef>
      <a:spPr>
        <a:ln>
          <a:solidFill>
            <a:srgbClr val="44546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6400" indent="-176400">
          <a:spcBef>
            <a:spcPts val="0"/>
          </a:spcBef>
          <a:spcAft>
            <a:spcPts val="1000"/>
          </a:spcAft>
          <a:buSzPct val="100000"/>
          <a:buFont typeface="Arial"/>
          <a:buChar char="•"/>
          <a:defRPr sz="1200" noProof="0" dirty="0" err="1"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Presentation (4-3).potx" id="{81226782-3F4C-4FAE-ACB3-7A350325E9DA}" vid="{E3359E41-2FE4-49EA-92B0-D3F400C55B54}"/>
    </a:ext>
  </a:ext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9.xml><?xml version="1.0" encoding="utf-8"?>
<a:theme xmlns:a="http://schemas.openxmlformats.org/drawingml/2006/main" name="6_Deloitte_UK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solidFill>
            <a:schemeClr val="accent3"/>
          </a:solidFill>
          <a:miter lim="800000"/>
          <a:headEnd/>
          <a:tailEnd/>
        </a:ln>
      </a:spPr>
      <a:bodyPr wrap="square" lIns="88900" tIns="88900" rIns="88900" bIns="88900" rtlCol="0" anchor="ctr"/>
      <a:lstStyle>
        <a:defPPr algn="ctr">
          <a:lnSpc>
            <a:spcPct val="106000"/>
          </a:lnSpc>
          <a:buFont typeface="Wingdings 2" pitchFamily="18" charset="2"/>
          <a:buNone/>
          <a:defRPr sz="1600" b="1" noProof="0" dirty="0" err="1" smtClean="0">
            <a:solidFill>
              <a:schemeClr val="bg1"/>
            </a:solidFill>
          </a:defRPr>
        </a:defPPr>
      </a:lstStyle>
    </a:spDef>
    <a:lnDef>
      <a:spPr>
        <a:ln>
          <a:solidFill>
            <a:srgbClr val="44546A"/>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76400" indent="-176400">
          <a:spcBef>
            <a:spcPts val="0"/>
          </a:spcBef>
          <a:spcAft>
            <a:spcPts val="1000"/>
          </a:spcAft>
          <a:buSzPct val="100000"/>
          <a:buFont typeface="Arial"/>
          <a:buChar char="•"/>
          <a:defRPr sz="1200" noProof="0" dirty="0" err="1" smtClean="0">
            <a:solidFill>
              <a:schemeClr val="tx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Lst>
  <a:extLst>
    <a:ext uri="{05A4C25C-085E-4340-85A3-A5531E510DB2}">
      <thm15:themeFamily xmlns:thm15="http://schemas.microsoft.com/office/thememl/2012/main" name="Presentation (4-3).potx" id="{81226782-3F4C-4FAE-ACB3-7A350325E9DA}" vid="{E3359E41-2FE4-49EA-92B0-D3F400C55B5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E9C083143F1943BC35958CC853B846" ma:contentTypeVersion="9" ma:contentTypeDescription="Create a new document." ma:contentTypeScope="" ma:versionID="bf77fc30f1638de41a572a62cbddc1dd">
  <xsd:schema xmlns:xsd="http://www.w3.org/2001/XMLSchema" xmlns:xs="http://www.w3.org/2001/XMLSchema" xmlns:p="http://schemas.microsoft.com/office/2006/metadata/properties" xmlns:ns2="3846b46e-6855-45f4-99c4-bbbbaeb658d1" xmlns:ns3="90a3253b-4aac-455d-9996-09f9f254bf92" targetNamespace="http://schemas.microsoft.com/office/2006/metadata/properties" ma:root="true" ma:fieldsID="575972378c0e655fe4acaa4364d0284d" ns2:_="" ns3:_="">
    <xsd:import namespace="3846b46e-6855-45f4-99c4-bbbbaeb658d1"/>
    <xsd:import namespace="90a3253b-4aac-455d-9996-09f9f254bf9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6b46e-6855-45f4-99c4-bbbbaeb658d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0a3253b-4aac-455d-9996-09f9f254bf9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949AD-1288-4AF6-9418-8672DDE9337A}">
  <ds:schemaRefs>
    <ds:schemaRef ds:uri="65e4550c-1be7-4770-87aa-1c39d4fbe2f5"/>
    <ds:schemaRef ds:uri="http://purl.org/dc/dcmitype/"/>
    <ds:schemaRef ds:uri="http://purl.org/dc/elements/1.1/"/>
    <ds:schemaRef ds:uri="http://purl.org/dc/term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d3bc032a-9cc5-4300-aa72-04f498f37fc2"/>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13793ED1-1623-49EE-A7AB-095B01360A12}">
  <ds:schemaRefs>
    <ds:schemaRef ds:uri="http://schemas.microsoft.com/sharepoint/v3/contenttype/forms"/>
  </ds:schemaRefs>
</ds:datastoreItem>
</file>

<file path=customXml/itemProps3.xml><?xml version="1.0" encoding="utf-8"?>
<ds:datastoreItem xmlns:ds="http://schemas.openxmlformats.org/officeDocument/2006/customXml" ds:itemID="{2B5EB8A9-94CC-4099-AECD-C7A1B12FBB2B}"/>
</file>

<file path=docProps/app.xml><?xml version="1.0" encoding="utf-8"?>
<Properties xmlns="http://schemas.openxmlformats.org/officeDocument/2006/extended-properties" xmlns:vt="http://schemas.openxmlformats.org/officeDocument/2006/docPropsVTypes">
  <Template>Presentation (4-3)</Template>
  <TotalTime>5103</TotalTime>
  <Words>1618</Words>
  <Application>Microsoft Office PowerPoint</Application>
  <PresentationFormat>On-screen Show (4:3)</PresentationFormat>
  <Paragraphs>261</Paragraphs>
  <Slides>25</Slides>
  <Notes>25</Notes>
  <HiddenSlides>0</HiddenSlides>
  <MMClips>0</MMClips>
  <ScaleCrop>false</ScaleCrop>
  <HeadingPairs>
    <vt:vector size="8" baseType="variant">
      <vt:variant>
        <vt:lpstr>Fonts Used</vt:lpstr>
      </vt:variant>
      <vt:variant>
        <vt:i4>6</vt:i4>
      </vt:variant>
      <vt:variant>
        <vt:lpstr>Theme</vt:lpstr>
      </vt:variant>
      <vt:variant>
        <vt:i4>9</vt:i4>
      </vt:variant>
      <vt:variant>
        <vt:lpstr>Embedded OLE Servers</vt:lpstr>
      </vt:variant>
      <vt:variant>
        <vt:i4>1</vt:i4>
      </vt:variant>
      <vt:variant>
        <vt:lpstr>Slide Titles</vt:lpstr>
      </vt:variant>
      <vt:variant>
        <vt:i4>25</vt:i4>
      </vt:variant>
    </vt:vector>
  </HeadingPairs>
  <TitlesOfParts>
    <vt:vector size="41" baseType="lpstr">
      <vt:lpstr>Arial</vt:lpstr>
      <vt:lpstr>Gill Sans MT</vt:lpstr>
      <vt:lpstr>Open Sans</vt:lpstr>
      <vt:lpstr>Verdana</vt:lpstr>
      <vt:lpstr>Wingdings</vt:lpstr>
      <vt:lpstr>Wingdings 2</vt:lpstr>
      <vt:lpstr>Deloitte_UK_Onscreen</vt:lpstr>
      <vt:lpstr>Custom Design</vt:lpstr>
      <vt:lpstr>1_Custom Design</vt:lpstr>
      <vt:lpstr>2_Custom Design</vt:lpstr>
      <vt:lpstr>3_Custom Design</vt:lpstr>
      <vt:lpstr>4_Custom Design</vt:lpstr>
      <vt:lpstr>5_Custom Design</vt:lpstr>
      <vt:lpstr>6_Custom Design</vt:lpstr>
      <vt:lpstr>6_Deloitte_UK_Onscreen</vt:lpstr>
      <vt:lpstr>think-cell Slide</vt:lpstr>
      <vt:lpstr>PowerPoint Presentation</vt:lpstr>
      <vt:lpstr>Who are we?</vt:lpstr>
      <vt:lpstr>PowerPoint Presentation</vt:lpstr>
      <vt:lpstr>Agenda</vt:lpstr>
      <vt:lpstr>Estates in the HE Sector:</vt:lpstr>
      <vt:lpstr>Estates in the Higher Education Sector: An overview</vt:lpstr>
      <vt:lpstr>The Future of a Higher Education Estate</vt:lpstr>
      <vt:lpstr>PowerPoint Presentation</vt:lpstr>
      <vt:lpstr>PowerPoint Presentation</vt:lpstr>
      <vt:lpstr>PowerPoint Presentation</vt:lpstr>
      <vt:lpstr>PowerPoint Presentation</vt:lpstr>
      <vt:lpstr>PowerPoint Presentation</vt:lpstr>
      <vt:lpstr>PowerPoint Presentation</vt:lpstr>
      <vt:lpstr>Challenges</vt:lpstr>
      <vt:lpstr>Central St. Martins Kings Cross </vt:lpstr>
      <vt:lpstr>UCL East Outline Planning Permission for new 180,000 sqm campus.</vt:lpstr>
      <vt:lpstr>Meeting the Demand for World-Class Facilities</vt:lpstr>
      <vt:lpstr>Meeting the Demand for World-Class Facilities</vt:lpstr>
      <vt:lpstr>Case Study: University Facilities </vt:lpstr>
      <vt:lpstr>Diversification of activities</vt:lpstr>
      <vt:lpstr>Case Study: Diversified Activities </vt:lpstr>
      <vt:lpstr>Key Take Aways from the Session</vt:lpstr>
      <vt:lpstr>PowerPoint Presentation</vt:lpstr>
      <vt:lpstr>Questions?</vt:lpstr>
      <vt:lpstr>PowerPoint Presentation</vt:lpstr>
    </vt:vector>
  </TitlesOfParts>
  <Company>Deloitte Touche Tohmatsu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Cowell, Louise (UK - Manchester)</dc:creator>
  <cp:lastModifiedBy>Sarah Haigh</cp:lastModifiedBy>
  <cp:revision>90</cp:revision>
  <cp:lastPrinted>2018-01-08T10:09:09Z</cp:lastPrinted>
  <dcterms:created xsi:type="dcterms:W3CDTF">2018-01-05T18:05:15Z</dcterms:created>
  <dcterms:modified xsi:type="dcterms:W3CDTF">2018-01-30T10:15:32Z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_TemplateTypeName">
    <vt:lpwstr>powerpoint</vt:lpwstr>
  </property>
  <property fmtid="{D5CDD505-2E9C-101B-9397-08002B2CF9AE}" pid="3" name="SD_DocumentLanguageString">
    <vt:lpwstr>English (United Kingdom)</vt:lpwstr>
  </property>
  <property fmtid="{D5CDD505-2E9C-101B-9397-08002B2CF9AE}" pid="4" name="SD_CtlText_Usersettings_Userprofile">
    <vt:lpwstr>Louise Cowell</vt:lpwstr>
  </property>
  <property fmtid="{D5CDD505-2E9C-101B-9397-08002B2CF9AE}" pid="5" name="SD_DocumentLanguage">
    <vt:lpwstr>en-GB</vt:lpwstr>
  </property>
  <property fmtid="{D5CDD505-2E9C-101B-9397-08002B2CF9AE}" pid="6" name="SD_InternalExternal">
    <vt:lpwstr>5</vt:lpwstr>
  </property>
  <property fmtid="{D5CDD505-2E9C-101B-9397-08002B2CF9AE}" pid="7" name="SD_CtlText_Generelt_InternExtern">
    <vt:lpwstr>5</vt:lpwstr>
  </property>
  <property fmtid="{D5CDD505-2E9C-101B-9397-08002B2CF9AE}" pid="8" name="SD_UserprofileName">
    <vt:lpwstr>Louise Cowell</vt:lpwstr>
  </property>
  <property fmtid="{D5CDD505-2E9C-101B-9397-08002B2CF9AE}" pid="9" name="SD_OFF_ID">
    <vt:lpwstr>1</vt:lpwstr>
  </property>
  <property fmtid="{D5CDD505-2E9C-101B-9397-08002B2CF9AE}" pid="10" name="CurrentOfficeID">
    <vt:lpwstr>1</vt:lpwstr>
  </property>
  <property fmtid="{D5CDD505-2E9C-101B-9397-08002B2CF9AE}" pid="11" name="SD_OFF_Office">
    <vt:lpwstr>Deloitte LLP</vt:lpwstr>
  </property>
  <property fmtid="{D5CDD505-2E9C-101B-9397-08002B2CF9AE}" pid="12" name="SD_OFF_LegalName">
    <vt:lpwstr>Deloitte LLP</vt:lpwstr>
  </property>
  <property fmtid="{D5CDD505-2E9C-101B-9397-08002B2CF9AE}" pid="13" name="SD_OFF_InternalText_DE">
    <vt:lpwstr>This is an internal document which provides confidential advice and guidance to partners and staff of Deloitte LLP and its subsidiaries. It is not to be copied or made available to any other party.
© %Date:yyyy% Deloitte LLP. All rights reserved.</vt:lpwstr>
  </property>
  <property fmtid="{D5CDD505-2E9C-101B-9397-08002B2CF9AE}" pid="14" name="SD_OFF_InternalText">
    <vt:lpwstr>This is an internal document which provides confidential advice and guidance to partners and staff of Deloitte LLP and its subsidiaries. It is not to be copied or made available to any other party.
© %Date:yyyy% Deloitte LLP. All rights reserved.</vt:lpwstr>
  </property>
  <property fmtid="{D5CDD505-2E9C-101B-9397-08002B2CF9AE}" pid="15" name="SD_OFF_InternalText_FR">
    <vt:lpwstr>This is an internal document which provides confidential advice and guidance to partners and staff of Deloitte LLP and its subsidiaries. It is not to be copied or made available to any other party.
© %Date:yyyy% Deloitte LLP. All rights reserved.</vt:lpwstr>
  </property>
  <property fmtid="{D5CDD505-2E9C-101B-9397-08002B2CF9AE}" pid="16" name="SD_OFF_InternalText_IT">
    <vt:lpwstr>This is an internal document which provides confidential advice and guidance to partners and staff of Deloitte LLP and its subsidiaries. It is not to be copied or made available to any other party.
© %Date:yyyy% Deloitte LLP. All rights reserved.</vt:lpwstr>
  </property>
  <property fmtid="{D5CDD505-2E9C-101B-9397-08002B2CF9AE}" pid="17" name="SD_OFF_ExternalWord_DE">
    <vt:lpwstr>Deloitte LLP is a limited liability partnership registered in England and Wales with registered number OC303675 and its registered office at 2 New Street Square, London, EC4A 3BZ, United Kingdom.
Deloitte LLP is the United Kingdom affiliate of Deloitte N</vt:lpwstr>
  </property>
  <property fmtid="{D5CDD505-2E9C-101B-9397-08002B2CF9AE}" pid="18" name="SD_OFF_ExternalWord">
    <vt:lpwstr>Deloitte LLP is a limited liability partnership registered in England and Wales with registered number OC303675 and its registered office at 2 New Street Square, London, EC4A 3BZ, United Kingdom.
Deloitte LLP is the United Kingdom affiliate of Deloitte N</vt:lpwstr>
  </property>
  <property fmtid="{D5CDD505-2E9C-101B-9397-08002B2CF9AE}" pid="19" name="SD_OFF_ExternalWord_FR">
    <vt:lpwstr>Deloitte LLP is a limited liability partnership registered in England and Wales with registered number OC303675 and its registered office at 2 New Street Square, London, EC4A 3BZ, United Kingdom.
Deloitte LLP is the United Kingdom affiliate of Deloitte N</vt:lpwstr>
  </property>
  <property fmtid="{D5CDD505-2E9C-101B-9397-08002B2CF9AE}" pid="20" name="SD_OFF_ExternalWord_IT">
    <vt:lpwstr>Deloitte LLP is a limited liability partnership registered in England and Wales with registered number OC303675 and its registered office at 2 New Street Square, London, EC4A 3BZ, United Kingdom.
Deloitte LLP is the United Kingdom affiliate of Deloitte N</vt:lpwstr>
  </property>
  <property fmtid="{D5CDD505-2E9C-101B-9397-08002B2CF9AE}" pid="21" name="SD_OFF_ExternalPowerPoint_DE">
    <vt:lpwstr>This publication has been written in general terms and we recommend that you obtain professional advice before acting or refraining from action on any of the contents of this publication. Deloitte LLP accepts no liability for any loss occasioned to any pe</vt:lpwstr>
  </property>
  <property fmtid="{D5CDD505-2E9C-101B-9397-08002B2CF9AE}" pid="22" name="SD_OFF_ExternalPowerPoint">
    <vt:lpwstr>This publication has been written in general terms and we recommend that you obtain professional advice before acting or refraining from action on any of the contents of this publication. Deloitte LLP accepts no liability for any loss occasioned to any pe</vt:lpwstr>
  </property>
  <property fmtid="{D5CDD505-2E9C-101B-9397-08002B2CF9AE}" pid="23" name="SD_OFF_ExternalPowerPoint_FR">
    <vt:lpwstr>This publication has been written in general terms and we recommend that you obtain professional advice before acting or refraining from action on any of the contents of this publication. Deloitte LLP accepts no liability for any loss occasioned to any pe</vt:lpwstr>
  </property>
  <property fmtid="{D5CDD505-2E9C-101B-9397-08002B2CF9AE}" pid="24" name="SD_OFF_ExternalPowerPoint_IT">
    <vt:lpwstr>This publication has been written in general terms and we recommend that you obtain professional advice before acting or refraining from action on any of the contents of this publication. Deloitte LLP accepts no liability for any loss occasioned to any pe</vt:lpwstr>
  </property>
  <property fmtid="{D5CDD505-2E9C-101B-9397-08002B2CF9AE}" pid="25" name="SD_OFF_ExternalReport_DE">
    <vt:lpwstr>This document is confidential and it is not to be copied or made available to any other party. Deloitte LLP does not accept any liability for use of or reliance on the contents of this document by any person save by the intended recipient(s) to the extent</vt:lpwstr>
  </property>
  <property fmtid="{D5CDD505-2E9C-101B-9397-08002B2CF9AE}" pid="26" name="SD_OFF_ExternalReport">
    <vt:lpwstr>This document is confidential and it is not to be copied or made available to any other party. Deloitte LLP does not accept any liability for use of or reliance on the contents of this document by any person save by the intended recipient(s) to the extent</vt:lpwstr>
  </property>
  <property fmtid="{D5CDD505-2E9C-101B-9397-08002B2CF9AE}" pid="27" name="SD_OFF_ExternalReport_FR">
    <vt:lpwstr>This document is confidential and it is not to be copied or made available to any other party. Deloitte LLP does not accept any liability for use of or reliance on the contents of this document by any person save by the intended recipient(s) to the extent</vt:lpwstr>
  </property>
  <property fmtid="{D5CDD505-2E9C-101B-9397-08002B2CF9AE}" pid="28" name="SD_OFF_ExternalReport_IT">
    <vt:lpwstr>This document is confidential and it is not to be copied or made available to any other party. Deloitte LLP does not accept any liability for use of or reliance on the contents of this document by any person save by the intended recipient(s) to the extent</vt:lpwstr>
  </property>
  <property fmtid="{D5CDD505-2E9C-101B-9397-08002B2CF9AE}" pid="29" name="SD_OFF_ExternalProposal_DE">
    <vt:lpwstr>Important notice
This document has been prepared by Deloitte LLP for the sole purpose of enabling the parties to whom it is addressed to evaluate the capabilities of Deloitte LLP to supply the proposed services.
The information contained in this documen</vt:lpwstr>
  </property>
  <property fmtid="{D5CDD505-2E9C-101B-9397-08002B2CF9AE}" pid="30" name="SD_OFF_ExternalProposal">
    <vt:lpwstr>Important notice
This document has been prepared by Deloitte LLP for the sole purpose of enabling the parties to whom it is addressed to evaluate the capabilities of Deloitte LLP to supply the proposed services.
The information contained in this documen</vt:lpwstr>
  </property>
  <property fmtid="{D5CDD505-2E9C-101B-9397-08002B2CF9AE}" pid="31" name="SD_OFF_ExternalProposal_FR">
    <vt:lpwstr>Important notice
This document has been prepared by Deloitte LLP for the sole purpose of enabling the parties to whom it is addressed to evaluate the capabilities of Deloitte LLP to supply the proposed services.
The information contained in this documen</vt:lpwstr>
  </property>
  <property fmtid="{D5CDD505-2E9C-101B-9397-08002B2CF9AE}" pid="32" name="SD_OFF_ExternalProposal_IT">
    <vt:lpwstr>Important notice
This document has been prepared by Deloitte LLP for the sole purpose of enabling the parties to whom it is addressed to evaluate the capabilities of Deloitte LLP to supply the proposed services.
The information contained in this documen</vt:lpwstr>
  </property>
  <property fmtid="{D5CDD505-2E9C-101B-9397-08002B2CF9AE}" pid="33" name="SD_OFF_ExternalProposalException_DE">
    <vt:lpwstr/>
  </property>
  <property fmtid="{D5CDD505-2E9C-101B-9397-08002B2CF9AE}" pid="34" name="SD_OFF_ExternalProposalException">
    <vt:lpwstr/>
  </property>
  <property fmtid="{D5CDD505-2E9C-101B-9397-08002B2CF9AE}" pid="35" name="SD_OFF_ExternalProposalException_FR">
    <vt:lpwstr/>
  </property>
  <property fmtid="{D5CDD505-2E9C-101B-9397-08002B2CF9AE}" pid="36" name="SD_OFF_ExternalProposalException_IT">
    <vt:lpwstr/>
  </property>
  <property fmtid="{D5CDD505-2E9C-101B-9397-08002B2CF9AE}" pid="37" name="SD_OFF_Competencies_DE">
    <vt:lpwstr/>
  </property>
  <property fmtid="{D5CDD505-2E9C-101B-9397-08002B2CF9AE}" pid="38" name="SD_OFF_Competencies">
    <vt:lpwstr/>
  </property>
  <property fmtid="{D5CDD505-2E9C-101B-9397-08002B2CF9AE}" pid="39" name="SD_OFF_Competencies_FR">
    <vt:lpwstr/>
  </property>
  <property fmtid="{D5CDD505-2E9C-101B-9397-08002B2CF9AE}" pid="40" name="SD_OFF_Competencies_IT">
    <vt:lpwstr/>
  </property>
  <property fmtid="{D5CDD505-2E9C-101B-9397-08002B2CF9AE}" pid="41" name="SD_OFF_WebAddress">
    <vt:lpwstr>www.deloitte.co.uk</vt:lpwstr>
  </property>
  <property fmtid="{D5CDD505-2E9C-101B-9397-08002B2CF9AE}" pid="42" name="SD_OFF_VATNumber">
    <vt:lpwstr>GB 809 7077 06</vt:lpwstr>
  </property>
  <property fmtid="{D5CDD505-2E9C-101B-9397-08002B2CF9AE}" pid="43" name="SD_OFF_Language">
    <vt:lpwstr/>
  </property>
  <property fmtid="{D5CDD505-2E9C-101B-9397-08002B2CF9AE}" pid="44" name="SD_OFF_Copyright">
    <vt:lpwstr>© %Date:yyyy% Deloitte LLP. All rights reserved.</vt:lpwstr>
  </property>
  <property fmtid="{D5CDD505-2E9C-101B-9397-08002B2CF9AE}" pid="45" name="SD_OFF_Copyright_FR">
    <vt:lpwstr/>
  </property>
  <property fmtid="{D5CDD505-2E9C-101B-9397-08002B2CF9AE}" pid="46" name="SD_OFF_Copyright_IT">
    <vt:lpwstr/>
  </property>
  <property fmtid="{D5CDD505-2E9C-101B-9397-08002B2CF9AE}" pid="47" name="SD_OFF_Copyright_DE">
    <vt:lpwstr/>
  </property>
  <property fmtid="{D5CDD505-2E9C-101B-9397-08002B2CF9AE}" pid="48" name="SD_OFF_LogoName">
    <vt:lpwstr>Logo</vt:lpwstr>
  </property>
  <property fmtid="{D5CDD505-2E9C-101B-9397-08002B2CF9AE}" pid="49" name="SD_OFF_NewsletterLogoName">
    <vt:lpwstr>White_Logo</vt:lpwstr>
  </property>
  <property fmtid="{D5CDD505-2E9C-101B-9397-08002B2CF9AE}" pid="50" name="SD_OFF_ImageDefinition">
    <vt:lpwstr>Standard</vt:lpwstr>
  </property>
  <property fmtid="{D5CDD505-2E9C-101B-9397-08002B2CF9AE}" pid="51" name="SD_OFF_ArtworkDefinition">
    <vt:lpwstr>Standard</vt:lpwstr>
  </property>
  <property fmtid="{D5CDD505-2E9C-101B-9397-08002B2CF9AE}" pid="52" name="SD_OFF_CorporateMessage">
    <vt:lpwstr>LLP</vt:lpwstr>
  </property>
  <property fmtid="{D5CDD505-2E9C-101B-9397-08002B2CF9AE}" pid="53" name="SD_OFF_SocialMedia">
    <vt:lpwstr>UK</vt:lpwstr>
  </property>
  <property fmtid="{D5CDD505-2E9C-101B-9397-08002B2CF9AE}" pid="54" name="SD_OFF_DearBritish">
    <vt:lpwstr>Dear</vt:lpwstr>
  </property>
  <property fmtid="{D5CDD505-2E9C-101B-9397-08002B2CF9AE}" pid="55" name="SD_OFF_DDear">
    <vt:lpwstr>&lt;none&gt;</vt:lpwstr>
  </property>
  <property fmtid="{D5CDD505-2E9C-101B-9397-08002B2CF9AE}" pid="56" name="SD_OFF_DDear_IT">
    <vt:lpwstr>&lt;none&gt;</vt:lpwstr>
  </property>
  <property fmtid="{D5CDD505-2E9C-101B-9397-08002B2CF9AE}" pid="57" name="SD_OFF_DDear_DE">
    <vt:lpwstr>&lt;none&gt;</vt:lpwstr>
  </property>
  <property fmtid="{D5CDD505-2E9C-101B-9397-08002B2CF9AE}" pid="58" name="SD_OFF_DDear_FR">
    <vt:lpwstr>&lt;none&gt;</vt:lpwstr>
  </property>
  <property fmtid="{D5CDD505-2E9C-101B-9397-08002B2CF9AE}" pid="59" name="SD_OFF_ExceptionFilter">
    <vt:lpwstr>Normal</vt:lpwstr>
  </property>
  <property fmtid="{D5CDD505-2E9C-101B-9397-08002B2CF9AE}" pid="60" name="LastCompletedArtworkDefinition">
    <vt:lpwstr>Standard</vt:lpwstr>
  </property>
  <property fmtid="{D5CDD505-2E9C-101B-9397-08002B2CF9AE}" pid="61" name="SD_OFF_SD_OFF_ID">
    <vt:lpwstr>26</vt:lpwstr>
  </property>
  <property fmtid="{D5CDD505-2E9C-101B-9397-08002B2CF9AE}" pid="62" name="SD_OFF_SD_OFF_Address">
    <vt:lpwstr>Manchester</vt:lpwstr>
  </property>
  <property fmtid="{D5CDD505-2E9C-101B-9397-08002B2CF9AE}" pid="63" name="SD_OFF_SD_OFF_AddressName">
    <vt:lpwstr>P O Box 500
2 Hardman Street
Manchester
M60 2AT
United Kingdom</vt:lpwstr>
  </property>
  <property fmtid="{D5CDD505-2E9C-101B-9397-08002B2CF9AE}" pid="64" name="SD_OFF_SD_OFF_Country">
    <vt:lpwstr>United Kingdom</vt:lpwstr>
  </property>
  <property fmtid="{D5CDD505-2E9C-101B-9397-08002B2CF9AE}" pid="65" name="SD_OFF_SD_OFF_EmailAddressName">
    <vt:lpwstr>P O Box 500, 2 Hardman Street, Manchester, M60 2AT, United Kingdom</vt:lpwstr>
  </property>
  <property fmtid="{D5CDD505-2E9C-101B-9397-08002B2CF9AE}" pid="66" name="SD_OFF_SD_OFF_Phone">
    <vt:lpwstr>+44 (0)161 832 3555</vt:lpwstr>
  </property>
  <property fmtid="{D5CDD505-2E9C-101B-9397-08002B2CF9AE}" pid="67" name="SD_OFF_SD_OFF_Fax">
    <vt:lpwstr>+44 (0)161 829 3800</vt:lpwstr>
  </property>
  <property fmtid="{D5CDD505-2E9C-101B-9397-08002B2CF9AE}" pid="68" name="SD_USR_Name">
    <vt:lpwstr>Louise Cowell</vt:lpwstr>
  </property>
  <property fmtid="{D5CDD505-2E9C-101B-9397-08002B2CF9AE}" pid="69" name="SD_USR_Title">
    <vt:lpwstr>Consultant</vt:lpwstr>
  </property>
  <property fmtid="{D5CDD505-2E9C-101B-9397-08002B2CF9AE}" pid="70" name="SD_USR_DirectPhone">
    <vt:lpwstr>+44 161 455 8161</vt:lpwstr>
  </property>
  <property fmtid="{D5CDD505-2E9C-101B-9397-08002B2CF9AE}" pid="71" name="SD_USR_DirectFax">
    <vt:lpwstr/>
  </property>
  <property fmtid="{D5CDD505-2E9C-101B-9397-08002B2CF9AE}" pid="72" name="SD_USR_Mobile">
    <vt:lpwstr>+44 7768 488362</vt:lpwstr>
  </property>
  <property fmtid="{D5CDD505-2E9C-101B-9397-08002B2CF9AE}" pid="73" name="SD_USR_Email">
    <vt:lpwstr>lcowell@deloitte.co.uk</vt:lpwstr>
  </property>
  <property fmtid="{D5CDD505-2E9C-101B-9397-08002B2CF9AE}" pid="74" name="SD_ADR_Address">
    <vt:lpwstr>Manchester</vt:lpwstr>
  </property>
  <property fmtid="{D5CDD505-2E9C-101B-9397-08002B2CF9AE}" pid="75" name="SD_USR_ServiceLine">
    <vt:lpwstr>Tax</vt:lpwstr>
  </property>
  <property fmtid="{D5CDD505-2E9C-101B-9397-08002B2CF9AE}" pid="76" name="SD_OFF_OfficialName">
    <vt:lpwstr>Deloitte LLP</vt:lpwstr>
  </property>
  <property fmtid="{D5CDD505-2E9C-101B-9397-08002B2CF9AE}" pid="77" name="SD_FLD_DisableMinutedTable">
    <vt:lpwstr>False</vt:lpwstr>
  </property>
  <property fmtid="{D5CDD505-2E9C-101B-9397-08002B2CF9AE}" pid="78" name="SD_USR_TeamFacebook">
    <vt:lpwstr>Please select... (if available)</vt:lpwstr>
  </property>
  <property fmtid="{D5CDD505-2E9C-101B-9397-08002B2CF9AE}" pid="79" name="SD_USR_TeamTwitter">
    <vt:lpwstr>Please select... (if available)</vt:lpwstr>
  </property>
  <property fmtid="{D5CDD505-2E9C-101B-9397-08002B2CF9AE}" pid="80" name="SD_USR_TeamBlogs">
    <vt:lpwstr>Please select... (if available)</vt:lpwstr>
  </property>
  <property fmtid="{D5CDD505-2E9C-101B-9397-08002B2CF9AE}" pid="81" name="SD_USR_TeamOther">
    <vt:lpwstr>Please select... (if available)</vt:lpwstr>
  </property>
  <property fmtid="{D5CDD505-2E9C-101B-9397-08002B2CF9AE}" pid="82" name="SD_USR_PersonalTwitter">
    <vt:lpwstr/>
  </property>
  <property fmtid="{D5CDD505-2E9C-101B-9397-08002B2CF9AE}" pid="83" name="SD_USR_PersonalLinkedIn">
    <vt:lpwstr/>
  </property>
  <property fmtid="{D5CDD505-2E9C-101B-9397-08002B2CF9AE}" pid="84" name="DocumentInfoFinished">
    <vt:lpwstr>True</vt:lpwstr>
  </property>
  <property fmtid="{D5CDD505-2E9C-101B-9397-08002B2CF9AE}" pid="85" name="ContentTypeId">
    <vt:lpwstr>0x01010073E9C083143F1943BC35958CC853B846</vt:lpwstr>
  </property>
</Properties>
</file>