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1" r:id="rId14"/>
    <p:sldId id="283" r:id="rId15"/>
    <p:sldId id="273" r:id="rId16"/>
    <p:sldId id="272" r:id="rId17"/>
    <p:sldId id="277" r:id="rId18"/>
    <p:sldId id="278" r:id="rId19"/>
    <p:sldId id="279" r:id="rId20"/>
    <p:sldId id="274" r:id="rId21"/>
    <p:sldId id="275" r:id="rId22"/>
    <p:sldId id="266" r:id="rId23"/>
    <p:sldId id="267" r:id="rId24"/>
    <p:sldId id="270" r:id="rId25"/>
    <p:sldId id="281" r:id="rId26"/>
    <p:sldId id="280" r:id="rId27"/>
  </p:sldIdLst>
  <p:sldSz cx="9144000" cy="5143500" type="screen16x9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23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58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4687094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54781"/>
            <a:ext cx="6019800" cy="4687094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A915D0-6472-4376-B20B-2F57107CB2C9}"/>
              </a:ext>
            </a:extLst>
          </p:cNvPr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EF7923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3C30C-5CC7-4AD6-9452-153003BB92B5}"/>
              </a:ext>
            </a:extLst>
          </p:cNvPr>
          <p:cNvSpPr/>
          <p:nvPr userDrawn="1"/>
        </p:nvSpPr>
        <p:spPr>
          <a:xfrm>
            <a:off x="0" y="4731545"/>
            <a:ext cx="9144000" cy="395056"/>
          </a:xfrm>
          <a:prstGeom prst="rect">
            <a:avLst/>
          </a:prstGeom>
          <a:solidFill>
            <a:srgbClr val="EF79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7E0B4-FDF4-44AE-8852-04A5BFB537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4779708"/>
            <a:ext cx="99373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225300-D8E1-49B2-A39A-B4F711E965E9}"/>
              </a:ext>
            </a:extLst>
          </p:cNvPr>
          <p:cNvSpPr txBox="1"/>
          <p:nvPr userDrawn="1"/>
        </p:nvSpPr>
        <p:spPr>
          <a:xfrm>
            <a:off x="3827940" y="4790573"/>
            <a:ext cx="5002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engineering   .   design   .   approvals   .   inspection   .   training   .   certification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EF7923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F792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F7923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df"/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df"/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pdf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FC cranes no background NEW BUILDINGS 2 for pull up lower sun PPT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7043" t="32286" r="5148"/>
              <a:stretch>
                <a:fillRect/>
              </a:stretch>
            </p:blipFill>
          </mc:Choice>
          <mc:Fallback>
            <p:blipFill>
              <a:blip r:embed="rId3"/>
              <a:srcRect l="7043" t="32286" r="5148"/>
              <a:stretch>
                <a:fillRect/>
              </a:stretch>
            </p:blipFill>
          </mc:Fallback>
        </mc:AlternateContent>
        <p:spPr>
          <a:xfrm>
            <a:off x="0" y="1302809"/>
            <a:ext cx="9144000" cy="322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289640"/>
            <a:ext cx="9144000" cy="945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43002" y="-146385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2100" kern="0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3002" y="-813778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2100" kern="0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143002" y="693555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2100" kern="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143002" y="693555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2100" kern="0" dirty="0"/>
          </a:p>
        </p:txBody>
      </p:sp>
      <p:sp>
        <p:nvSpPr>
          <p:cNvPr id="22" name="Rectangle 21"/>
          <p:cNvSpPr/>
          <p:nvPr/>
        </p:nvSpPr>
        <p:spPr>
          <a:xfrm>
            <a:off x="0" y="1276940"/>
            <a:ext cx="9144000" cy="1186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" y="351469"/>
            <a:ext cx="9144000" cy="684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248AB8-8B74-4EB9-91DE-E239BF5F7B02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lc="http://schemas.openxmlformats.org/drawingml/2006/lockedCanvas" xmlns:ma="http://schemas.microsoft.com/office/mac/drawingml/2008/main" xmlns:mv="urn:schemas-microsoft-com:mac:vml" xmlns="" Requires="ma">
            <p:blipFill>
              <a:blip r:embed="rId8"/>
              <a:srcRect l="1637" r="1637" b="14754"/>
              <a:stretch>
                <a:fillRect/>
              </a:stretch>
            </p:blipFill>
          </mc:Choice>
          <mc:Fallback>
            <p:blipFill>
              <a:blip r:embed="rId9"/>
              <a:srcRect l="1637" r="1637" b="14754"/>
              <a:stretch>
                <a:fillRect/>
              </a:stretch>
            </p:blipFill>
          </mc:Fallback>
        </mc:AlternateContent>
        <p:spPr>
          <a:xfrm>
            <a:off x="1" y="4483100"/>
            <a:ext cx="9144000" cy="660400"/>
          </a:xfrm>
          <a:prstGeom prst="rect">
            <a:avLst/>
          </a:prstGeom>
        </p:spPr>
      </p:pic>
      <p:pic>
        <p:nvPicPr>
          <p:cNvPr id="15" name="Picture 14" descr="HEADER 3-4-18.png">
            <a:extLst>
              <a:ext uri="{FF2B5EF4-FFF2-40B4-BE49-F238E27FC236}">
                <a16:creationId xmlns:a16="http://schemas.microsoft.com/office/drawing/2014/main" id="{76822991-2758-4C6C-A621-BA85D0E5A0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50" y="1085378"/>
            <a:ext cx="8191500" cy="633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723A-89CC-44E2-9542-F5596956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Competence within Fire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A69A-47A3-43B6-8600-666A99E3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Currently very little control of competence</a:t>
            </a:r>
          </a:p>
          <a:p>
            <a:r>
              <a:rPr lang="en-GB" dirty="0"/>
              <a:t>Fire engineers not always used on projects</a:t>
            </a:r>
          </a:p>
          <a:p>
            <a:r>
              <a:rPr lang="en-GB" dirty="0"/>
              <a:t>Even when they are used, anyone can claim to be a fire engineer</a:t>
            </a:r>
          </a:p>
          <a:p>
            <a:pPr lvl="1"/>
            <a:r>
              <a:rPr lang="en-GB" dirty="0"/>
              <a:t>IFC estimate that only about 10% are Chartered through IFE</a:t>
            </a:r>
          </a:p>
          <a:p>
            <a:pPr lvl="1"/>
            <a:r>
              <a:rPr lang="en-GB" dirty="0"/>
              <a:t>Others have no 3</a:t>
            </a:r>
            <a:r>
              <a:rPr lang="en-GB" baseline="30000" dirty="0"/>
              <a:t>rd</a:t>
            </a:r>
            <a:r>
              <a:rPr lang="en-GB" dirty="0"/>
              <a:t> party confirmation of competence</a:t>
            </a:r>
          </a:p>
          <a:p>
            <a:r>
              <a:rPr lang="en-GB" dirty="0"/>
              <a:t>Specifications of fire performance typically by architects</a:t>
            </a:r>
          </a:p>
          <a:p>
            <a:pPr lvl="1"/>
            <a:r>
              <a:rPr lang="en-GB" dirty="0"/>
              <a:t>Fire testing is complex</a:t>
            </a:r>
          </a:p>
          <a:p>
            <a:pPr lvl="1"/>
            <a:r>
              <a:rPr lang="en-GB" dirty="0"/>
              <a:t>Reaction to fire, fire resistance, non-combustible, limited combustibility</a:t>
            </a:r>
          </a:p>
          <a:p>
            <a:pPr lvl="1"/>
            <a:r>
              <a:rPr lang="en-GB" dirty="0"/>
              <a:t>Manufacturers technical literature can often be misinterpreted</a:t>
            </a:r>
          </a:p>
          <a:p>
            <a:pPr lvl="1"/>
            <a:r>
              <a:rPr lang="en-GB" dirty="0"/>
              <a:t>Architects can regularly specify incorrectly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77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single burning item">
            <a:extLst>
              <a:ext uri="{FF2B5EF4-FFF2-40B4-BE49-F238E27FC236}">
                <a16:creationId xmlns:a16="http://schemas.microsoft.com/office/drawing/2014/main" id="{F78B93D0-AA10-4399-8DB3-65638A6A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0" y="0"/>
            <a:ext cx="3160412" cy="22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fire rated glass">
            <a:extLst>
              <a:ext uri="{FF2B5EF4-FFF2-40B4-BE49-F238E27FC236}">
                <a16:creationId xmlns:a16="http://schemas.microsoft.com/office/drawing/2014/main" id="{F464473A-CED3-45D1-972C-2C585B26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0" y="2329505"/>
            <a:ext cx="4502390" cy="2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BS 8414">
            <a:extLst>
              <a:ext uri="{FF2B5EF4-FFF2-40B4-BE49-F238E27FC236}">
                <a16:creationId xmlns:a16="http://schemas.microsoft.com/office/drawing/2014/main" id="{CCFC2CB0-3835-4B62-BDA4-F12B8F45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36" y="1625013"/>
            <a:ext cx="2853884" cy="35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S 476">
            <a:extLst>
              <a:ext uri="{FF2B5EF4-FFF2-40B4-BE49-F238E27FC236}">
                <a16:creationId xmlns:a16="http://schemas.microsoft.com/office/drawing/2014/main" id="{DA4E97BA-3FDE-45A2-B49A-86C5C7166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46" y="137313"/>
            <a:ext cx="2340668" cy="18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3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DF39-188D-4E92-A53A-1C60BCF6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Competence within Fire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8A2D-CB61-4C49-A250-70BC268D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Installers of fire safety systems/precautions need to be competent</a:t>
            </a:r>
          </a:p>
          <a:p>
            <a:r>
              <a:rPr lang="en-GB" dirty="0"/>
              <a:t>Varying level of competence checks</a:t>
            </a:r>
          </a:p>
          <a:p>
            <a:r>
              <a:rPr lang="en-GB" dirty="0"/>
              <a:t>Sprinkler installers tend to be 3</a:t>
            </a:r>
            <a:r>
              <a:rPr lang="en-GB" baseline="30000" dirty="0"/>
              <a:t>rd</a:t>
            </a:r>
            <a:r>
              <a:rPr lang="en-GB" dirty="0"/>
              <a:t> party certified</a:t>
            </a:r>
          </a:p>
          <a:p>
            <a:r>
              <a:rPr lang="en-GB" dirty="0"/>
              <a:t>Fire alarm installers until recently only had training available</a:t>
            </a:r>
          </a:p>
          <a:p>
            <a:pPr lvl="1"/>
            <a:r>
              <a:rPr lang="en-GB" dirty="0"/>
              <a:t>FIA just introduced qualifications in fire alarms</a:t>
            </a:r>
          </a:p>
          <a:p>
            <a:r>
              <a:rPr lang="en-GB" dirty="0"/>
              <a:t>Passive fire protection installers have 3</a:t>
            </a:r>
            <a:r>
              <a:rPr lang="en-GB" baseline="30000" dirty="0"/>
              <a:t>rd</a:t>
            </a:r>
            <a:r>
              <a:rPr lang="en-GB" dirty="0"/>
              <a:t> party certification schemes</a:t>
            </a:r>
          </a:p>
          <a:p>
            <a:pPr lvl="1"/>
            <a:r>
              <a:rPr lang="en-GB" dirty="0"/>
              <a:t>But not a requirement of Building Regulations</a:t>
            </a:r>
          </a:p>
          <a:p>
            <a:pPr lvl="1"/>
            <a:r>
              <a:rPr lang="en-GB" dirty="0"/>
              <a:t>Often a client requirement but not always</a:t>
            </a:r>
          </a:p>
        </p:txBody>
      </p:sp>
    </p:spTree>
    <p:extLst>
      <p:ext uri="{BB962C8B-B14F-4D97-AF65-F5344CB8AC3E}">
        <p14:creationId xmlns:p14="http://schemas.microsoft.com/office/powerpoint/2010/main" val="117897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F245-9947-4949-B03B-FFB49680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16115-ACBE-401A-9C97-E9263D9C5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minimum for products is to have a fire test report</a:t>
            </a:r>
          </a:p>
          <a:p>
            <a:r>
              <a:rPr lang="en-US" dirty="0"/>
              <a:t>Could be 10 years ago</a:t>
            </a:r>
          </a:p>
          <a:p>
            <a:pPr lvl="1"/>
            <a:r>
              <a:rPr lang="en-US" dirty="0"/>
              <a:t>Is the product on site the same as that tested?</a:t>
            </a:r>
          </a:p>
          <a:p>
            <a:pPr lvl="1"/>
            <a:r>
              <a:rPr lang="en-US" dirty="0"/>
              <a:t>Changes to source materials, manufacturing methods would invalidate test</a:t>
            </a:r>
          </a:p>
          <a:p>
            <a:r>
              <a:rPr lang="en-US" dirty="0"/>
              <a:t>Installers also need to be competent</a:t>
            </a:r>
          </a:p>
          <a:p>
            <a:r>
              <a:rPr lang="en-US" dirty="0"/>
              <a:t>Using products and installers that are part of UKAS accredited 3rd Party Certification schemes should address that </a:t>
            </a:r>
          </a:p>
        </p:txBody>
      </p:sp>
    </p:spTree>
    <p:extLst>
      <p:ext uri="{BB962C8B-B14F-4D97-AF65-F5344CB8AC3E}">
        <p14:creationId xmlns:p14="http://schemas.microsoft.com/office/powerpoint/2010/main" val="347095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0A30-E470-4843-B318-3E1CC582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60B6A-3C60-40C6-BAD4-E9FB1F295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in hidden areas is regularly very poor</a:t>
            </a:r>
          </a:p>
          <a:p>
            <a:pPr lvl="1"/>
            <a:r>
              <a:rPr lang="en-US" dirty="0"/>
              <a:t>Fire stopping above suspended ceilings</a:t>
            </a:r>
          </a:p>
          <a:p>
            <a:pPr lvl="1"/>
            <a:r>
              <a:rPr lang="en-US" dirty="0"/>
              <a:t>Cavity barriers within external walls</a:t>
            </a:r>
          </a:p>
          <a:p>
            <a:pPr lvl="1"/>
            <a:r>
              <a:rPr lang="en-US" dirty="0"/>
              <a:t>Very poor quality control</a:t>
            </a:r>
          </a:p>
          <a:p>
            <a:r>
              <a:rPr lang="en-US" dirty="0"/>
              <a:t>These areas are difficult to access</a:t>
            </a:r>
          </a:p>
          <a:p>
            <a:pPr lvl="1"/>
            <a:r>
              <a:rPr lang="en-US" dirty="0"/>
              <a:t>So checking is hard</a:t>
            </a:r>
          </a:p>
          <a:p>
            <a:pPr lvl="1"/>
            <a:r>
              <a:rPr lang="en-US" dirty="0"/>
              <a:t>If faults identified, corrective work is very difficult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4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49425-984C-43B8-8AC1-90764AF45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1" y="0"/>
            <a:ext cx="74504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4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56D220-4B03-4B61-80DF-D6BB6A63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15"/>
            <a:ext cx="9144000" cy="47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9706-27EA-4D62-A819-5069AB3F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‘Golden Thread’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6059C3-A278-4390-9EFA-E1BDFC010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327" y="1546860"/>
            <a:ext cx="6102156" cy="2157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839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D630-8E48-41EA-909E-92CCAE3B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‘Golden Thread’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EDE9-85C8-44E2-892A-DDE921FDA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Product substitution is </a:t>
            </a:r>
            <a:r>
              <a:rPr lang="en-US" dirty="0"/>
              <a:t>very common practice (almost endemic)</a:t>
            </a:r>
          </a:p>
          <a:p>
            <a:r>
              <a:rPr lang="en-US" dirty="0"/>
              <a:t>Does the replacement material still give the necessary fire performance?</a:t>
            </a:r>
          </a:p>
          <a:p>
            <a:r>
              <a:rPr lang="en-US" dirty="0"/>
              <a:t>If the accreditation/testing was for a system</a:t>
            </a:r>
          </a:p>
          <a:p>
            <a:pPr lvl="1"/>
            <a:r>
              <a:rPr lang="en-US" dirty="0"/>
              <a:t>any changes to the materials/product will invalidate it</a:t>
            </a:r>
          </a:p>
          <a:p>
            <a:r>
              <a:rPr lang="en-US" dirty="0"/>
              <a:t>Have any changes been updated on drawings,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962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7090-7DE5-4AB6-AA29-E2C42701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Façade Materials if &gt;18m high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7565-DCB1-4C7F-9C63-C2A886C9F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Currently 4 options</a:t>
            </a:r>
          </a:p>
          <a:p>
            <a:pPr lvl="1"/>
            <a:r>
              <a:rPr lang="en-US" dirty="0"/>
              <a:t>Option 1 – Limited combustibility</a:t>
            </a:r>
          </a:p>
          <a:p>
            <a:pPr lvl="1"/>
            <a:r>
              <a:rPr lang="en-US" dirty="0"/>
              <a:t>Option 2 – Use tested system (BR 135/BS 8414)</a:t>
            </a:r>
          </a:p>
          <a:p>
            <a:pPr lvl="1"/>
            <a:r>
              <a:rPr lang="en-US" dirty="0"/>
              <a:t>Option 3 – Use system which has ‘desktop study’ by competent fire engineer</a:t>
            </a:r>
          </a:p>
          <a:p>
            <a:pPr lvl="1"/>
            <a:r>
              <a:rPr lang="en-US" dirty="0"/>
              <a:t>Option 4 – Use fire engineered approach</a:t>
            </a:r>
          </a:p>
          <a:p>
            <a:r>
              <a:rPr lang="en-US" dirty="0"/>
              <a:t>If Option 3 is still allowed there will be restrictions on who carries them out</a:t>
            </a:r>
          </a:p>
          <a:p>
            <a:r>
              <a:rPr lang="en-US" dirty="0"/>
              <a:t>Possible that might only allow Option 1</a:t>
            </a:r>
          </a:p>
          <a:p>
            <a:r>
              <a:rPr lang="en-US" dirty="0"/>
              <a:t>Or may state that Chartered Fire Engineer needs to sign off design and/or installation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96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FC cranes no background NEW BUILDINGS 2 for pull up lower sun PPT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7043" t="32286" r="5148"/>
              <a:stretch>
                <a:fillRect/>
              </a:stretch>
            </p:blipFill>
          </mc:Choice>
          <mc:Fallback>
            <p:blipFill>
              <a:blip r:embed="rId3"/>
              <a:srcRect l="7043" t="32286" r="5148"/>
              <a:stretch>
                <a:fillRect/>
              </a:stretch>
            </p:blipFill>
          </mc:Fallback>
        </mc:AlternateContent>
        <p:spPr>
          <a:xfrm>
            <a:off x="0" y="1296772"/>
            <a:ext cx="9144000" cy="322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289640"/>
            <a:ext cx="9144000" cy="945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43002" y="-146385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2100" kern="0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3002" y="-813778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2100" kern="0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143002" y="693555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2100" kern="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143002" y="693555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2100" kern="0" dirty="0"/>
          </a:p>
        </p:txBody>
      </p:sp>
      <p:sp>
        <p:nvSpPr>
          <p:cNvPr id="22" name="Rectangle 21"/>
          <p:cNvSpPr/>
          <p:nvPr/>
        </p:nvSpPr>
        <p:spPr>
          <a:xfrm>
            <a:off x="0" y="1158109"/>
            <a:ext cx="9144000" cy="1186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" y="351469"/>
            <a:ext cx="9144000" cy="684171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3062DC0-D0C2-43AF-BF18-562A3917AB07}"/>
              </a:ext>
            </a:extLst>
          </p:cNvPr>
          <p:cNvSpPr txBox="1">
            <a:spLocks/>
          </p:cNvSpPr>
          <p:nvPr/>
        </p:nvSpPr>
        <p:spPr>
          <a:xfrm>
            <a:off x="0" y="1084696"/>
            <a:ext cx="9144000" cy="904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F7923"/>
              </a:buClr>
              <a:buFont typeface="Arial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333333"/>
              </a:buClr>
              <a:buFont typeface="Arial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F7923"/>
              </a:buClr>
              <a:buFont typeface="Arial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33333"/>
              </a:buClr>
              <a:buFont typeface="Arial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Grenfell Tower Tragedy – Implications on Construction Sector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Jon Pagan – Director of Fire Engineering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Glen Sumner – Associate Director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17D58A-B471-4DA3-8EE6-01BA04B7A914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lc="http://schemas.openxmlformats.org/drawingml/2006/lockedCanvas" xmlns:ma="http://schemas.microsoft.com/office/mac/drawingml/2008/main" xmlns:mv="urn:schemas-microsoft-com:mac:vml" xmlns="" Requires="ma">
            <p:blipFill>
              <a:blip r:embed="rId8"/>
              <a:srcRect l="1637" r="1637" b="14754"/>
              <a:stretch>
                <a:fillRect/>
              </a:stretch>
            </p:blipFill>
          </mc:Choice>
          <mc:Fallback>
            <p:blipFill>
              <a:blip r:embed="rId9"/>
              <a:srcRect l="1637" r="1637" b="14754"/>
              <a:stretch>
                <a:fillRect/>
              </a:stretch>
            </p:blipFill>
          </mc:Fallback>
        </mc:AlternateContent>
        <p:spPr>
          <a:xfrm>
            <a:off x="-7" y="4464604"/>
            <a:ext cx="9144000" cy="660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BS 8414">
            <a:extLst>
              <a:ext uri="{FF2B5EF4-FFF2-40B4-BE49-F238E27FC236}">
                <a16:creationId xmlns:a16="http://schemas.microsoft.com/office/drawing/2014/main" id="{EABDAE87-DB2B-48EE-9C78-D4EE74C0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"/>
            <a:ext cx="91440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5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EB0A-FDB2-434A-AD42-17DE6DD0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Sprinklers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E2E0-A8DD-405C-A5F0-88DB2B1D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only needed if over 30m high</a:t>
            </a:r>
          </a:p>
          <a:p>
            <a:r>
              <a:rPr lang="en-US" dirty="0"/>
              <a:t>Or for travel distances (discussed earlier)</a:t>
            </a:r>
          </a:p>
          <a:p>
            <a:r>
              <a:rPr lang="en-US" dirty="0"/>
              <a:t>Possibility of this being extended</a:t>
            </a:r>
          </a:p>
          <a:p>
            <a:pPr lvl="1"/>
            <a:r>
              <a:rPr lang="en-US" dirty="0"/>
              <a:t>Buildings over 18m high?</a:t>
            </a:r>
          </a:p>
          <a:p>
            <a:pPr lvl="1"/>
            <a:r>
              <a:rPr lang="en-US" dirty="0"/>
              <a:t>All residential buildings?</a:t>
            </a:r>
          </a:p>
          <a:p>
            <a:r>
              <a:rPr lang="en-US" dirty="0"/>
              <a:t>Will be political negotiation on this issue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2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E857-F27B-4D56-BFB3-DE61A066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7599-B7A5-447E-BE03-D153A0830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Competence checks on fire risk assessors (operational buildings)</a:t>
            </a:r>
          </a:p>
          <a:p>
            <a:r>
              <a:rPr lang="en-GB" dirty="0"/>
              <a:t>Regulation 38 pack of information not provided or enforced</a:t>
            </a:r>
          </a:p>
          <a:p>
            <a:r>
              <a:rPr lang="en-GB" dirty="0"/>
              <a:t>Works on existing buildings should improve, rather than ‘not worsen’</a:t>
            </a:r>
          </a:p>
        </p:txBody>
      </p:sp>
    </p:spTree>
    <p:extLst>
      <p:ext uri="{BB962C8B-B14F-4D97-AF65-F5344CB8AC3E}">
        <p14:creationId xmlns:p14="http://schemas.microsoft.com/office/powerpoint/2010/main" val="226629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E5C1-A068-43C5-A4BE-D138C8AC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5BE4-1761-4FB4-BBA5-F74EC506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Change of culture needed within industry</a:t>
            </a:r>
          </a:p>
          <a:p>
            <a:r>
              <a:rPr lang="en-GB" dirty="0"/>
              <a:t>Designing to minimum standards not acceptable</a:t>
            </a:r>
          </a:p>
          <a:p>
            <a:r>
              <a:rPr lang="en-GB" dirty="0"/>
              <a:t>Competence checks needed (3</a:t>
            </a:r>
            <a:r>
              <a:rPr lang="en-GB" baseline="30000" dirty="0"/>
              <a:t>rd</a:t>
            </a:r>
            <a:r>
              <a:rPr lang="en-GB" dirty="0"/>
              <a:t> party)</a:t>
            </a:r>
          </a:p>
          <a:p>
            <a:r>
              <a:rPr lang="en-GB" dirty="0"/>
              <a:t>Roles and responsibilities may need to change</a:t>
            </a:r>
          </a:p>
          <a:p>
            <a:r>
              <a:rPr lang="en-GB" dirty="0"/>
              <a:t>Better control of works on site</a:t>
            </a:r>
          </a:p>
          <a:p>
            <a:pPr lvl="1"/>
            <a:r>
              <a:rPr lang="en-GB" dirty="0"/>
              <a:t>Better quality control, especially hidden areas</a:t>
            </a:r>
          </a:p>
          <a:p>
            <a:pPr lvl="1"/>
            <a:r>
              <a:rPr lang="en-GB" dirty="0"/>
              <a:t>More thorough checks on materials and installation</a:t>
            </a:r>
          </a:p>
          <a:p>
            <a:pPr lvl="1"/>
            <a:r>
              <a:rPr lang="en-GB" dirty="0"/>
              <a:t>Product substitution to be controlled/restricted</a:t>
            </a:r>
          </a:p>
          <a:p>
            <a:pPr lvl="1"/>
            <a:r>
              <a:rPr lang="en-GB" dirty="0"/>
              <a:t>Better documentation of installation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1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B8AF-A1F4-49F2-838E-EDB2FC54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Intention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B9AE8-87A4-40C2-9B57-CF8792B4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intended to cover Grenfell Tower fire itself</a:t>
            </a:r>
          </a:p>
          <a:p>
            <a:r>
              <a:rPr lang="en-GB" dirty="0"/>
              <a:t>Only covering impact of the tragedy on the construction industry</a:t>
            </a:r>
          </a:p>
          <a:p>
            <a:r>
              <a:rPr lang="en-GB" dirty="0"/>
              <a:t>Particular focus on educational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FF0C-14FC-4F10-8023-918E9875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Hackitt</a:t>
            </a:r>
            <a:r>
              <a:rPr lang="en-GB" dirty="0"/>
              <a:t>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B73A5-566C-4480-A04D-88F24748C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Dame Judith </a:t>
            </a:r>
            <a:r>
              <a:rPr lang="en-GB" dirty="0" err="1"/>
              <a:t>Hackitt</a:t>
            </a:r>
            <a:r>
              <a:rPr lang="en-GB" dirty="0"/>
              <a:t> leading a review of Building Regulations and fire safety</a:t>
            </a:r>
          </a:p>
          <a:p>
            <a:r>
              <a:rPr lang="en-GB" dirty="0"/>
              <a:t>Interim Report was published in December 2017</a:t>
            </a:r>
          </a:p>
          <a:p>
            <a:r>
              <a:rPr lang="en-GB" dirty="0"/>
              <a:t>Full report expected in May 2018</a:t>
            </a:r>
          </a:p>
          <a:p>
            <a:r>
              <a:rPr lang="en-GB" dirty="0"/>
              <a:t>Interim report was mainly focussed on process </a:t>
            </a:r>
          </a:p>
          <a:p>
            <a:pPr lvl="1"/>
            <a:r>
              <a:rPr lang="en-GB" dirty="0"/>
              <a:t>Did not cover detailed design issues</a:t>
            </a:r>
          </a:p>
          <a:p>
            <a:r>
              <a:rPr lang="en-GB" dirty="0"/>
              <a:t>So this presentation based on Interim Report </a:t>
            </a:r>
          </a:p>
          <a:p>
            <a:pPr lvl="1"/>
            <a:r>
              <a:rPr lang="en-GB" dirty="0"/>
              <a:t>Plus IFC’s assessment of likely changes to detailed design issues</a:t>
            </a:r>
          </a:p>
          <a:p>
            <a:r>
              <a:rPr lang="en-GB" dirty="0"/>
              <a:t>Once full report published Secretary of State will decide what updates are needed</a:t>
            </a:r>
          </a:p>
        </p:txBody>
      </p:sp>
    </p:spTree>
    <p:extLst>
      <p:ext uri="{BB962C8B-B14F-4D97-AF65-F5344CB8AC3E}">
        <p14:creationId xmlns:p14="http://schemas.microsoft.com/office/powerpoint/2010/main" val="372430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D3CB-4DBC-4716-BB9B-E206F13A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4B8D-9F7C-4048-A562-DAB93D35A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Hackitt</a:t>
            </a:r>
            <a:r>
              <a:rPr lang="en-GB" dirty="0"/>
              <a:t> Report main focus was on:</a:t>
            </a:r>
          </a:p>
          <a:p>
            <a:pPr lvl="1"/>
            <a:r>
              <a:rPr lang="en-GB" dirty="0"/>
              <a:t>Regulations</a:t>
            </a:r>
          </a:p>
          <a:p>
            <a:pPr lvl="1"/>
            <a:r>
              <a:rPr lang="en-GB" dirty="0"/>
              <a:t>Competence</a:t>
            </a:r>
          </a:p>
          <a:p>
            <a:pPr lvl="1"/>
            <a:r>
              <a:rPr lang="en-GB" dirty="0"/>
              <a:t>Quality assurance</a:t>
            </a:r>
          </a:p>
          <a:p>
            <a:pPr lvl="1"/>
            <a:r>
              <a:rPr lang="en-GB" dirty="0"/>
              <a:t>‘Golden thread’</a:t>
            </a:r>
          </a:p>
          <a:p>
            <a:r>
              <a:rPr lang="en-GB" dirty="0"/>
              <a:t>Detailed design issues likely to also affect:</a:t>
            </a:r>
          </a:p>
          <a:p>
            <a:pPr lvl="1"/>
            <a:r>
              <a:rPr lang="en-GB" dirty="0"/>
              <a:t>Façade materials</a:t>
            </a:r>
          </a:p>
          <a:p>
            <a:pPr lvl="1"/>
            <a:r>
              <a:rPr lang="en-GB" dirty="0"/>
              <a:t>Sprinklers</a:t>
            </a:r>
          </a:p>
        </p:txBody>
      </p:sp>
    </p:spTree>
    <p:extLst>
      <p:ext uri="{BB962C8B-B14F-4D97-AF65-F5344CB8AC3E}">
        <p14:creationId xmlns:p14="http://schemas.microsoft.com/office/powerpoint/2010/main" val="75612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8250-9DE9-4C78-B720-08374473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B02F3-76A5-4F8B-BE57-88A9137E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build/refurbishments covered by Building Regulations</a:t>
            </a:r>
          </a:p>
          <a:p>
            <a:r>
              <a:rPr lang="en-GB" dirty="0"/>
              <a:t>Once complete, operational building covered by Fire Safety Order</a:t>
            </a:r>
          </a:p>
          <a:p>
            <a:r>
              <a:rPr lang="en-GB" dirty="0"/>
              <a:t>Fire Safety Order does not cover private dwellings</a:t>
            </a:r>
          </a:p>
          <a:p>
            <a:pPr lvl="1"/>
            <a:r>
              <a:rPr lang="en-GB" dirty="0"/>
              <a:t>So in blocks of flats only covers the communal areas</a:t>
            </a:r>
          </a:p>
          <a:p>
            <a:pPr lvl="1"/>
            <a:r>
              <a:rPr lang="en-GB" dirty="0"/>
              <a:t>Flats may be covered by Housing Act</a:t>
            </a:r>
          </a:p>
          <a:p>
            <a:pPr lvl="1"/>
            <a:r>
              <a:rPr lang="en-GB" dirty="0"/>
              <a:t>But confusing</a:t>
            </a:r>
          </a:p>
          <a:p>
            <a:r>
              <a:rPr lang="en-GB" dirty="0"/>
              <a:t>Likely to be a change to ‘tidy up’ </a:t>
            </a:r>
          </a:p>
        </p:txBody>
      </p:sp>
    </p:spTree>
    <p:extLst>
      <p:ext uri="{BB962C8B-B14F-4D97-AF65-F5344CB8AC3E}">
        <p14:creationId xmlns:p14="http://schemas.microsoft.com/office/powerpoint/2010/main" val="352131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D951-DA04-4F06-8B92-53322380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45FE-2CA0-4D41-B5E8-9A6BA81C8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Broken down into B1 to B5</a:t>
            </a:r>
          </a:p>
          <a:p>
            <a:pPr lvl="1"/>
            <a:r>
              <a:rPr lang="en-US" dirty="0"/>
              <a:t>B1 – Means of escape and warning</a:t>
            </a:r>
          </a:p>
          <a:p>
            <a:pPr lvl="1"/>
            <a:r>
              <a:rPr lang="en-US" dirty="0"/>
              <a:t>B2 – Internal fire spread (linings)</a:t>
            </a:r>
          </a:p>
          <a:p>
            <a:pPr lvl="1"/>
            <a:r>
              <a:rPr lang="en-US" dirty="0"/>
              <a:t>B3 – Internal fire spread (structure)</a:t>
            </a:r>
          </a:p>
          <a:p>
            <a:pPr lvl="1"/>
            <a:r>
              <a:rPr lang="en-US" dirty="0"/>
              <a:t>B4 – External fire spread</a:t>
            </a:r>
          </a:p>
          <a:p>
            <a:pPr lvl="1"/>
            <a:r>
              <a:rPr lang="en-US" dirty="0"/>
              <a:t>B5 – Access and facilities for fire service</a:t>
            </a:r>
          </a:p>
          <a:p>
            <a:r>
              <a:rPr lang="en-US" dirty="0"/>
              <a:t>Each individual Regulation is relatively short</a:t>
            </a:r>
          </a:p>
          <a:p>
            <a:r>
              <a:rPr lang="en-US" dirty="0"/>
              <a:t>Key question is what is “appropriate”</a:t>
            </a:r>
          </a:p>
          <a:p>
            <a:r>
              <a:rPr lang="en-US" dirty="0"/>
              <a:t>That is where guidance documents apply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D102F-76D2-4C48-BB52-65F63BAE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26" y="1141455"/>
            <a:ext cx="3287428" cy="1640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D48C8-B732-43CE-859A-ACDEB3928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12" y="1604014"/>
            <a:ext cx="3365870" cy="2503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C7A00-D064-4D01-B6D7-9ADA08C45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705" y="-11070"/>
            <a:ext cx="3351608" cy="5006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8DF81-78DB-4F49-9493-49D3DB711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163" y="2133456"/>
            <a:ext cx="3330215" cy="2132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04D22-75E2-460D-A8F6-114AFD9B8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134" y="3332205"/>
            <a:ext cx="3337346" cy="1811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80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5728-A05A-495F-8518-23AE774D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Guidance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ED3C-4D6E-4CF6-B126-F7679493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Secretary of State produces Approved Documents</a:t>
            </a:r>
          </a:p>
          <a:p>
            <a:pPr lvl="1"/>
            <a:r>
              <a:rPr lang="en-US" dirty="0"/>
              <a:t>Guidance, not Regulations</a:t>
            </a:r>
          </a:p>
          <a:p>
            <a:pPr lvl="1"/>
            <a:r>
              <a:rPr lang="en-US" dirty="0"/>
              <a:t>States that alternative solutions are acceptable if proven</a:t>
            </a:r>
          </a:p>
          <a:p>
            <a:pPr lvl="1"/>
            <a:r>
              <a:rPr lang="en-US" dirty="0"/>
              <a:t>Also refers to other documents (e.g. British Standards)</a:t>
            </a:r>
          </a:p>
          <a:p>
            <a:r>
              <a:rPr lang="en-US" dirty="0"/>
              <a:t>BS 9991 for residential buildings</a:t>
            </a:r>
          </a:p>
          <a:p>
            <a:r>
              <a:rPr lang="en-US" dirty="0"/>
              <a:t>BS 9999 for non-residential buildings</a:t>
            </a:r>
          </a:p>
          <a:p>
            <a:r>
              <a:rPr lang="en-US" dirty="0"/>
              <a:t>Others (e.g. HTM guidance for hospitals, BB100 for schools)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1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1701-6A54-422A-AF1F-14915A35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EEAEC-3F33-402D-B7CC-DB66E827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need to follow any specific guidance document</a:t>
            </a:r>
          </a:p>
          <a:p>
            <a:r>
              <a:rPr lang="en-GB" dirty="0"/>
              <a:t>As long as can justify that B1 to B5 are met</a:t>
            </a:r>
          </a:p>
          <a:p>
            <a:r>
              <a:rPr lang="en-GB" dirty="0"/>
              <a:t>Fire Engineering can often be used to do that</a:t>
            </a:r>
          </a:p>
          <a:p>
            <a:r>
              <a:rPr lang="en-GB" dirty="0"/>
              <a:t>As long as work is carried out by competent engineers</a:t>
            </a:r>
          </a:p>
          <a:p>
            <a:r>
              <a:rPr lang="en-GB" dirty="0"/>
              <a:t>Issue of competence is addressed later</a:t>
            </a:r>
          </a:p>
        </p:txBody>
      </p:sp>
    </p:spTree>
    <p:extLst>
      <p:ext uri="{BB962C8B-B14F-4D97-AF65-F5344CB8AC3E}">
        <p14:creationId xmlns:p14="http://schemas.microsoft.com/office/powerpoint/2010/main" val="285717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C083143F1943BC35958CC853B846" ma:contentTypeVersion="10" ma:contentTypeDescription="Create a new document." ma:contentTypeScope="" ma:versionID="ad192a72705bb1e7790b778922c1e781">
  <xsd:schema xmlns:xsd="http://www.w3.org/2001/XMLSchema" xmlns:xs="http://www.w3.org/2001/XMLSchema" xmlns:p="http://schemas.microsoft.com/office/2006/metadata/properties" xmlns:ns2="3846b46e-6855-45f4-99c4-bbbbaeb658d1" xmlns:ns3="90a3253b-4aac-455d-9996-09f9f254bf92" targetNamespace="http://schemas.microsoft.com/office/2006/metadata/properties" ma:root="true" ma:fieldsID="100ac18cd967ec98807f29a43d84a0ab" ns2:_="" ns3:_="">
    <xsd:import namespace="3846b46e-6855-45f4-99c4-bbbbaeb658d1"/>
    <xsd:import namespace="90a3253b-4aac-455d-9996-09f9f254bf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6b46e-6855-45f4-99c4-bbbbaeb6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3253b-4aac-455d-9996-09f9f254b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95D71C-EE9F-4931-AEB9-C0AD0D9F138C}">
  <ds:schemaRefs>
    <ds:schemaRef ds:uri="http://purl.org/dc/elements/1.1/"/>
    <ds:schemaRef ds:uri="http://schemas.microsoft.com/office/2006/metadata/properties"/>
    <ds:schemaRef ds:uri="90a3253b-4aac-455d-9996-09f9f254bf9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46b46e-6855-45f4-99c4-bbbbaeb658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576E61-470A-439C-A9CF-BB74CD5693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712021-8AE3-4D32-B766-6846C65A1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6b46e-6855-45f4-99c4-bbbbaeb658d1"/>
    <ds:schemaRef ds:uri="90a3253b-4aac-455d-9996-09f9f254b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899</Words>
  <Application>Microsoft Office PowerPoint</Application>
  <PresentationFormat>On-screen Show (16:9)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Intention of presentation</vt:lpstr>
      <vt:lpstr>Hackitt Review</vt:lpstr>
      <vt:lpstr>Key Focus Areas</vt:lpstr>
      <vt:lpstr>Regulations</vt:lpstr>
      <vt:lpstr>Building Regulations</vt:lpstr>
      <vt:lpstr>Guidance documents</vt:lpstr>
      <vt:lpstr>Fire Engineering</vt:lpstr>
      <vt:lpstr>Competence within Fire Industry</vt:lpstr>
      <vt:lpstr>PowerPoint Presentation</vt:lpstr>
      <vt:lpstr>Competence within Fire Industry</vt:lpstr>
      <vt:lpstr>Quality Control</vt:lpstr>
      <vt:lpstr>Quality Control</vt:lpstr>
      <vt:lpstr>PowerPoint Presentation</vt:lpstr>
      <vt:lpstr>PowerPoint Presentation</vt:lpstr>
      <vt:lpstr>‘Golden Thread’</vt:lpstr>
      <vt:lpstr>‘Golden Thread’</vt:lpstr>
      <vt:lpstr>Façade Materials if &gt;18m high</vt:lpstr>
      <vt:lpstr>PowerPoint Presentation</vt:lpstr>
      <vt:lpstr>Sprinklers</vt:lpstr>
      <vt:lpstr>Other issues</vt:lpstr>
      <vt:lpstr>Summary</vt:lpstr>
    </vt:vector>
  </TitlesOfParts>
  <Company>Exposure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Wiles</dc:creator>
  <cp:lastModifiedBy>Cheryl Pick</cp:lastModifiedBy>
  <cp:revision>30</cp:revision>
  <dcterms:created xsi:type="dcterms:W3CDTF">2018-03-07T12:21:15Z</dcterms:created>
  <dcterms:modified xsi:type="dcterms:W3CDTF">2018-04-16T08:04:27Z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0x01010073E9C083143F1943BC35958CC853B846</vt:lpwstr>
  </property>
</Properties>
</file>