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56"/>
  </p:notesMasterIdLst>
  <p:sldIdLst>
    <p:sldId id="256" r:id="rId6"/>
    <p:sldId id="258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1027"/>
    <a:srgbClr val="B4C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75323-E934-4094-B133-1628E1E54572}" v="2" dt="2018-04-05T13:24:31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580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33110-F2A3-42DF-AEFA-3D2C27441CC0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A3594-A57D-4790-8D3B-C8E60616F4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1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512B17BC-B6B6-4D33-9ABC-9C0E8D82EB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44879D6-2E0B-4BD9-8C19-C884E25BA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237CDF0-F472-4095-8212-BD4E40212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489ABE-42B1-4BB2-9329-19D98CFCC9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128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CDFFF80-FD2A-4659-AE96-544C29E12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C4B7AD61-D550-4BF9-9312-2287DE5E8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BCD3E1A-FACD-4052-B89C-CF8F0F4D6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CF663-6EEF-4948-9425-65A3A0A836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3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C74A690D-8BE4-474E-8962-971A244F83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A812440-0C03-4720-B04B-190E3C8F4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B774AB2-09BC-4DDB-8993-6A267D7EE8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0D393C-B147-45D0-8129-06B399C27B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327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12EFA2D-966C-488C-81F6-B5E80F294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DC84DE3-F235-4F24-84F1-A4D25C68A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2A9D8349-78D1-4361-AB8C-9E83B3F346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B19380-E6E6-42D6-992A-2CA5A181EA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71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A634C7E8-01D4-4B4F-A296-2849DB7C01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3F2CA5D-C6D3-454D-97AE-38FAB36EB7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DA66371-E147-46D6-99E6-9E10F6D24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B603F-0564-41E8-8978-9AC98253E6E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E170B8E9-2112-4472-A726-18BF39B4FB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676D65EC-E150-4F22-BFBD-C9233BFCCB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82907C9F-CCB8-4E4B-B018-65CAA2B48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40B755-57CA-4C1B-A7A2-428306157B9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9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4DA86ACD-BCD0-40A3-A0F0-B2160D6834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402B563F-B149-48D3-93AE-AB77E626B9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D2DFDF71-7E6B-4F30-B440-14281E727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92016F-C3F4-4E95-9B17-3E2E931CCFFE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7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2DAE5-3063-D54B-BF76-981DAD86CE35}"/>
              </a:ext>
            </a:extLst>
          </p:cNvPr>
          <p:cNvSpPr/>
          <p:nvPr userDrawn="1"/>
        </p:nvSpPr>
        <p:spPr>
          <a:xfrm>
            <a:off x="0" y="4804012"/>
            <a:ext cx="9144000" cy="339488"/>
          </a:xfrm>
          <a:prstGeom prst="rect">
            <a:avLst/>
          </a:prstGeom>
          <a:solidFill>
            <a:srgbClr val="B4C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58B51-AACD-E54D-98DC-611CFAECC8AB}"/>
              </a:ext>
            </a:extLst>
          </p:cNvPr>
          <p:cNvSpPr txBox="1"/>
          <p:nvPr userDrawn="1"/>
        </p:nvSpPr>
        <p:spPr>
          <a:xfrm>
            <a:off x="263769" y="4826978"/>
            <a:ext cx="713531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0" i="0" kern="1200">
                <a:solidFill>
                  <a:srgbClr val="791027"/>
                </a:solidFill>
                <a:effectLst/>
                <a:latin typeface="FoundrySterling-Bold" panose="02000300000000000000" pitchFamily="2" charset="0"/>
                <a:ea typeface="+mn-ea"/>
                <a:cs typeface="+mn-cs"/>
              </a:rPr>
              <a:t>LEADERSHIP &amp; CHALLENGE </a:t>
            </a:r>
            <a:r>
              <a:rPr lang="en-GB" sz="1350" b="1" kern="1200">
                <a:solidFill>
                  <a:schemeClr val="bg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Doing Things Differently </a:t>
            </a:r>
            <a:r>
              <a:rPr lang="en-GB"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 Annual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5C118-14B3-704B-9909-8A9B6FDA7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606" y="4800603"/>
            <a:ext cx="712704" cy="266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40A4A-78AE-A547-8526-25FFDEA5C6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185" y="4768844"/>
            <a:ext cx="525315" cy="2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1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94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9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FF470-4B8F-4412-A8A9-0AE7CC378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FE948-4E0C-46F0-B862-9DBC06C7F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1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7F0185-0CE3-4C9A-B9FD-67F6E7FF2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D1D43D-9C46-4BB1-B3CF-0356A91FA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535466-42E0-458B-958F-77C2AFEE9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77771-9CB1-4FA7-AF91-361B6350B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8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6A34-1C46-45BA-8C50-AAAC96561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337975-94F7-4CD9-9D12-A59F43B25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FC252F-5B97-4379-8AC6-1117665B8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3784D-E9DC-4C3C-9F63-54452BA83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9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885A5-2C08-4C05-8B9C-42F152AAB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B7DE2-A4F9-49CB-9E63-47144F38A0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4BDD5-F578-4DA5-BACC-1201BCC10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4BBD-B5B5-43C7-B90F-80DA756BA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D0AC04-61EB-495E-9D9B-26DF1200F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6A47C8-0FEB-43DF-A58C-AB11274A5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E3DF63-AEE2-4CAB-BA22-A6CAD6EF6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980E8-4B36-4826-AB19-1807E38FA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3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7D615E7-8EAF-44EC-955C-6DF8CE118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4B2FBA-AD94-4796-8B38-1E7078A21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6A0F80-C30B-411F-B162-974072F3C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A9FC9-91C2-425B-9815-03D63C8BE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4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AAABAA0-AD07-46B4-BA3E-6E61600A7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B7F628-1015-46B3-926C-6225C93120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5022DE-49BE-4D43-8CD0-DD551F407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848DB-62FF-4D20-A280-EBEDF483E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78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0C0F6C-6B9F-494A-9FEC-3AC5F73D20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7CF63-F8D2-4AB8-B3C8-C7984B3EF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35A65-4C5D-4BEA-B977-30589D815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A5FB4-7450-453B-89FA-4AF2716BF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95469-1BF4-8D4E-8530-E8FBE29F51D9}"/>
              </a:ext>
            </a:extLst>
          </p:cNvPr>
          <p:cNvSpPr/>
          <p:nvPr userDrawn="1"/>
        </p:nvSpPr>
        <p:spPr>
          <a:xfrm>
            <a:off x="0" y="4804012"/>
            <a:ext cx="9144000" cy="339488"/>
          </a:xfrm>
          <a:prstGeom prst="rect">
            <a:avLst/>
          </a:prstGeom>
          <a:solidFill>
            <a:srgbClr val="B4C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F0A41-E870-0A45-8272-B805347D9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606" y="4800603"/>
            <a:ext cx="712704" cy="266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4F0C52-89B7-7B46-9C38-F5A4F8504B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185" y="4768844"/>
            <a:ext cx="525315" cy="297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AECBE-803D-B748-AC48-C431DC9168EC}"/>
              </a:ext>
            </a:extLst>
          </p:cNvPr>
          <p:cNvSpPr txBox="1"/>
          <p:nvPr userDrawn="1"/>
        </p:nvSpPr>
        <p:spPr>
          <a:xfrm>
            <a:off x="263769" y="4826978"/>
            <a:ext cx="713531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0" i="0" kern="1200">
                <a:solidFill>
                  <a:srgbClr val="791027"/>
                </a:solidFill>
                <a:effectLst/>
                <a:latin typeface="FoundrySterling-Bold" panose="02000300000000000000" pitchFamily="2" charset="0"/>
                <a:ea typeface="+mn-ea"/>
                <a:cs typeface="+mn-cs"/>
              </a:rPr>
              <a:t>LEADERSHIP &amp; CHALLENGE </a:t>
            </a:r>
            <a:r>
              <a:rPr lang="en-GB" sz="1350" b="1" kern="1200">
                <a:solidFill>
                  <a:schemeClr val="bg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Doing Things Differently </a:t>
            </a:r>
            <a:r>
              <a:rPr lang="en-GB"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4125156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83DE0-2FAF-4DCE-8847-C3571C9DF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DAD2AA-48CE-431B-A1CB-4196DD740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AC21F-AD8F-4976-B5CF-B089420E6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41D5A-75F8-47C4-93CF-4567CF8D8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1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374E56-8ECE-4232-9055-32C3D2C4F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3BD904-6E17-4E0D-917F-B31BBA90A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702758-5D74-4D94-BDF9-1B489DD34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9241A-30E7-4CC3-AB1D-AFA4E9D33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0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D928C9-C3BD-419F-9F93-7047B9DB9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DB82F-D791-4A15-944D-27DDEA9808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393B56-4286-4077-9B52-626295DE8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4889-4017-42DC-9A4F-4BE8CB296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59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0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9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8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72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7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769" y="273844"/>
            <a:ext cx="8251581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769" y="879231"/>
            <a:ext cx="8642839" cy="3753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6972F-BDFA-E44E-98F8-2AFD055A1965}"/>
              </a:ext>
            </a:extLst>
          </p:cNvPr>
          <p:cNvSpPr/>
          <p:nvPr userDrawn="1"/>
        </p:nvSpPr>
        <p:spPr>
          <a:xfrm>
            <a:off x="0" y="4730262"/>
            <a:ext cx="9144000" cy="413238"/>
          </a:xfrm>
          <a:prstGeom prst="rect">
            <a:avLst/>
          </a:prstGeom>
          <a:solidFill>
            <a:srgbClr val="B4C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15C60E-403E-2A43-8AAD-C4D0AE000E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50606" y="4800603"/>
            <a:ext cx="712704" cy="266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80A302-32FD-6143-B841-DE51E29419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562185" y="4768844"/>
            <a:ext cx="525315" cy="297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5BBDC2-1CD0-8E4C-B987-B00A0D3A8CCF}"/>
              </a:ext>
            </a:extLst>
          </p:cNvPr>
          <p:cNvSpPr txBox="1"/>
          <p:nvPr userDrawn="1"/>
        </p:nvSpPr>
        <p:spPr>
          <a:xfrm>
            <a:off x="263769" y="4826978"/>
            <a:ext cx="713531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0" i="0" kern="1200">
                <a:solidFill>
                  <a:srgbClr val="791027"/>
                </a:solidFill>
                <a:effectLst/>
                <a:latin typeface="FoundrySterling-Bold" panose="02000300000000000000" pitchFamily="2" charset="0"/>
                <a:ea typeface="+mn-ea"/>
                <a:cs typeface="+mn-cs"/>
              </a:rPr>
              <a:t>LEADERSHIP &amp; CHALLENGE </a:t>
            </a:r>
            <a:r>
              <a:rPr lang="en-GB" sz="1350" b="1" kern="1200">
                <a:solidFill>
                  <a:schemeClr val="bg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Doing Things Differently </a:t>
            </a:r>
            <a:r>
              <a:rPr lang="en-GB"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52665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791027"/>
          </a:solidFill>
          <a:latin typeface="FoundrySterling-Bold" panose="020003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A4953E7-6DE9-4A43-B3D5-04EA15DE7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1F26BFC-BF39-436B-9098-472F0204B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29B392-857F-404B-96D4-C46B65B373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94BD6C-6BBC-446E-9B92-E4F17A8428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5CAC0D-0F3C-4CF3-B5E5-40DD060D5E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fld id="{BE4EA31D-4A78-4D94-9340-66C9D098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2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FC479-E0E8-A64E-977C-520105574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4E4FD-E7C5-6942-8DC3-0DF9ADBFE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57B06-50D4-154B-B8A2-E1332D9C0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3AC83-A878-F041-A1B8-24BD9617F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7" y="186991"/>
            <a:ext cx="1505014" cy="85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754FD-04CC-DD4C-9A9D-20712354A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6192"/>
            <a:ext cx="9144000" cy="1842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7962C-7853-410D-9F55-34067D15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798" y="189291"/>
            <a:ext cx="2183394" cy="1101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D5F86-5A75-F443-9452-1CC3A7F84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1" y="797036"/>
            <a:ext cx="9203267" cy="26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8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FE6BBF9-A858-4DB8-B464-7B62FC598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195263"/>
            <a:ext cx="6218635" cy="323850"/>
          </a:xfrm>
        </p:spPr>
        <p:txBody>
          <a:bodyPr/>
          <a:lstStyle/>
          <a:p>
            <a:r>
              <a:rPr lang="en-GB" altLang="en-US" sz="2400" b="1"/>
              <a:t>UoK history: key Medway milestones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CDB67F9-F4C8-4AC3-B844-950A5B7C8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9194" y="952500"/>
            <a:ext cx="6750844" cy="3671888"/>
          </a:xfrm>
        </p:spPr>
        <p:txBody>
          <a:bodyPr/>
          <a:lstStyle/>
          <a:p>
            <a:r>
              <a:rPr lang="en-GB" altLang="en-US" sz="1200" b="1"/>
              <a:t>1997: </a:t>
            </a:r>
            <a:r>
              <a:rPr lang="en-GB" altLang="en-US" sz="1200"/>
              <a:t>Kent began delivering degree programmes from Bridge Wardens’ College (Clock Tower Building), Historic Dockyard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en-US" sz="1200"/>
              <a:t>Widening access to HE &amp; contributing to Medway’s regeneration</a:t>
            </a:r>
          </a:p>
          <a:p>
            <a:endParaRPr lang="en-GB" altLang="en-US" sz="1200"/>
          </a:p>
          <a:p>
            <a:r>
              <a:rPr lang="en-GB" altLang="en-US" sz="1200" b="1"/>
              <a:t>2005:</a:t>
            </a:r>
            <a:r>
              <a:rPr lang="en-GB" altLang="en-US" sz="1200"/>
              <a:t> Medway Building opened, Pembroke (formerly HMS Pembroke)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en-US" sz="1200"/>
              <a:t>‘The Universities at Medway’: Greenwich, Kent, Canterbury Christ Church</a:t>
            </a:r>
          </a:p>
          <a:p>
            <a:endParaRPr lang="en-GB" altLang="en-US" sz="1200"/>
          </a:p>
          <a:p>
            <a:r>
              <a:rPr lang="en-GB" altLang="en-US" sz="1200" b="1"/>
              <a:t>2012: </a:t>
            </a:r>
            <a:r>
              <a:rPr lang="en-GB" altLang="en-US" sz="1200"/>
              <a:t>School of Music &amp; Fine Art launched, Historic Dockyard</a:t>
            </a:r>
          </a:p>
          <a:p>
            <a:endParaRPr lang="en-GB" altLang="en-US" sz="1200"/>
          </a:p>
          <a:p>
            <a:r>
              <a:rPr lang="en-GB" altLang="en-US" sz="1200" b="1"/>
              <a:t>2015:</a:t>
            </a:r>
            <a:r>
              <a:rPr lang="en-GB" altLang="en-US" sz="1200"/>
              <a:t> Kent Business School moved from Pembroke into the Sail &amp; Colour Loft (HD); Royal Dockyard Church refurbished</a:t>
            </a:r>
          </a:p>
          <a:p>
            <a:endParaRPr lang="en-GB" altLang="en-US" sz="1200"/>
          </a:p>
          <a:p>
            <a:r>
              <a:rPr lang="en-GB" altLang="en-US" sz="1200" b="1"/>
              <a:t>2017:</a:t>
            </a:r>
            <a:r>
              <a:rPr lang="en-GB" altLang="en-US" sz="1200"/>
              <a:t> Student Hub completed (Pembroke): café, bar, flexible social space; Galvanising Shop refurbished (HD): reception, café, performance space</a:t>
            </a:r>
          </a:p>
          <a:p>
            <a:endParaRPr lang="en-GB" altLang="en-US" sz="1200" b="1"/>
          </a:p>
          <a:p>
            <a:r>
              <a:rPr lang="en-GB" altLang="en-US" sz="1200" b="1"/>
              <a:t>2018:</a:t>
            </a:r>
            <a:r>
              <a:rPr lang="en-GB" altLang="en-US" sz="1200"/>
              <a:t> KBS expanding into CHDT’s space in S&amp;CL</a:t>
            </a: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034462DC-EEA3-487C-8D05-D8C1A02A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07169" y="450056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E:\HistoricDyardLogoBlack.jpg">
            <a:extLst>
              <a:ext uri="{FF2B5EF4-FFF2-40B4-BE49-F238E27FC236}">
                <a16:creationId xmlns:a16="http://schemas.microsoft.com/office/drawing/2014/main" id="{524B28CE-AAC8-4546-9BF4-172CF6FE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317" y="4624388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46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7115D75-24C5-401D-B1E6-3E33A0673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-20241"/>
            <a:ext cx="6172200" cy="857251"/>
          </a:xfrm>
        </p:spPr>
        <p:txBody>
          <a:bodyPr/>
          <a:lstStyle/>
          <a:p>
            <a:r>
              <a:rPr lang="en-GB" altLang="en-US" b="1"/>
              <a:t>Why the Historic Dockyard?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70E27C75-8A31-48CF-B7B9-602C64E024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47812" y="951310"/>
            <a:ext cx="6101954" cy="3835003"/>
          </a:xfrm>
        </p:spPr>
        <p:txBody>
          <a:bodyPr/>
          <a:lstStyle/>
          <a:p>
            <a:r>
              <a:rPr lang="en-GB" altLang="en-US" sz="1875"/>
              <a:t>We needed more space and it’s where we started – Bridge Wardens’ College (1997)</a:t>
            </a:r>
          </a:p>
          <a:p>
            <a:endParaRPr lang="en-GB" altLang="en-US" sz="1875"/>
          </a:p>
          <a:p>
            <a:r>
              <a:rPr lang="en-GB" altLang="en-US" sz="1875"/>
              <a:t>Great buildings, brand value and synergy that adds value to our offer in a competitive market - a creative place ideal for learning and knowledge growth, operationally compatible in terms of visitor seasonality </a:t>
            </a:r>
          </a:p>
          <a:p>
            <a:endParaRPr lang="en-GB" altLang="en-US" sz="1875"/>
          </a:p>
          <a:p>
            <a:r>
              <a:rPr lang="en-GB" altLang="en-US" sz="1875"/>
              <a:t>Having started transactionally with defined boundaries, the relationship has evolved as we have grown to understand each other’s operational needs</a:t>
            </a:r>
          </a:p>
        </p:txBody>
      </p:sp>
      <p:pic>
        <p:nvPicPr>
          <p:cNvPr id="16388" name="Picture 2" descr="E:\HistoricDyardLogoBlack.jpg">
            <a:extLst>
              <a:ext uri="{FF2B5EF4-FFF2-40B4-BE49-F238E27FC236}">
                <a16:creationId xmlns:a16="http://schemas.microsoft.com/office/drawing/2014/main" id="{A9E47215-012F-43A1-A59B-7D9273A4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06" y="4562475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650669A3-AB33-43F4-9595-150D34F0A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506516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CD98E63-11C3-4B13-8751-2DD83B479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7325" y="122635"/>
            <a:ext cx="6172200" cy="857250"/>
          </a:xfrm>
        </p:spPr>
        <p:txBody>
          <a:bodyPr/>
          <a:lstStyle/>
          <a:p>
            <a:r>
              <a:rPr lang="en-GB" altLang="en-US"/>
              <a:t>“The Fear of the Historic”</a:t>
            </a:r>
            <a:br>
              <a:rPr lang="en-GB" altLang="en-US"/>
            </a:br>
            <a:r>
              <a:rPr lang="en-GB" altLang="en-US"/>
              <a:t>The Big 3…..</a:t>
            </a:r>
          </a:p>
        </p:txBody>
      </p:sp>
      <p:pic>
        <p:nvPicPr>
          <p:cNvPr id="17411" name="Picture 2" descr="E:\HistoricDyardLogoBlack.jpg">
            <a:extLst>
              <a:ext uri="{FF2B5EF4-FFF2-40B4-BE49-F238E27FC236}">
                <a16:creationId xmlns:a16="http://schemas.microsoft.com/office/drawing/2014/main" id="{22EDB782-3E6C-4580-B48E-16AFA596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35" y="4504135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A picture containing ground, outdoor, person&#10;&#10;Description generated with very high confidence">
            <a:extLst>
              <a:ext uri="{FF2B5EF4-FFF2-40B4-BE49-F238E27FC236}">
                <a16:creationId xmlns:a16="http://schemas.microsoft.com/office/drawing/2014/main" id="{041B2D6E-7F07-4362-A263-98BE2854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1122760"/>
            <a:ext cx="291703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5DA9E39F-00BE-401F-9CB1-486A6140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41" y="979885"/>
            <a:ext cx="2474119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>
            <a:extLst>
              <a:ext uri="{FF2B5EF4-FFF2-40B4-BE49-F238E27FC236}">
                <a16:creationId xmlns:a16="http://schemas.microsoft.com/office/drawing/2014/main" id="{828BB963-E3CE-4E11-B54E-A79E1C5D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33192" r="50000" b="16675"/>
          <a:stretch>
            <a:fillRect/>
          </a:stretch>
        </p:blipFill>
        <p:spPr bwMode="auto">
          <a:xfrm>
            <a:off x="3093244" y="3209925"/>
            <a:ext cx="2917031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2">
            <a:extLst>
              <a:ext uri="{FF2B5EF4-FFF2-40B4-BE49-F238E27FC236}">
                <a16:creationId xmlns:a16="http://schemas.microsoft.com/office/drawing/2014/main" id="{4FD71993-8115-4732-BA94-E18372210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3071812"/>
            <a:ext cx="114646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Archaeology</a:t>
            </a:r>
          </a:p>
        </p:txBody>
      </p:sp>
      <p:sp>
        <p:nvSpPr>
          <p:cNvPr id="17416" name="TextBox 9">
            <a:extLst>
              <a:ext uri="{FF2B5EF4-FFF2-40B4-BE49-F238E27FC236}">
                <a16:creationId xmlns:a16="http://schemas.microsoft.com/office/drawing/2014/main" id="{CE069B3E-262D-43E3-AABF-1BD2263C0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298" y="2790825"/>
            <a:ext cx="89639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Asbestos</a:t>
            </a:r>
          </a:p>
        </p:txBody>
      </p:sp>
      <p:sp>
        <p:nvSpPr>
          <p:cNvPr id="17417" name="TextBox 10">
            <a:extLst>
              <a:ext uri="{FF2B5EF4-FFF2-40B4-BE49-F238E27FC236}">
                <a16:creationId xmlns:a16="http://schemas.microsoft.com/office/drawing/2014/main" id="{A003A9FB-CA7C-448B-8809-C616BE5E6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560" y="3664744"/>
            <a:ext cx="234910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Unexpected Structural Issues</a:t>
            </a:r>
          </a:p>
        </p:txBody>
      </p:sp>
      <p:pic>
        <p:nvPicPr>
          <p:cNvPr id="17418" name="Picture 3">
            <a:extLst>
              <a:ext uri="{FF2B5EF4-FFF2-40B4-BE49-F238E27FC236}">
                <a16:creationId xmlns:a16="http://schemas.microsoft.com/office/drawing/2014/main" id="{33E721A6-7F69-4B5D-9082-1D0561E0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73844" y="4487466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689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40FED0EF-BFBE-4D82-B28A-48F5C40EE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“The Fear of the Historic”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042AB3E5-9B7A-4C03-BC66-82E0BC4E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3192" r="53149" b="17786"/>
          <a:stretch>
            <a:fillRect/>
          </a:stretch>
        </p:blipFill>
        <p:spPr bwMode="auto">
          <a:xfrm>
            <a:off x="1485900" y="1400175"/>
            <a:ext cx="2744391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78280B04-0ED5-4BC3-8879-C7C3B6D6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t="33192" r="48424" b="17786"/>
          <a:stretch>
            <a:fillRect/>
          </a:stretch>
        </p:blipFill>
        <p:spPr bwMode="auto">
          <a:xfrm>
            <a:off x="4720829" y="1472804"/>
            <a:ext cx="3190875" cy="21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>
            <a:extLst>
              <a:ext uri="{FF2B5EF4-FFF2-40B4-BE49-F238E27FC236}">
                <a16:creationId xmlns:a16="http://schemas.microsoft.com/office/drawing/2014/main" id="{64D088CF-65DE-4000-B916-C3C96C4A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4080272"/>
            <a:ext cx="22445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100">
                <a:solidFill>
                  <a:srgbClr val="000000"/>
                </a:solidFill>
              </a:rPr>
              <a:t>“Leaky Buildings”</a:t>
            </a:r>
          </a:p>
        </p:txBody>
      </p:sp>
      <p:pic>
        <p:nvPicPr>
          <p:cNvPr id="18438" name="Picture 2" descr="E:\HistoricDyardLogoBlack.jpg">
            <a:extLst>
              <a:ext uri="{FF2B5EF4-FFF2-40B4-BE49-F238E27FC236}">
                <a16:creationId xmlns:a16="http://schemas.microsoft.com/office/drawing/2014/main" id="{C4BC711C-F7E3-4A62-BEBA-4AAAE7D09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4516041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>
            <a:extLst>
              <a:ext uri="{FF2B5EF4-FFF2-40B4-BE49-F238E27FC236}">
                <a16:creationId xmlns:a16="http://schemas.microsoft.com/office/drawing/2014/main" id="{0DFDE2A0-5830-4F83-AB28-7EA273A8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516041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71B0150-4274-44F5-BDE0-2F61346D0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2335" y="141685"/>
            <a:ext cx="6172200" cy="857250"/>
          </a:xfrm>
        </p:spPr>
        <p:txBody>
          <a:bodyPr/>
          <a:lstStyle/>
          <a:p>
            <a:r>
              <a:rPr lang="en-GB" altLang="en-US"/>
              <a:t>Work with the experts to assess the risk </a:t>
            </a:r>
            <a:r>
              <a:rPr lang="en-GB" altLang="en-US" b="1" u="sng"/>
              <a:t>before</a:t>
            </a:r>
            <a:r>
              <a:rPr lang="en-GB" altLang="en-US"/>
              <a:t> you start”</a:t>
            </a:r>
          </a:p>
        </p:txBody>
      </p:sp>
      <p:pic>
        <p:nvPicPr>
          <p:cNvPr id="19459" name="Picture 2" descr="E:\HistoricDyardLogoBlack.jpg">
            <a:extLst>
              <a:ext uri="{FF2B5EF4-FFF2-40B4-BE49-F238E27FC236}">
                <a16:creationId xmlns:a16="http://schemas.microsoft.com/office/drawing/2014/main" id="{A99D3927-9C56-4C7F-9099-DEE1F849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29" y="4601766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132D6E1-EE41-40DA-88F0-B053C74E8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766" y="1696641"/>
            <a:ext cx="61722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eaLnBrk="1" hangingPunct="1">
              <a:defRPr/>
            </a:pPr>
            <a:r>
              <a:rPr lang="en-GB" altLang="en-US" sz="2400" kern="0" dirty="0">
                <a:solidFill>
                  <a:srgbClr val="000000"/>
                </a:solidFill>
                <a:latin typeface="Arial"/>
              </a:rPr>
              <a:t>Historic England</a:t>
            </a:r>
          </a:p>
          <a:p>
            <a:pPr marL="257175" indent="-257175" eaLnBrk="1" hangingPunct="1">
              <a:defRPr/>
            </a:pPr>
            <a:r>
              <a:rPr lang="en-GB" altLang="en-US" sz="2400" kern="0" dirty="0">
                <a:solidFill>
                  <a:srgbClr val="000000"/>
                </a:solidFill>
                <a:latin typeface="Arial"/>
              </a:rPr>
              <a:t>Appropriately experienced surveyors</a:t>
            </a:r>
          </a:p>
          <a:p>
            <a:pPr marL="257175" indent="-257175" eaLnBrk="1" hangingPunct="1">
              <a:defRPr/>
            </a:pPr>
            <a:r>
              <a:rPr lang="en-GB" altLang="en-US" sz="2400" kern="0" dirty="0">
                <a:solidFill>
                  <a:srgbClr val="000000"/>
                </a:solidFill>
                <a:latin typeface="Arial"/>
              </a:rPr>
              <a:t>Some (most) property owners</a:t>
            </a:r>
            <a:endParaRPr lang="en-US" altLang="en-US" sz="24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61" name="Picture 3">
            <a:extLst>
              <a:ext uri="{FF2B5EF4-FFF2-40B4-BE49-F238E27FC236}">
                <a16:creationId xmlns:a16="http://schemas.microsoft.com/office/drawing/2014/main" id="{B7F1C02A-308F-4D3A-9398-345FE6B2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7" y="444222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23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B22E549-FEB9-4455-A1E1-0CFB06E1F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7331" y="411956"/>
            <a:ext cx="6172200" cy="857250"/>
          </a:xfrm>
        </p:spPr>
        <p:txBody>
          <a:bodyPr/>
          <a:lstStyle/>
          <a:p>
            <a:r>
              <a:rPr lang="en-GB" altLang="en-US"/>
              <a:t>So what’s new in University use of historic buildings?</a:t>
            </a:r>
          </a:p>
        </p:txBody>
      </p:sp>
      <p:pic>
        <p:nvPicPr>
          <p:cNvPr id="20483" name="Picture 2" descr="E:\HistoricDyardLogoBlack.jpg">
            <a:extLst>
              <a:ext uri="{FF2B5EF4-FFF2-40B4-BE49-F238E27FC236}">
                <a16:creationId xmlns:a16="http://schemas.microsoft.com/office/drawing/2014/main" id="{D9347614-4935-4B9D-902C-227C69C3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85" y="4488656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">
            <a:extLst>
              <a:ext uri="{FF2B5EF4-FFF2-40B4-BE49-F238E27FC236}">
                <a16:creationId xmlns:a16="http://schemas.microsoft.com/office/drawing/2014/main" id="{100D5994-D6C2-4097-B8E9-51E8E5FCF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954" y="4271963"/>
            <a:ext cx="201208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Christ Church College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University of Oxford</a:t>
            </a:r>
          </a:p>
        </p:txBody>
      </p:sp>
      <p:pic>
        <p:nvPicPr>
          <p:cNvPr id="20485" name="Picture 4">
            <a:extLst>
              <a:ext uri="{FF2B5EF4-FFF2-40B4-BE49-F238E27FC236}">
                <a16:creationId xmlns:a16="http://schemas.microsoft.com/office/drawing/2014/main" id="{31737753-DD20-4F4E-A971-666438C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48599" r="37459" b="9381"/>
          <a:stretch>
            <a:fillRect/>
          </a:stretch>
        </p:blipFill>
        <p:spPr bwMode="auto">
          <a:xfrm>
            <a:off x="1389460" y="1454944"/>
            <a:ext cx="6172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>
            <a:extLst>
              <a:ext uri="{FF2B5EF4-FFF2-40B4-BE49-F238E27FC236}">
                <a16:creationId xmlns:a16="http://schemas.microsoft.com/office/drawing/2014/main" id="{5C62F862-021A-4E6D-9384-15985177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47675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645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3C7E5972-52B4-49FB-BD67-DE7BD994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33192" r="40552" b="16383"/>
          <a:stretch>
            <a:fillRect/>
          </a:stretch>
        </p:blipFill>
        <p:spPr bwMode="auto">
          <a:xfrm>
            <a:off x="1296591" y="519113"/>
            <a:ext cx="6550819" cy="336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E:\HistoricDyardLogoBlack.jpg">
            <a:extLst>
              <a:ext uri="{FF2B5EF4-FFF2-40B4-BE49-F238E27FC236}">
                <a16:creationId xmlns:a16="http://schemas.microsoft.com/office/drawing/2014/main" id="{AD120C61-E97E-4EF0-B5E6-B4989155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17" y="451604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">
            <a:extLst>
              <a:ext uri="{FF2B5EF4-FFF2-40B4-BE49-F238E27FC236}">
                <a16:creationId xmlns:a16="http://schemas.microsoft.com/office/drawing/2014/main" id="{197A2064-2BC9-4B71-9D5D-7F0C88AC3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410" y="4031457"/>
            <a:ext cx="28969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University College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Durham-University-Palace-Green</a:t>
            </a:r>
          </a:p>
        </p:txBody>
      </p:sp>
      <p:pic>
        <p:nvPicPr>
          <p:cNvPr id="21509" name="Picture 3">
            <a:extLst>
              <a:ext uri="{FF2B5EF4-FFF2-40B4-BE49-F238E27FC236}">
                <a16:creationId xmlns:a16="http://schemas.microsoft.com/office/drawing/2014/main" id="{870D86C0-AFA3-4EFF-81C9-6096836C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93419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79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HistoricDyardLogoBlack.jpg">
            <a:extLst>
              <a:ext uri="{FF2B5EF4-FFF2-40B4-BE49-F238E27FC236}">
                <a16:creationId xmlns:a16="http://schemas.microsoft.com/office/drawing/2014/main" id="{0FD92BD7-789F-4811-BEAA-F6BD96E6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506516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8">
            <a:extLst>
              <a:ext uri="{FF2B5EF4-FFF2-40B4-BE49-F238E27FC236}">
                <a16:creationId xmlns:a16="http://schemas.microsoft.com/office/drawing/2014/main" id="{1757A28A-DFF4-4615-8E1C-0D1A7F6C7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06" y="3525442"/>
            <a:ext cx="342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Campus Gräsvik: Valhallavägen 1, Karlskrona</a:t>
            </a:r>
            <a:br>
              <a:rPr lang="en-GB" altLang="en-US" sz="1350" b="1">
                <a:solidFill>
                  <a:srgbClr val="000000"/>
                </a:solidFill>
              </a:rPr>
            </a:br>
            <a:r>
              <a:rPr lang="en-GB" altLang="en-US" sz="1350" b="1">
                <a:solidFill>
                  <a:srgbClr val="000000"/>
                </a:solidFill>
              </a:rPr>
              <a:t>Campus Karlshamn: Biblioteksgatan 4, Karlshamn</a:t>
            </a:r>
          </a:p>
        </p:txBody>
      </p:sp>
      <p:pic>
        <p:nvPicPr>
          <p:cNvPr id="22532" name="Picture 9">
            <a:extLst>
              <a:ext uri="{FF2B5EF4-FFF2-40B4-BE49-F238E27FC236}">
                <a16:creationId xmlns:a16="http://schemas.microsoft.com/office/drawing/2014/main" id="{7CD434D5-6A7B-4D9B-8B68-7CC86B433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5609" r="4166" b="24454"/>
          <a:stretch>
            <a:fillRect/>
          </a:stretch>
        </p:blipFill>
        <p:spPr bwMode="auto">
          <a:xfrm>
            <a:off x="906066" y="357187"/>
            <a:ext cx="7122319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>
            <a:extLst>
              <a:ext uri="{FF2B5EF4-FFF2-40B4-BE49-F238E27FC236}">
                <a16:creationId xmlns:a16="http://schemas.microsoft.com/office/drawing/2014/main" id="{C6D85214-59BE-4EA4-B8CF-7E6D79FA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69607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77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114CB297-06D5-495D-B061-D74AB12A5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128588"/>
            <a:ext cx="6172200" cy="857250"/>
          </a:xfrm>
        </p:spPr>
        <p:txBody>
          <a:bodyPr/>
          <a:lstStyle/>
          <a:p>
            <a:r>
              <a:rPr lang="en-GB" altLang="en-US" sz="2400"/>
              <a:t>Universities creating tomorrow’s  heritage….</a:t>
            </a:r>
            <a:br>
              <a:rPr lang="en-GB" altLang="en-US" sz="2400"/>
            </a:br>
            <a:r>
              <a:rPr lang="en-GB" altLang="en-US" sz="2400"/>
              <a:t>“The Constraint of the purpose designed on future flexibility and need”.</a:t>
            </a:r>
          </a:p>
        </p:txBody>
      </p:sp>
      <p:pic>
        <p:nvPicPr>
          <p:cNvPr id="23555" name="Picture 2" descr="E:\HistoricDyardLogoBlack.jpg">
            <a:extLst>
              <a:ext uri="{FF2B5EF4-FFF2-40B4-BE49-F238E27FC236}">
                <a16:creationId xmlns:a16="http://schemas.microsoft.com/office/drawing/2014/main" id="{697BB276-EE87-415F-BEFA-4341356B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529138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>
            <a:extLst>
              <a:ext uri="{FF2B5EF4-FFF2-40B4-BE49-F238E27FC236}">
                <a16:creationId xmlns:a16="http://schemas.microsoft.com/office/drawing/2014/main" id="{A4B24587-008B-4965-AE04-03B761CD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34593" r="45274" b="19321"/>
          <a:stretch>
            <a:fillRect/>
          </a:stretch>
        </p:blipFill>
        <p:spPr bwMode="auto">
          <a:xfrm>
            <a:off x="2195513" y="1366838"/>
            <a:ext cx="4474369" cy="253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10">
            <a:extLst>
              <a:ext uri="{FF2B5EF4-FFF2-40B4-BE49-F238E27FC236}">
                <a16:creationId xmlns:a16="http://schemas.microsoft.com/office/drawing/2014/main" id="{2BED4DCD-CFEC-4023-9F0A-BA22E823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132" y="4105276"/>
            <a:ext cx="421243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The Tower Building, London Metropolitan University with the Deconstructivist Graduate Centre designed by Daniel Libeskind</a:t>
            </a:r>
          </a:p>
        </p:txBody>
      </p:sp>
      <p:pic>
        <p:nvPicPr>
          <p:cNvPr id="23558" name="Picture 3">
            <a:extLst>
              <a:ext uri="{FF2B5EF4-FFF2-40B4-BE49-F238E27FC236}">
                <a16:creationId xmlns:a16="http://schemas.microsoft.com/office/drawing/2014/main" id="{47EFC9B6-FE4E-46E5-B3A1-A7C23006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516041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42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CA5879F-33BD-4B81-B0C7-0276864CB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7331" y="411956"/>
            <a:ext cx="6172200" cy="857250"/>
          </a:xfrm>
        </p:spPr>
        <p:txBody>
          <a:bodyPr/>
          <a:lstStyle/>
          <a:p>
            <a:r>
              <a:rPr lang="en-GB" altLang="en-US"/>
              <a:t>Heritage and place….. the added value</a:t>
            </a:r>
          </a:p>
        </p:txBody>
      </p:sp>
      <p:pic>
        <p:nvPicPr>
          <p:cNvPr id="24579" name="Picture 2" descr="E:\HistoricDyardLogoBlack.jpg">
            <a:extLst>
              <a:ext uri="{FF2B5EF4-FFF2-40B4-BE49-F238E27FC236}">
                <a16:creationId xmlns:a16="http://schemas.microsoft.com/office/drawing/2014/main" id="{0C2BF709-B3D0-4DAC-8A71-96DCDB68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488656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D83C671-05EA-4DAF-B602-D788B460F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66" y="1747838"/>
            <a:ext cx="61722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</a:rPr>
              <a:t>“Places of anchorage”</a:t>
            </a:r>
          </a:p>
          <a:p>
            <a:pPr marL="0" indent="0" eaLnBrk="1" hangingPunct="1">
              <a:buNone/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</a:rPr>
              <a:t>“Places of connection”</a:t>
            </a:r>
          </a:p>
          <a:p>
            <a:pPr marL="0" indent="0" eaLnBrk="1" hangingPunct="1">
              <a:buNone/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</a:rPr>
              <a:t>“Places of possibility</a:t>
            </a:r>
          </a:p>
          <a:p>
            <a:pPr marL="0" indent="0" eaLnBrk="1" hangingPunct="1">
              <a:buNone/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</a:rPr>
              <a:t>“Places of learning”</a:t>
            </a:r>
          </a:p>
          <a:p>
            <a:pPr marL="0" indent="0" eaLnBrk="1" hangingPunct="1">
              <a:buNone/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</a:rPr>
              <a:t>“Places of inspiration”</a:t>
            </a:r>
          </a:p>
          <a:p>
            <a:pPr marL="0" indent="0" eaLnBrk="1" hangingPunct="1">
              <a:buNone/>
              <a:defRPr/>
            </a:pPr>
            <a:endParaRPr lang="en-US" altLang="en-US" sz="1050" kern="0" dirty="0">
              <a:solidFill>
                <a:srgbClr val="000000"/>
              </a:solidFill>
              <a:latin typeface="Arial"/>
            </a:endParaRPr>
          </a:p>
          <a:p>
            <a:pPr marL="0" indent="0" eaLnBrk="1" hangingPunct="1">
              <a:buNone/>
              <a:defRPr/>
            </a:pPr>
            <a:endParaRPr lang="en-US" altLang="en-US" sz="1050" kern="0" dirty="0">
              <a:solidFill>
                <a:srgbClr val="000000"/>
              </a:solidFill>
              <a:latin typeface="Arial"/>
            </a:endParaRPr>
          </a:p>
          <a:p>
            <a:pPr marL="0" indent="0" algn="ctr" eaLnBrk="1" hangingPunct="1">
              <a:buNone/>
              <a:defRPr/>
            </a:pPr>
            <a:r>
              <a:rPr lang="en-US" altLang="en-US" sz="1050" kern="0" dirty="0">
                <a:solidFill>
                  <a:srgbClr val="000000"/>
                </a:solidFill>
                <a:latin typeface="Arial"/>
              </a:rPr>
              <a:t>Charles Landry (2013</a:t>
            </a:r>
          </a:p>
          <a:p>
            <a:pPr marL="0" indent="0" algn="ctr" eaLnBrk="1" hangingPunct="1">
              <a:buNone/>
              <a:defRPr/>
            </a:pPr>
            <a:r>
              <a:rPr lang="en-US" altLang="en-US" sz="1050" kern="0" dirty="0">
                <a:solidFill>
                  <a:srgbClr val="000000"/>
                </a:solidFill>
                <a:latin typeface="Arial"/>
              </a:rPr>
              <a:t>(Author of: The Art of City Making and The Creative City)</a:t>
            </a:r>
          </a:p>
          <a:p>
            <a:pPr marL="0" indent="0" eaLnBrk="1" hangingPunct="1">
              <a:buNone/>
              <a:defRPr/>
            </a:pPr>
            <a:endParaRPr lang="en-US" altLang="en-US" sz="105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81" name="Picture 3">
            <a:extLst>
              <a:ext uri="{FF2B5EF4-FFF2-40B4-BE49-F238E27FC236}">
                <a16:creationId xmlns:a16="http://schemas.microsoft.com/office/drawing/2014/main" id="{61DF7E98-65F6-4EC9-A597-E96C4232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47913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23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ECADC-72BC-CC40-A2C9-AD278964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-29634" y="327987"/>
            <a:ext cx="9203267" cy="26686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A01B87-A58A-40A3-83C4-31F5A97108DE}"/>
              </a:ext>
            </a:extLst>
          </p:cNvPr>
          <p:cNvSpPr txBox="1">
            <a:spLocks/>
          </p:cNvSpPr>
          <p:nvPr/>
        </p:nvSpPr>
        <p:spPr bwMode="auto">
          <a:xfrm>
            <a:off x="835819" y="2057400"/>
            <a:ext cx="7486650" cy="14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189">
              <a:defRPr/>
            </a:pPr>
            <a:r>
              <a:rPr lang="en-GB" sz="3100" b="1">
                <a:solidFill>
                  <a:prstClr val="black"/>
                </a:solidFill>
                <a:latin typeface="Calibri"/>
              </a:rPr>
              <a:t>Workshop Session 3 : LT2</a:t>
            </a:r>
            <a:br>
              <a:rPr lang="en-GB" sz="3100" b="1">
                <a:solidFill>
                  <a:prstClr val="black"/>
                </a:solidFill>
                <a:latin typeface="Calibri"/>
              </a:rPr>
            </a:br>
            <a:br>
              <a:rPr lang="en-GB" sz="2100" b="1">
                <a:solidFill>
                  <a:prstClr val="black"/>
                </a:solidFill>
                <a:latin typeface="Calibri"/>
              </a:rPr>
            </a:br>
            <a:r>
              <a:rPr lang="en-GB" sz="2700">
                <a:solidFill>
                  <a:prstClr val="black"/>
                </a:solidFill>
                <a:latin typeface="Calibri"/>
              </a:rPr>
              <a:t>How Universities Work with the Heritage Sector to Create Inspiring but Functional Facilities from Historic Buildings</a:t>
            </a:r>
            <a:endParaRPr lang="en-GB" sz="21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330C1-4D35-45B2-BEC0-3460288BD25C}"/>
              </a:ext>
            </a:extLst>
          </p:cNvPr>
          <p:cNvSpPr txBox="1"/>
          <p:nvPr/>
        </p:nvSpPr>
        <p:spPr>
          <a:xfrm>
            <a:off x="1267113" y="3728856"/>
            <a:ext cx="657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defRPr/>
            </a:pPr>
            <a:r>
              <a:rPr lang="en-GB" sz="1800" b="1">
                <a:solidFill>
                  <a:prstClr val="black"/>
                </a:solidFill>
                <a:latin typeface="Calibri"/>
              </a:rPr>
              <a:t>Bill Ferris OBE, DL: </a:t>
            </a:r>
            <a:r>
              <a:rPr lang="en-GB" sz="1800">
                <a:solidFill>
                  <a:prstClr val="black"/>
                </a:solidFill>
                <a:latin typeface="Calibri"/>
              </a:rPr>
              <a:t>Chief Executive, Chatham Historic Dockyard Trust</a:t>
            </a:r>
            <a:br>
              <a:rPr lang="en-GB" sz="1800">
                <a:solidFill>
                  <a:prstClr val="black"/>
                </a:solidFill>
                <a:latin typeface="Calibri"/>
              </a:rPr>
            </a:br>
            <a:r>
              <a:rPr lang="en-GB" sz="1800" b="1">
                <a:solidFill>
                  <a:prstClr val="black"/>
                </a:solidFill>
                <a:latin typeface="Calibri"/>
              </a:rPr>
              <a:t>Nick Grief: </a:t>
            </a:r>
            <a:r>
              <a:rPr lang="en-GB" sz="1800">
                <a:solidFill>
                  <a:prstClr val="black"/>
                </a:solidFill>
                <a:latin typeface="Calibri"/>
              </a:rPr>
              <a:t>Dean for Medway, University of Kent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19460D0B-5707-4962-89A6-BE97F9C878D1}"/>
              </a:ext>
            </a:extLst>
          </p:cNvPr>
          <p:cNvSpPr/>
          <p:nvPr/>
        </p:nvSpPr>
        <p:spPr>
          <a:xfrm>
            <a:off x="3987715" y="224805"/>
            <a:ext cx="5047397" cy="44150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7582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GB" sz="1275" b="1">
                <a:solidFill>
                  <a:prstClr val="black"/>
                </a:solidFill>
                <a:latin typeface="Calibri"/>
              </a:rPr>
              <a:t>Download the conference app! Guidebook passphrase: AUDE2018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0AD9292-F87C-418D-B2B1-81AF6764CE91}"/>
              </a:ext>
            </a:extLst>
          </p:cNvPr>
          <p:cNvSpPr/>
          <p:nvPr/>
        </p:nvSpPr>
        <p:spPr>
          <a:xfrm>
            <a:off x="108889" y="218042"/>
            <a:ext cx="2486828" cy="44150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7582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342900">
              <a:defRPr/>
            </a:pPr>
            <a:r>
              <a:rPr lang="en-GB" sz="1275" b="1">
                <a:solidFill>
                  <a:prstClr val="black"/>
                </a:solidFill>
                <a:latin typeface="Calibri"/>
              </a:rPr>
              <a:t>Tweet us: #</a:t>
            </a:r>
            <a:r>
              <a:rPr lang="en-GB" sz="1275" b="1" err="1">
                <a:solidFill>
                  <a:prstClr val="black"/>
                </a:solidFill>
                <a:latin typeface="Calibri"/>
              </a:rPr>
              <a:t>AUDEconference</a:t>
            </a:r>
            <a:r>
              <a:rPr lang="en-GB" sz="1275" b="1">
                <a:solidFill>
                  <a:prstClr val="black"/>
                </a:solidFill>
                <a:latin typeface="Calibri"/>
              </a:rPr>
              <a:t> @</a:t>
            </a:r>
            <a:r>
              <a:rPr lang="en-GB" sz="1275" b="1" err="1">
                <a:solidFill>
                  <a:prstClr val="black"/>
                </a:solidFill>
                <a:latin typeface="Calibri"/>
              </a:rPr>
              <a:t>AUDE_news</a:t>
            </a:r>
            <a:endParaRPr lang="en-GB" sz="1275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FF9219-A3FF-4F15-B8D6-C9436487C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7" y="283331"/>
            <a:ext cx="320019" cy="3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43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BC5C274-3F95-4125-90F2-25DE00B18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963" y="465535"/>
            <a:ext cx="6642497" cy="857250"/>
          </a:xfrm>
        </p:spPr>
        <p:txBody>
          <a:bodyPr/>
          <a:lstStyle/>
          <a:p>
            <a:r>
              <a:rPr lang="en-US" altLang="en-US" sz="3000" b="1"/>
              <a:t>HLF New ideas need old buildings 2013</a:t>
            </a:r>
            <a:br>
              <a:rPr lang="en-US" altLang="en-US" sz="3000" b="1"/>
            </a:br>
            <a:endParaRPr lang="en-GB" altLang="en-US" sz="3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61DA5-97C8-48A5-9392-670CF46E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119" y="1200151"/>
            <a:ext cx="6535341" cy="33944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u="sng" dirty="0"/>
              <a:t>Some Statistics</a:t>
            </a:r>
          </a:p>
          <a:p>
            <a:pPr>
              <a:defRPr/>
            </a:pPr>
            <a:r>
              <a:rPr lang="en-GB" sz="1800" dirty="0"/>
              <a:t>Business based in listed buildings contributed 3.5% UK GVA pa (£47 billion)</a:t>
            </a:r>
          </a:p>
          <a:p>
            <a:pPr>
              <a:defRPr/>
            </a:pPr>
            <a:r>
              <a:rPr lang="en-GB" sz="1800" dirty="0"/>
              <a:t>Heritage premium estimated as £13k pa per building</a:t>
            </a:r>
          </a:p>
          <a:p>
            <a:pPr>
              <a:defRPr/>
            </a:pPr>
            <a:r>
              <a:rPr lang="en-GB" sz="1800" dirty="0"/>
              <a:t>Business “based in” listed buildings employ 1.4m people</a:t>
            </a:r>
          </a:p>
          <a:p>
            <a:pPr>
              <a:defRPr/>
            </a:pPr>
            <a:r>
              <a:rPr lang="en-GB" sz="1800" dirty="0"/>
              <a:t>There is a significant statistical attraction between listed buildings and the creative sector </a:t>
            </a:r>
          </a:p>
          <a:p>
            <a:pPr>
              <a:defRPr/>
            </a:pPr>
            <a:endParaRPr lang="en-GB" sz="1800" dirty="0"/>
          </a:p>
          <a:p>
            <a:pPr marL="0" indent="0">
              <a:buNone/>
              <a:defRPr/>
            </a:pPr>
            <a:r>
              <a:rPr lang="en-GB" sz="1800" b="1" dirty="0"/>
              <a:t>HLF has invested almost £1 billon in the heritage estate to date</a:t>
            </a:r>
          </a:p>
          <a:p>
            <a:pPr>
              <a:defRPr/>
            </a:pPr>
            <a:endParaRPr lang="en-GB" u="sng" dirty="0"/>
          </a:p>
        </p:txBody>
      </p:sp>
      <p:pic>
        <p:nvPicPr>
          <p:cNvPr id="25604" name="Picture 2" descr="E:\HistoricDyardLogoBlack.jpg">
            <a:extLst>
              <a:ext uri="{FF2B5EF4-FFF2-40B4-BE49-F238E27FC236}">
                <a16:creationId xmlns:a16="http://schemas.microsoft.com/office/drawing/2014/main" id="{0F4CB072-6929-48BE-8A6F-E3AF99DF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60" y="451604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>
            <a:extLst>
              <a:ext uri="{FF2B5EF4-FFF2-40B4-BE49-F238E27FC236}">
                <a16:creationId xmlns:a16="http://schemas.microsoft.com/office/drawing/2014/main" id="{CFE9D13C-F1FE-49B9-A8A6-145CDFC7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82166" y="447913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36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337A8AE7-BF6E-4EAF-99B3-C2B1223DE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3285" y="136922"/>
            <a:ext cx="6172200" cy="857250"/>
          </a:xfrm>
        </p:spPr>
        <p:txBody>
          <a:bodyPr/>
          <a:lstStyle/>
          <a:p>
            <a:r>
              <a:rPr lang="en-GB" altLang="en-US"/>
              <a:t>Heritage and the environment</a:t>
            </a:r>
          </a:p>
        </p:txBody>
      </p:sp>
      <p:pic>
        <p:nvPicPr>
          <p:cNvPr id="26627" name="Picture 2" descr="E:\HistoricDyardLogoBlack.jpg">
            <a:extLst>
              <a:ext uri="{FF2B5EF4-FFF2-40B4-BE49-F238E27FC236}">
                <a16:creationId xmlns:a16="http://schemas.microsoft.com/office/drawing/2014/main" id="{7E9C6BAD-4CF6-4949-BC88-8DE45D68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10" y="4521994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2">
            <a:extLst>
              <a:ext uri="{FF2B5EF4-FFF2-40B4-BE49-F238E27FC236}">
                <a16:creationId xmlns:a16="http://schemas.microsoft.com/office/drawing/2014/main" id="{DDA5B059-4B5D-449A-A0AF-8A4A486A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599" y="909638"/>
            <a:ext cx="6748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100">
                <a:solidFill>
                  <a:srgbClr val="000000"/>
                </a:solidFill>
              </a:rPr>
              <a:t>Embedded carbon, thermal mass,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100">
                <a:solidFill>
                  <a:srgbClr val="000000"/>
                </a:solidFill>
              </a:rPr>
              <a:t>adaptability to 21</a:t>
            </a:r>
            <a:r>
              <a:rPr lang="en-GB" altLang="en-US" sz="2100" baseline="30000">
                <a:solidFill>
                  <a:srgbClr val="000000"/>
                </a:solidFill>
              </a:rPr>
              <a:t>st</a:t>
            </a:r>
            <a:r>
              <a:rPr lang="en-GB" altLang="en-US" sz="2100">
                <a:solidFill>
                  <a:srgbClr val="000000"/>
                </a:solidFill>
              </a:rPr>
              <a:t> Century Standards – future flexibility</a:t>
            </a:r>
          </a:p>
        </p:txBody>
      </p:sp>
      <p:pic>
        <p:nvPicPr>
          <p:cNvPr id="26629" name="Content Placeholder 8" descr="A large brick building with a clock on the side of a road&#10;&#10;Description generated with high confidence">
            <a:extLst>
              <a:ext uri="{FF2B5EF4-FFF2-40B4-BE49-F238E27FC236}">
                <a16:creationId xmlns:a16="http://schemas.microsoft.com/office/drawing/2014/main" id="{A6CF0982-3C82-42DB-9404-1155DCC781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310" y="1837135"/>
            <a:ext cx="3223022" cy="2418159"/>
          </a:xfrm>
        </p:spPr>
      </p:pic>
      <p:pic>
        <p:nvPicPr>
          <p:cNvPr id="26630" name="Picture 2">
            <a:extLst>
              <a:ext uri="{FF2B5EF4-FFF2-40B4-BE49-F238E27FC236}">
                <a16:creationId xmlns:a16="http://schemas.microsoft.com/office/drawing/2014/main" id="{16C1BFA7-A30A-4E9C-AD71-A6C6E810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1827610"/>
            <a:ext cx="3362325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3">
            <a:extLst>
              <a:ext uri="{FF2B5EF4-FFF2-40B4-BE49-F238E27FC236}">
                <a16:creationId xmlns:a16="http://schemas.microsoft.com/office/drawing/2014/main" id="{4F391238-4666-45E4-85A7-64C472FD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7" y="447913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83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HistoricDyardLogoBlack.jpg">
            <a:extLst>
              <a:ext uri="{FF2B5EF4-FFF2-40B4-BE49-F238E27FC236}">
                <a16:creationId xmlns:a16="http://schemas.microsoft.com/office/drawing/2014/main" id="{9AA6395D-7088-4B87-BECD-5B832F0E1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326" y="4516042"/>
            <a:ext cx="1318022" cy="439340"/>
          </a:xfrm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1EEF6D98-D8B6-4695-B272-A3884C14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" y="97632"/>
            <a:ext cx="4242197" cy="268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>
            <a:extLst>
              <a:ext uri="{FF2B5EF4-FFF2-40B4-BE49-F238E27FC236}">
                <a16:creationId xmlns:a16="http://schemas.microsoft.com/office/drawing/2014/main" id="{DBFF26F6-597F-4092-A1D4-EF3CEAE9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244" y="195263"/>
            <a:ext cx="18389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Inside No. 1 Smithery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(1805)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350">
              <a:solidFill>
                <a:srgbClr val="000000"/>
              </a:solidFill>
            </a:endParaRPr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2DC3D4C6-3640-4833-AC38-359CEAE6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 t="6337" r="32674" b="12183"/>
          <a:stretch>
            <a:fillRect/>
          </a:stretch>
        </p:blipFill>
        <p:spPr bwMode="auto">
          <a:xfrm>
            <a:off x="5573316" y="694135"/>
            <a:ext cx="2851547" cy="376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>
            <a:extLst>
              <a:ext uri="{FF2B5EF4-FFF2-40B4-BE49-F238E27FC236}">
                <a16:creationId xmlns:a16="http://schemas.microsoft.com/office/drawing/2014/main" id="{2699140E-4005-4D30-A98C-2C676CED4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75022" y="445651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157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D21EE031-21BF-499C-9853-F65498EC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250032"/>
            <a:ext cx="4900613" cy="32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8">
            <a:extLst>
              <a:ext uri="{FF2B5EF4-FFF2-40B4-BE49-F238E27FC236}">
                <a16:creationId xmlns:a16="http://schemas.microsoft.com/office/drawing/2014/main" id="{AE40910E-299E-4A84-BE04-320A9826C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35" y="3868342"/>
            <a:ext cx="2502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The Royal Dockyard Church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1806-1810</a:t>
            </a:r>
          </a:p>
        </p:txBody>
      </p:sp>
      <p:pic>
        <p:nvPicPr>
          <p:cNvPr id="28676" name="Picture 2" descr="E:\HistoricDyardLogoBlack.jpg">
            <a:extLst>
              <a:ext uri="{FF2B5EF4-FFF2-40B4-BE49-F238E27FC236}">
                <a16:creationId xmlns:a16="http://schemas.microsoft.com/office/drawing/2014/main" id="{04B45631-9C34-43B8-A0F5-E2B10107E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6188" y="4517231"/>
            <a:ext cx="1318022" cy="439341"/>
          </a:xfrm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id="{90F46DFD-DE82-4B8B-9B95-9F80F84E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7" y="445651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708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2A90FF46-0D3A-4F98-AF01-55A05388B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942" r="12201" b="13583"/>
          <a:stretch>
            <a:fillRect/>
          </a:stretch>
        </p:blipFill>
        <p:spPr bwMode="auto">
          <a:xfrm>
            <a:off x="1609725" y="250031"/>
            <a:ext cx="59245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8">
            <a:extLst>
              <a:ext uri="{FF2B5EF4-FFF2-40B4-BE49-F238E27FC236}">
                <a16:creationId xmlns:a16="http://schemas.microsoft.com/office/drawing/2014/main" id="{7FC0A0D0-1759-432B-9832-D95D4460D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1" y="4083844"/>
            <a:ext cx="47436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The Royal Dockyard Church – 300 Seat Lecture Theatre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1806-1810</a:t>
            </a:r>
          </a:p>
        </p:txBody>
      </p:sp>
      <p:pic>
        <p:nvPicPr>
          <p:cNvPr id="29700" name="Picture 2" descr="E:\HistoricDyardLogoBlack.jpg">
            <a:extLst>
              <a:ext uri="{FF2B5EF4-FFF2-40B4-BE49-F238E27FC236}">
                <a16:creationId xmlns:a16="http://schemas.microsoft.com/office/drawing/2014/main" id="{4C4819EE-8302-43DE-A25E-9F247D95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501754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>
            <a:extLst>
              <a:ext uri="{FF2B5EF4-FFF2-40B4-BE49-F238E27FC236}">
                <a16:creationId xmlns:a16="http://schemas.microsoft.com/office/drawing/2014/main" id="{F79F0B95-ECE8-4857-8A76-B5B172F4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64844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869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88CA069A-ACA2-4CC8-8DC5-98790FFCD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86916"/>
            <a:ext cx="6172200" cy="475059"/>
          </a:xfrm>
        </p:spPr>
        <p:txBody>
          <a:bodyPr/>
          <a:lstStyle/>
          <a:p>
            <a:r>
              <a:rPr lang="en-GB" altLang="en-US" sz="2475" b="1"/>
              <a:t>Royal Dockyard Church Lecture Theatre</a:t>
            </a:r>
          </a:p>
        </p:txBody>
      </p:sp>
      <p:pic>
        <p:nvPicPr>
          <p:cNvPr id="30723" name="Picture 2" descr="C:\Users\ng98\AppData\Local\Microsoft\Windows\Temporary Internet Files\Content.IE5\ZBEPF00N\IMG_20150921_110510.jpg">
            <a:extLst>
              <a:ext uri="{FF2B5EF4-FFF2-40B4-BE49-F238E27FC236}">
                <a16:creationId xmlns:a16="http://schemas.microsoft.com/office/drawing/2014/main" id="{8372221A-5233-4A89-877D-43B91F09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698898"/>
            <a:ext cx="5437585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E:\HistoricDyardLogoBlack.jpg">
            <a:extLst>
              <a:ext uri="{FF2B5EF4-FFF2-40B4-BE49-F238E27FC236}">
                <a16:creationId xmlns:a16="http://schemas.microsoft.com/office/drawing/2014/main" id="{91E85B05-52ED-413A-A2EB-DBFC3BF38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478" y="4548188"/>
            <a:ext cx="1318022" cy="439341"/>
          </a:xfrm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518C1AAC-EE14-47F0-929C-E053A029F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0500" y="4488657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36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A6D15918-9A69-487A-9A78-3AEEC66BB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7331" y="411956"/>
            <a:ext cx="6172200" cy="857250"/>
          </a:xfrm>
        </p:spPr>
        <p:txBody>
          <a:bodyPr/>
          <a:lstStyle/>
          <a:p>
            <a:r>
              <a:rPr lang="en-GB" altLang="en-US"/>
              <a:t>The Funding Potential, Sharing the cost burden</a:t>
            </a:r>
          </a:p>
        </p:txBody>
      </p:sp>
      <p:pic>
        <p:nvPicPr>
          <p:cNvPr id="32771" name="Picture 2" descr="E:\HistoricDyardLogoBlack.jpg">
            <a:extLst>
              <a:ext uri="{FF2B5EF4-FFF2-40B4-BE49-F238E27FC236}">
                <a16:creationId xmlns:a16="http://schemas.microsoft.com/office/drawing/2014/main" id="{7CF1D5C3-9F95-4745-966B-1BB544D1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4516041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A77AC0-69AE-488B-8C37-AAD12F7590B3}"/>
              </a:ext>
            </a:extLst>
          </p:cNvPr>
          <p:cNvSpPr txBox="1"/>
          <p:nvPr/>
        </p:nvSpPr>
        <p:spPr>
          <a:xfrm>
            <a:off x="2253853" y="1703785"/>
            <a:ext cx="4674678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 dirty="0">
                <a:solidFill>
                  <a:srgbClr val="000000"/>
                </a:solidFill>
                <a:latin typeface="Arial" charset="0"/>
              </a:rPr>
              <a:t>     Heritage Enterprise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000" dirty="0">
              <a:solidFill>
                <a:srgbClr val="000000"/>
              </a:solidFill>
              <a:latin typeface="Arial" charset="0"/>
            </a:endParaRPr>
          </a:p>
          <a:p>
            <a:pPr marL="428625" indent="-42862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3000" dirty="0">
                <a:solidFill>
                  <a:srgbClr val="000000"/>
                </a:solidFill>
                <a:latin typeface="Arial" charset="0"/>
              </a:rPr>
              <a:t>Up to £5m per project</a:t>
            </a:r>
          </a:p>
          <a:p>
            <a:pPr marL="428625" indent="-42862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3000" dirty="0">
                <a:solidFill>
                  <a:srgbClr val="000000"/>
                </a:solidFill>
                <a:latin typeface="Arial" charset="0"/>
              </a:rPr>
              <a:t>The “Heritage Deficit”</a:t>
            </a:r>
          </a:p>
          <a:p>
            <a:pPr marL="428625" indent="-42862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3000" dirty="0">
                <a:solidFill>
                  <a:srgbClr val="000000"/>
                </a:solidFill>
                <a:latin typeface="Arial" charset="0"/>
              </a:rPr>
              <a:t>Partnership Opportunity</a:t>
            </a:r>
          </a:p>
        </p:txBody>
      </p:sp>
      <p:pic>
        <p:nvPicPr>
          <p:cNvPr id="32773" name="Picture 3">
            <a:extLst>
              <a:ext uri="{FF2B5EF4-FFF2-40B4-BE49-F238E27FC236}">
                <a16:creationId xmlns:a16="http://schemas.microsoft.com/office/drawing/2014/main" id="{F2E78071-D471-4D53-BF65-9EA27752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4222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35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6C057C2C-56FC-428D-BFAB-8F32CB1E3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7331" y="411956"/>
            <a:ext cx="6172200" cy="857250"/>
          </a:xfrm>
        </p:spPr>
        <p:txBody>
          <a:bodyPr/>
          <a:lstStyle/>
          <a:p>
            <a:r>
              <a:rPr lang="en-GB" altLang="en-US"/>
              <a:t>The Mutual Benefits</a:t>
            </a:r>
          </a:p>
        </p:txBody>
      </p:sp>
      <p:pic>
        <p:nvPicPr>
          <p:cNvPr id="33795" name="Picture 2" descr="E:\HistoricDyardLogoBlack.jpg">
            <a:extLst>
              <a:ext uri="{FF2B5EF4-FFF2-40B4-BE49-F238E27FC236}">
                <a16:creationId xmlns:a16="http://schemas.microsoft.com/office/drawing/2014/main" id="{AF04ABCD-71CE-4B61-BB80-C0511D149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369" y="4516041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89786-84A3-45A1-96CE-30ADC9B8E462}"/>
              </a:ext>
            </a:extLst>
          </p:cNvPr>
          <p:cNvSpPr txBox="1"/>
          <p:nvPr/>
        </p:nvSpPr>
        <p:spPr>
          <a:xfrm>
            <a:off x="1115616" y="1707356"/>
            <a:ext cx="6880730" cy="25622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srgbClr val="000000"/>
                </a:solidFill>
                <a:latin typeface="Arial" charset="0"/>
              </a:rPr>
              <a:t>Low parking load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srgbClr val="000000"/>
                </a:solidFill>
                <a:latin typeface="Arial" charset="0"/>
              </a:rPr>
              <a:t>Diversification of users – creating a new dynamic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srgbClr val="000000"/>
                </a:solidFill>
                <a:latin typeface="Arial" charset="0"/>
              </a:rPr>
              <a:t>Regeneration and placemaking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srgbClr val="000000"/>
                </a:solidFill>
                <a:latin typeface="Arial" charset="0"/>
              </a:rPr>
              <a:t>Mutually beneficial collaboration – money and purpose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srgbClr val="000000"/>
                </a:solidFill>
                <a:latin typeface="Arial" charset="0"/>
              </a:rPr>
              <a:t>Brand elevation/perception change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srgbClr val="000000"/>
                </a:solidFill>
                <a:latin typeface="Arial" charset="0"/>
              </a:rPr>
              <a:t>Not generally FRI leases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1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797" name="Picture 3">
            <a:extLst>
              <a:ext uri="{FF2B5EF4-FFF2-40B4-BE49-F238E27FC236}">
                <a16:creationId xmlns:a16="http://schemas.microsoft.com/office/drawing/2014/main" id="{7EEB1F82-601F-4C50-A5B3-3B53B305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63116" y="444222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99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F19EF54-A99A-4068-B506-EE9B79D69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1600200"/>
            <a:ext cx="6172200" cy="857250"/>
          </a:xfrm>
        </p:spPr>
        <p:txBody>
          <a:bodyPr/>
          <a:lstStyle/>
          <a:p>
            <a:r>
              <a:rPr lang="en-GB" altLang="en-US"/>
              <a:t>The Operational Challenge… whose “campus” is it anyway?</a:t>
            </a:r>
          </a:p>
        </p:txBody>
      </p:sp>
      <p:pic>
        <p:nvPicPr>
          <p:cNvPr id="34819" name="Picture 2" descr="E:\HistoricDyardLogoBlack.jpg">
            <a:extLst>
              <a:ext uri="{FF2B5EF4-FFF2-40B4-BE49-F238E27FC236}">
                <a16:creationId xmlns:a16="http://schemas.microsoft.com/office/drawing/2014/main" id="{F524F4AE-36B8-4EF3-817A-FDF931CC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17" y="447913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005643A9-AD02-4ACC-B4D6-66A5F2BC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7913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400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HistoricDyardLogoBlack.jpg">
            <a:extLst>
              <a:ext uri="{FF2B5EF4-FFF2-40B4-BE49-F238E27FC236}">
                <a16:creationId xmlns:a16="http://schemas.microsoft.com/office/drawing/2014/main" id="{AC7EDD29-CE16-4B02-A45D-DE3AF6F5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72" y="4516042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">
            <a:extLst>
              <a:ext uri="{FF2B5EF4-FFF2-40B4-BE49-F238E27FC236}">
                <a16:creationId xmlns:a16="http://schemas.microsoft.com/office/drawing/2014/main" id="{DC3FE7E7-CEE7-4997-AF5E-A82A867A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6578" r="32675" b="12183"/>
          <a:stretch>
            <a:fillRect/>
          </a:stretch>
        </p:blipFill>
        <p:spPr bwMode="auto">
          <a:xfrm>
            <a:off x="2831306" y="195263"/>
            <a:ext cx="348138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AD5FD18E-5714-4171-9F60-09A74BBD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329804" y="445651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7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2">
            <a:extLst>
              <a:ext uri="{FF2B5EF4-FFF2-40B4-BE49-F238E27FC236}">
                <a16:creationId xmlns:a16="http://schemas.microsoft.com/office/drawing/2014/main" id="{C3DCCD65-4766-40DB-9672-49E1324295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119" y="465535"/>
            <a:ext cx="6446044" cy="1362075"/>
          </a:xfrm>
        </p:spPr>
        <p:txBody>
          <a:bodyPr/>
          <a:lstStyle/>
          <a:p>
            <a:endParaRPr lang="en-GB" altLang="en-US" sz="2700"/>
          </a:p>
          <a:p>
            <a:endParaRPr lang="en-GB" altLang="en-US" sz="2700"/>
          </a:p>
          <a:p>
            <a:r>
              <a:rPr lang="en-GB" altLang="en-US" b="1"/>
              <a:t>How Universities work with the heritage sector to create inspiring but functional facilities from historic buildings</a:t>
            </a:r>
          </a:p>
          <a:p>
            <a:endParaRPr lang="en-GB" altLang="en-US" sz="2100" b="1"/>
          </a:p>
          <a:p>
            <a:r>
              <a:rPr lang="en-GB" altLang="en-US" sz="1500" b="1"/>
              <a:t>Bill Ferris OBE DL, Chief Executive, </a:t>
            </a:r>
          </a:p>
          <a:p>
            <a:r>
              <a:rPr lang="en-GB" altLang="en-US" sz="1500" b="1"/>
              <a:t>Chatham Historic Dockyard Trust</a:t>
            </a:r>
          </a:p>
          <a:p>
            <a:endParaRPr lang="en-GB" altLang="en-US" sz="1500" b="1"/>
          </a:p>
          <a:p>
            <a:r>
              <a:rPr lang="en-GB" altLang="en-US" sz="1500" b="1"/>
              <a:t>Professor Nick Grief, Kent Law School &amp; Dean for Medway</a:t>
            </a:r>
          </a:p>
          <a:p>
            <a:r>
              <a:rPr lang="en-GB" altLang="en-US" sz="1500" b="1"/>
              <a:t> University of Kent</a:t>
            </a:r>
          </a:p>
          <a:p>
            <a:endParaRPr lang="en-GB" altLang="en-US" sz="1500" b="1"/>
          </a:p>
          <a:p>
            <a:r>
              <a:rPr lang="en-GB" altLang="en-US" sz="1500" b="1"/>
              <a:t>11 April 2018</a:t>
            </a:r>
          </a:p>
          <a:p>
            <a:endParaRPr lang="en-GB" altLang="en-US" sz="2100" b="1"/>
          </a:p>
          <a:p>
            <a:endParaRPr lang="en-GB" altLang="en-US" sz="2100" b="1"/>
          </a:p>
          <a:p>
            <a:br>
              <a:rPr lang="en-GB" altLang="en-US" sz="2100"/>
            </a:br>
            <a:br>
              <a:rPr lang="en-GB" altLang="en-US" sz="2100"/>
            </a:br>
            <a:endParaRPr lang="en-GB" altLang="en-US" sz="2100"/>
          </a:p>
          <a:p>
            <a:endParaRPr lang="en-GB" altLang="en-US" sz="2100"/>
          </a:p>
        </p:txBody>
      </p:sp>
      <p:pic>
        <p:nvPicPr>
          <p:cNvPr id="4099" name="Picture 2" descr="E:\HistoricDyardLogoBlack.jpg">
            <a:extLst>
              <a:ext uri="{FF2B5EF4-FFF2-40B4-BE49-F238E27FC236}">
                <a16:creationId xmlns:a16="http://schemas.microsoft.com/office/drawing/2014/main" id="{FB027E73-5215-4BB0-940A-4DD78395A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15479"/>
            <a:ext cx="2322910" cy="7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">
            <a:extLst>
              <a:ext uri="{FF2B5EF4-FFF2-40B4-BE49-F238E27FC236}">
                <a16:creationId xmlns:a16="http://schemas.microsoft.com/office/drawing/2014/main" id="{8CD9C144-1D0A-48A6-B7A6-7ACDB4AB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51222" y="0"/>
            <a:ext cx="1671638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559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>
            <a:extLst>
              <a:ext uri="{FF2B5EF4-FFF2-40B4-BE49-F238E27FC236}">
                <a16:creationId xmlns:a16="http://schemas.microsoft.com/office/drawing/2014/main" id="{9734AC60-C75A-4609-BB6F-D728A61B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6580" r="20863" b="13583"/>
          <a:stretch>
            <a:fillRect/>
          </a:stretch>
        </p:blipFill>
        <p:spPr bwMode="auto">
          <a:xfrm>
            <a:off x="1494235" y="33338"/>
            <a:ext cx="5968603" cy="453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E:\HistoricDyardLogoBlack.jpg">
            <a:extLst>
              <a:ext uri="{FF2B5EF4-FFF2-40B4-BE49-F238E27FC236}">
                <a16:creationId xmlns:a16="http://schemas.microsoft.com/office/drawing/2014/main" id="{51310BCC-BA0F-4E60-8962-9C26F5E14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6" y="4542235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3DAE7C3E-AA6C-495E-A704-37022A450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7" y="4444604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677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5C48A2B-FCFE-4349-B009-11EBE5624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1431"/>
            <a:ext cx="6172200" cy="857250"/>
          </a:xfrm>
        </p:spPr>
        <p:txBody>
          <a:bodyPr/>
          <a:lstStyle/>
          <a:p>
            <a:r>
              <a:rPr lang="en-GB" altLang="en-US" sz="3000" b="1"/>
              <a:t>Three Ships Attractions</a:t>
            </a:r>
          </a:p>
        </p:txBody>
      </p:sp>
      <p:pic>
        <p:nvPicPr>
          <p:cNvPr id="37891" name="Picture 2" descr="Y:\Trustees Away Day Pics May 2017\Kerry\3 ships Battle Ships Cavalier\S28C-6e17051214530.tif">
            <a:extLst>
              <a:ext uri="{FF2B5EF4-FFF2-40B4-BE49-F238E27FC236}">
                <a16:creationId xmlns:a16="http://schemas.microsoft.com/office/drawing/2014/main" id="{F258BF22-4EF9-4AD8-8FFF-53616F3F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9" y="844154"/>
            <a:ext cx="2984897" cy="422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E:\HistoricDyardLogoBlack.jpg">
            <a:extLst>
              <a:ext uri="{FF2B5EF4-FFF2-40B4-BE49-F238E27FC236}">
                <a16:creationId xmlns:a16="http://schemas.microsoft.com/office/drawing/2014/main" id="{B1ADE9CE-3376-4FEA-87D6-9A6E48C5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35" y="4566048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>
            <a:extLst>
              <a:ext uri="{FF2B5EF4-FFF2-40B4-BE49-F238E27FC236}">
                <a16:creationId xmlns:a16="http://schemas.microsoft.com/office/drawing/2014/main" id="{937EBE9B-70D0-4A59-8C53-25893DFC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505325"/>
            <a:ext cx="962025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027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A28591C8-C99E-4B72-940F-AB7E29C63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86916"/>
            <a:ext cx="6172200" cy="857250"/>
          </a:xfrm>
        </p:spPr>
        <p:txBody>
          <a:bodyPr/>
          <a:lstStyle/>
          <a:p>
            <a:r>
              <a:rPr lang="en-GB" altLang="en-US" sz="3000" b="1"/>
              <a:t>Adverse Headlines</a:t>
            </a:r>
          </a:p>
        </p:txBody>
      </p:sp>
      <p:pic>
        <p:nvPicPr>
          <p:cNvPr id="38915" name="Picture 2" descr="E:\HistoricDyardLogoBlack.jpg">
            <a:extLst>
              <a:ext uri="{FF2B5EF4-FFF2-40B4-BE49-F238E27FC236}">
                <a16:creationId xmlns:a16="http://schemas.microsoft.com/office/drawing/2014/main" id="{737C1FC4-4C54-4E01-9DC7-D9FE9A77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91" y="4570810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">
            <a:extLst>
              <a:ext uri="{FF2B5EF4-FFF2-40B4-BE49-F238E27FC236}">
                <a16:creationId xmlns:a16="http://schemas.microsoft.com/office/drawing/2014/main" id="{91AE44DC-97EE-49DE-8635-137987C7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t="33192" r="47636" b="38795"/>
          <a:stretch>
            <a:fillRect/>
          </a:stretch>
        </p:blipFill>
        <p:spPr bwMode="auto">
          <a:xfrm>
            <a:off x="3006329" y="1113235"/>
            <a:ext cx="2915840" cy="416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>
            <a:extLst>
              <a:ext uri="{FF2B5EF4-FFF2-40B4-BE49-F238E27FC236}">
                <a16:creationId xmlns:a16="http://schemas.microsoft.com/office/drawing/2014/main" id="{8BDAE8D7-C8B1-4210-AC19-EED77AB6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57081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963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>
            <a:extLst>
              <a:ext uri="{FF2B5EF4-FFF2-40B4-BE49-F238E27FC236}">
                <a16:creationId xmlns:a16="http://schemas.microsoft.com/office/drawing/2014/main" id="{5F06A1FB-7BB5-477D-BBCF-5CA459BC9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33192" r="46063" b="17786"/>
          <a:stretch>
            <a:fillRect/>
          </a:stretch>
        </p:blipFill>
        <p:spPr bwMode="auto">
          <a:xfrm>
            <a:off x="1882379" y="465535"/>
            <a:ext cx="5336381" cy="33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E:\HistoricDyardLogoBlack.jpg">
            <a:extLst>
              <a:ext uri="{FF2B5EF4-FFF2-40B4-BE49-F238E27FC236}">
                <a16:creationId xmlns:a16="http://schemas.microsoft.com/office/drawing/2014/main" id="{D353D881-4D21-4658-813E-68D8905B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457700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67DEC94A-B8F8-4E9E-A8F9-ABA54F1E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51222" y="445770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630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E00BCE0-1285-4471-B489-06346A47E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0516" y="465535"/>
            <a:ext cx="2283619" cy="857250"/>
          </a:xfrm>
        </p:spPr>
        <p:txBody>
          <a:bodyPr/>
          <a:lstStyle/>
          <a:p>
            <a:r>
              <a:rPr lang="en-GB" altLang="en-US" sz="1800">
                <a:solidFill>
                  <a:schemeClr val="tx1"/>
                </a:solidFill>
              </a:rPr>
              <a:t>The Student Experience</a:t>
            </a:r>
          </a:p>
        </p:txBody>
      </p:sp>
      <p:pic>
        <p:nvPicPr>
          <p:cNvPr id="40963" name="Picture 10">
            <a:extLst>
              <a:ext uri="{FF2B5EF4-FFF2-40B4-BE49-F238E27FC236}">
                <a16:creationId xmlns:a16="http://schemas.microsoft.com/office/drawing/2014/main" id="{58CD14B4-9854-4117-9DA6-26501973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4983" r="40550" b="5179"/>
          <a:stretch>
            <a:fillRect/>
          </a:stretch>
        </p:blipFill>
        <p:spPr bwMode="auto">
          <a:xfrm>
            <a:off x="2303860" y="141685"/>
            <a:ext cx="3942159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E:\HistoricDyardLogoBlack.jpg">
            <a:extLst>
              <a:ext uri="{FF2B5EF4-FFF2-40B4-BE49-F238E27FC236}">
                <a16:creationId xmlns:a16="http://schemas.microsoft.com/office/drawing/2014/main" id="{A007A37F-B68F-45D1-8F98-1A284A93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4516041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>
            <a:extLst>
              <a:ext uri="{FF2B5EF4-FFF2-40B4-BE49-F238E27FC236}">
                <a16:creationId xmlns:a16="http://schemas.microsoft.com/office/drawing/2014/main" id="{88B4E7C6-1187-43BB-AB1E-54A2D9BF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09550" y="444222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22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C09A6CD5-9917-4C0D-9A96-002FC9FD17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59532"/>
            <a:ext cx="6172200" cy="594122"/>
          </a:xfrm>
        </p:spPr>
        <p:txBody>
          <a:bodyPr/>
          <a:lstStyle/>
          <a:p>
            <a:br>
              <a:rPr lang="en-GB" altLang="en-US" sz="2550" b="1"/>
            </a:br>
            <a:r>
              <a:rPr lang="en-GB" altLang="en-US" sz="2550" b="1"/>
              <a:t>Pembroke and The Historic Dockyard</a:t>
            </a:r>
            <a:br>
              <a:rPr lang="en-GB" altLang="en-US" sz="2550" b="1"/>
            </a:br>
            <a:endParaRPr lang="en-GB" altLang="en-US" sz="2550" b="1"/>
          </a:p>
        </p:txBody>
      </p:sp>
      <p:pic>
        <p:nvPicPr>
          <p:cNvPr id="41987" name="Content Placeholder 3">
            <a:extLst>
              <a:ext uri="{FF2B5EF4-FFF2-40B4-BE49-F238E27FC236}">
                <a16:creationId xmlns:a16="http://schemas.microsoft.com/office/drawing/2014/main" id="{6AD3CCB3-8212-4FD9-86A7-232952EA7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7413" y="735806"/>
            <a:ext cx="5207794" cy="3673079"/>
          </a:xfrm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5CFA085C-9365-4934-902B-84EBA4F9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516041"/>
            <a:ext cx="962025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E:\HistoricDyardLogoBlack.jpg">
            <a:extLst>
              <a:ext uri="{FF2B5EF4-FFF2-40B4-BE49-F238E27FC236}">
                <a16:creationId xmlns:a16="http://schemas.microsoft.com/office/drawing/2014/main" id="{F2404D3C-8CFE-46FE-87F2-0708F420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4557713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137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3C6BD357-B1FF-414A-ACDE-68A5970BF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05979"/>
            <a:ext cx="6172200" cy="529828"/>
          </a:xfrm>
        </p:spPr>
        <p:txBody>
          <a:bodyPr/>
          <a:lstStyle/>
          <a:p>
            <a:r>
              <a:rPr lang="en-GB" altLang="en-US" sz="2700" b="1"/>
              <a:t>UoK: Medway Schools and Centres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A6447-B203-4806-A26B-498498DF9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391" y="789385"/>
            <a:ext cx="6048375" cy="4104084"/>
          </a:xfrm>
        </p:spPr>
        <p:txBody>
          <a:bodyPr/>
          <a:lstStyle/>
          <a:p>
            <a:pPr>
              <a:defRPr/>
            </a:pPr>
            <a:r>
              <a:rPr lang="en-GB" sz="1500" dirty="0">
                <a:solidFill>
                  <a:srgbClr val="FF0000"/>
                </a:solidFill>
              </a:rPr>
              <a:t>Kent Business School</a:t>
            </a:r>
          </a:p>
          <a:p>
            <a:pPr>
              <a:defRPr/>
            </a:pPr>
            <a:r>
              <a:rPr lang="en-GB" sz="1500" dirty="0"/>
              <a:t>Medway School of Pharmacy (Kent / Greenwich)</a:t>
            </a:r>
          </a:p>
          <a:p>
            <a:pPr>
              <a:defRPr/>
            </a:pPr>
            <a:r>
              <a:rPr lang="en-GB" sz="1500" dirty="0"/>
              <a:t>School of Computing</a:t>
            </a:r>
          </a:p>
          <a:p>
            <a:pPr>
              <a:defRPr/>
            </a:pPr>
            <a:r>
              <a:rPr lang="en-GB" sz="1500" dirty="0">
                <a:solidFill>
                  <a:srgbClr val="FF0000"/>
                </a:solidFill>
              </a:rPr>
              <a:t>School of Music and Fine Art </a:t>
            </a:r>
            <a:r>
              <a:rPr lang="en-GB" sz="1500" dirty="0">
                <a:solidFill>
                  <a:srgbClr val="FF0000"/>
                </a:solidFill>
                <a:sym typeface="Symbol" panose="05050102010706020507" pitchFamily="18" charset="2"/>
              </a:rPr>
              <a:t> Centre for Music and Audio Technology</a:t>
            </a:r>
            <a:endParaRPr lang="en-GB" sz="15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1500" dirty="0"/>
              <a:t>School of Social Policy, Sociology and Social Research </a:t>
            </a:r>
          </a:p>
          <a:p>
            <a:pPr>
              <a:defRPr/>
            </a:pPr>
            <a:r>
              <a:rPr lang="en-GB" sz="1500" dirty="0"/>
              <a:t>School of Sport and Exercise Sciences</a:t>
            </a:r>
          </a:p>
          <a:p>
            <a:pPr>
              <a:defRPr/>
            </a:pPr>
            <a:endParaRPr lang="en-GB" sz="1500" dirty="0"/>
          </a:p>
          <a:p>
            <a:pPr>
              <a:defRPr/>
            </a:pPr>
            <a:r>
              <a:rPr lang="en-GB" sz="1500" dirty="0"/>
              <a:t>Centre for Journalism</a:t>
            </a:r>
          </a:p>
          <a:p>
            <a:pPr>
              <a:defRPr/>
            </a:pPr>
            <a:r>
              <a:rPr lang="en-GB" sz="1500" dirty="0"/>
              <a:t>Centre for Professional Practice</a:t>
            </a:r>
          </a:p>
          <a:p>
            <a:pPr>
              <a:defRPr/>
            </a:pPr>
            <a:r>
              <a:rPr lang="en-GB" sz="1500" dirty="0">
                <a:solidFill>
                  <a:srgbClr val="FF0000"/>
                </a:solidFill>
              </a:rPr>
              <a:t>Centre for Higher and Degree Apprenticeships</a:t>
            </a:r>
          </a:p>
          <a:p>
            <a:pPr marL="0" indent="0">
              <a:buNone/>
              <a:defRPr/>
            </a:pPr>
            <a:endParaRPr lang="en-GB" sz="1500" dirty="0"/>
          </a:p>
          <a:p>
            <a:pPr>
              <a:defRPr/>
            </a:pPr>
            <a:r>
              <a:rPr lang="en-GB" sz="1500" dirty="0" err="1"/>
              <a:t>KentHealth</a:t>
            </a:r>
            <a:r>
              <a:rPr lang="en-GB" sz="1500" dirty="0"/>
              <a:t>: leads on </a:t>
            </a:r>
            <a:r>
              <a:rPr lang="en-GB" sz="1500" dirty="0" err="1"/>
              <a:t>UoK</a:t>
            </a:r>
            <a:r>
              <a:rPr lang="en-GB" sz="1500" dirty="0"/>
              <a:t> health-related activities; interface with the region’s healthcare agencies</a:t>
            </a:r>
          </a:p>
        </p:txBody>
      </p:sp>
      <p:pic>
        <p:nvPicPr>
          <p:cNvPr id="43012" name="Picture 2" descr="E:\HistoricDyardLogoBlack.jpg">
            <a:extLst>
              <a:ext uri="{FF2B5EF4-FFF2-40B4-BE49-F238E27FC236}">
                <a16:creationId xmlns:a16="http://schemas.microsoft.com/office/drawing/2014/main" id="{7DC877DF-A7EA-461F-A3E8-A5488065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42" y="451604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>
            <a:extLst>
              <a:ext uri="{FF2B5EF4-FFF2-40B4-BE49-F238E27FC236}">
                <a16:creationId xmlns:a16="http://schemas.microsoft.com/office/drawing/2014/main" id="{2EF1C19C-6616-451E-A7B6-2ED1EE0E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47913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12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A large brick building with a clock on the side of the street&#10;&#10;Description generated with high confidence">
            <a:extLst>
              <a:ext uri="{FF2B5EF4-FFF2-40B4-BE49-F238E27FC236}">
                <a16:creationId xmlns:a16="http://schemas.microsoft.com/office/drawing/2014/main" id="{1F659FC4-D71C-47A1-951C-8717ABC1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7" y="180975"/>
            <a:ext cx="3299222" cy="30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>
            <a:extLst>
              <a:ext uri="{FF2B5EF4-FFF2-40B4-BE49-F238E27FC236}">
                <a16:creationId xmlns:a16="http://schemas.microsoft.com/office/drawing/2014/main" id="{A53AD761-7A00-45ED-B86F-06103572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2" y="2069307"/>
            <a:ext cx="2980135" cy="223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E:\HistoricDyardLogoBlack.jpg">
            <a:extLst>
              <a:ext uri="{FF2B5EF4-FFF2-40B4-BE49-F238E27FC236}">
                <a16:creationId xmlns:a16="http://schemas.microsoft.com/office/drawing/2014/main" id="{763B0C4D-FE23-4B9F-86A0-5CF21488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19" y="4516041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7">
            <a:extLst>
              <a:ext uri="{FF2B5EF4-FFF2-40B4-BE49-F238E27FC236}">
                <a16:creationId xmlns:a16="http://schemas.microsoft.com/office/drawing/2014/main" id="{C69CFF9B-F11C-4D23-BCCF-E9303EB86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632" y="465535"/>
            <a:ext cx="28182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The Sail and Colour Loft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1734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35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Kent Business School Medway</a:t>
            </a:r>
          </a:p>
        </p:txBody>
      </p:sp>
      <p:pic>
        <p:nvPicPr>
          <p:cNvPr id="45062" name="Picture 3">
            <a:extLst>
              <a:ext uri="{FF2B5EF4-FFF2-40B4-BE49-F238E27FC236}">
                <a16:creationId xmlns:a16="http://schemas.microsoft.com/office/drawing/2014/main" id="{1294F2A7-58A4-4B1C-A76F-4D3F5801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331119" y="4516041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770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An old brick building&#10;&#10;Description generated with very high confidence">
            <a:extLst>
              <a:ext uri="{FF2B5EF4-FFF2-40B4-BE49-F238E27FC236}">
                <a16:creationId xmlns:a16="http://schemas.microsoft.com/office/drawing/2014/main" id="{DC12ED8D-D23D-4D4E-9F18-8AAABD5B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91" y="1059656"/>
            <a:ext cx="4264819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E:\HistoricDyardLogoBlack.jpg">
            <a:extLst>
              <a:ext uri="{FF2B5EF4-FFF2-40B4-BE49-F238E27FC236}">
                <a16:creationId xmlns:a16="http://schemas.microsoft.com/office/drawing/2014/main" id="{1264B1D2-0CC7-444A-8802-06AA0D16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42" y="455414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9">
            <a:extLst>
              <a:ext uri="{FF2B5EF4-FFF2-40B4-BE49-F238E27FC236}">
                <a16:creationId xmlns:a16="http://schemas.microsoft.com/office/drawing/2014/main" id="{40A69BE6-1F79-426D-8686-E0CDC18E0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179" y="435769"/>
            <a:ext cx="22140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The Clocktower Building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                     1723</a:t>
            </a:r>
          </a:p>
        </p:txBody>
      </p:sp>
      <p:pic>
        <p:nvPicPr>
          <p:cNvPr id="46085" name="Picture 3">
            <a:extLst>
              <a:ext uri="{FF2B5EF4-FFF2-40B4-BE49-F238E27FC236}">
                <a16:creationId xmlns:a16="http://schemas.microsoft.com/office/drawing/2014/main" id="{4ABB63D6-4FEB-481E-B005-C3E49500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453629" y="4516041"/>
            <a:ext cx="962025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066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A large brick building with a clock on the side of a road&#10;&#10;Description generated with very high confidence">
            <a:extLst>
              <a:ext uri="{FF2B5EF4-FFF2-40B4-BE49-F238E27FC236}">
                <a16:creationId xmlns:a16="http://schemas.microsoft.com/office/drawing/2014/main" id="{A7CA8BD2-72DB-497B-987E-B1F0568E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0"/>
            <a:ext cx="5014913" cy="375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5">
            <a:extLst>
              <a:ext uri="{FF2B5EF4-FFF2-40B4-BE49-F238E27FC236}">
                <a16:creationId xmlns:a16="http://schemas.microsoft.com/office/drawing/2014/main" id="{F6E8BEA4-48E8-4642-8331-CDA08823C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3987403"/>
            <a:ext cx="189346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 b="1">
                <a:solidFill>
                  <a:srgbClr val="000000"/>
                </a:solidFill>
              </a:rPr>
              <a:t>The Old Fire Station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 b="1">
                <a:solidFill>
                  <a:srgbClr val="000000"/>
                </a:solidFill>
              </a:rPr>
              <a:t>1822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05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 b="1">
                <a:solidFill>
                  <a:srgbClr val="000000"/>
                </a:solidFill>
              </a:rPr>
              <a:t>School of Music &amp; Fine Art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 b="1">
                <a:solidFill>
                  <a:srgbClr val="000000"/>
                </a:solidFill>
              </a:rPr>
              <a:t>Sound Studio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35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35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350">
              <a:solidFill>
                <a:srgbClr val="000000"/>
              </a:solidFill>
            </a:endParaRPr>
          </a:p>
        </p:txBody>
      </p:sp>
      <p:pic>
        <p:nvPicPr>
          <p:cNvPr id="47108" name="Picture 2" descr="E:\HistoricDyardLogoBlack.jpg">
            <a:extLst>
              <a:ext uri="{FF2B5EF4-FFF2-40B4-BE49-F238E27FC236}">
                <a16:creationId xmlns:a16="http://schemas.microsoft.com/office/drawing/2014/main" id="{F5CF5556-704F-406D-8FF0-E73B24DB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031" y="4489847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>
            <a:extLst>
              <a:ext uri="{FF2B5EF4-FFF2-40B4-BE49-F238E27FC236}">
                <a16:creationId xmlns:a16="http://schemas.microsoft.com/office/drawing/2014/main" id="{268C302B-C19D-4257-A59B-B00E4D6A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489848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82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7D3CA0D-DC7E-4985-BECD-5C60294E7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4314825"/>
            <a:ext cx="6172200" cy="857250"/>
          </a:xfrm>
        </p:spPr>
        <p:txBody>
          <a:bodyPr/>
          <a:lstStyle/>
          <a:p>
            <a:r>
              <a:rPr lang="en-GB" altLang="en-US" sz="1800"/>
              <a:t>“Chatham Historic Dockyard, the most complete Dockyard of the age of sail in the world”</a:t>
            </a:r>
          </a:p>
        </p:txBody>
      </p:sp>
      <p:pic>
        <p:nvPicPr>
          <p:cNvPr id="6147" name="Picture 2" descr="E:\HistoricDyardLogoBlack.jpg">
            <a:extLst>
              <a:ext uri="{FF2B5EF4-FFF2-40B4-BE49-F238E27FC236}">
                <a16:creationId xmlns:a16="http://schemas.microsoft.com/office/drawing/2014/main" id="{DCE185A0-1D10-47C2-BB29-FF915547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79" y="4672012"/>
            <a:ext cx="1133475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\\CHDT-NAS\company\Pictures for Bills Presentation\cdht1a_d1.TIF">
            <a:extLst>
              <a:ext uri="{FF2B5EF4-FFF2-40B4-BE49-F238E27FC236}">
                <a16:creationId xmlns:a16="http://schemas.microsoft.com/office/drawing/2014/main" id="{B049923C-A3DB-49E0-A8A2-D4A920A141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1391" y="33338"/>
            <a:ext cx="5617369" cy="4217194"/>
          </a:xfrm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82818114-DDF2-464E-8B09-A81BE5F1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84548" y="4566047"/>
            <a:ext cx="8596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539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:a16="http://schemas.microsoft.com/office/drawing/2014/main" id="{9D2CB041-DFC0-4973-9444-9D84A664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2183" r="9837" b="12183"/>
          <a:stretch>
            <a:fillRect/>
          </a:stretch>
        </p:blipFill>
        <p:spPr bwMode="auto">
          <a:xfrm>
            <a:off x="1490663" y="101204"/>
            <a:ext cx="6162675" cy="32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E:\HistoricDyardLogoBlack.jpg">
            <a:extLst>
              <a:ext uri="{FF2B5EF4-FFF2-40B4-BE49-F238E27FC236}">
                <a16:creationId xmlns:a16="http://schemas.microsoft.com/office/drawing/2014/main" id="{15E76165-DAB1-4838-9516-882B78F3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433888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">
            <a:extLst>
              <a:ext uri="{FF2B5EF4-FFF2-40B4-BE49-F238E27FC236}">
                <a16:creationId xmlns:a16="http://schemas.microsoft.com/office/drawing/2014/main" id="{B2C18AF4-D409-4D9B-AC11-097C389D2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335" y="3568304"/>
            <a:ext cx="34290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The Old Fire Station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1822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35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School of Music &amp; Fine Art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Sound Studio</a:t>
            </a:r>
          </a:p>
        </p:txBody>
      </p:sp>
      <p:pic>
        <p:nvPicPr>
          <p:cNvPr id="48133" name="Picture 3">
            <a:extLst>
              <a:ext uri="{FF2B5EF4-FFF2-40B4-BE49-F238E27FC236}">
                <a16:creationId xmlns:a16="http://schemas.microsoft.com/office/drawing/2014/main" id="{66299855-72C7-49B6-BCBF-5BC262F6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51748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578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>
            <a:extLst>
              <a:ext uri="{FF2B5EF4-FFF2-40B4-BE49-F238E27FC236}">
                <a16:creationId xmlns:a16="http://schemas.microsoft.com/office/drawing/2014/main" id="{076D919C-9FDE-4C02-B7ED-A3085293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 b="19185"/>
          <a:stretch>
            <a:fillRect/>
          </a:stretch>
        </p:blipFill>
        <p:spPr bwMode="auto">
          <a:xfrm>
            <a:off x="1372791" y="1006078"/>
            <a:ext cx="6398419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E:\HistoricDyardLogoBlack.jpg">
            <a:extLst>
              <a:ext uri="{FF2B5EF4-FFF2-40B4-BE49-F238E27FC236}">
                <a16:creationId xmlns:a16="http://schemas.microsoft.com/office/drawing/2014/main" id="{FE857CC2-90A3-41AB-A569-129F7234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4462463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">
            <a:extLst>
              <a:ext uri="{FF2B5EF4-FFF2-40B4-BE49-F238E27FC236}">
                <a16:creationId xmlns:a16="http://schemas.microsoft.com/office/drawing/2014/main" id="{F8AD0F30-2408-4547-8F3D-696263569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301228"/>
            <a:ext cx="42529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350" b="1">
                <a:solidFill>
                  <a:srgbClr val="000000"/>
                </a:solidFill>
              </a:rPr>
              <a:t>The Old Fire Station and Clocktower Building</a:t>
            </a:r>
          </a:p>
        </p:txBody>
      </p:sp>
      <p:pic>
        <p:nvPicPr>
          <p:cNvPr id="49157" name="Picture 3">
            <a:extLst>
              <a:ext uri="{FF2B5EF4-FFF2-40B4-BE49-F238E27FC236}">
                <a16:creationId xmlns:a16="http://schemas.microsoft.com/office/drawing/2014/main" id="{5704E299-B0AF-481F-9542-9BF569CC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80975" y="446246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86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extLst>
              <a:ext uri="{FF2B5EF4-FFF2-40B4-BE49-F238E27FC236}">
                <a16:creationId xmlns:a16="http://schemas.microsoft.com/office/drawing/2014/main" id="{1CC4CA3E-22CA-4489-AE25-45D1997FE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33192" r="48425" b="16383"/>
          <a:stretch>
            <a:fillRect/>
          </a:stretch>
        </p:blipFill>
        <p:spPr bwMode="auto">
          <a:xfrm>
            <a:off x="2109788" y="11907"/>
            <a:ext cx="4924425" cy="36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72A92BD4-105A-457D-8EA0-E4505598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254" y="3765948"/>
            <a:ext cx="27494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b="1">
                <a:solidFill>
                  <a:srgbClr val="000000"/>
                </a:solidFill>
              </a:rPr>
              <a:t>The Galvanising Shop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b="1">
                <a:solidFill>
                  <a:srgbClr val="000000"/>
                </a:solidFill>
              </a:rPr>
              <a:t>1890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2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b="1">
                <a:solidFill>
                  <a:srgbClr val="000000"/>
                </a:solidFill>
              </a:rPr>
              <a:t>University welcome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b="1">
                <a:solidFill>
                  <a:srgbClr val="000000"/>
                </a:solidFill>
              </a:rPr>
              <a:t>Entrance to The Historic Dockyard </a:t>
            </a:r>
          </a:p>
        </p:txBody>
      </p:sp>
      <p:pic>
        <p:nvPicPr>
          <p:cNvPr id="50180" name="Picture 2" descr="E:\HistoricDyardLogoBlack.jpg">
            <a:extLst>
              <a:ext uri="{FF2B5EF4-FFF2-40B4-BE49-F238E27FC236}">
                <a16:creationId xmlns:a16="http://schemas.microsoft.com/office/drawing/2014/main" id="{EA67304A-5D2A-4CE6-9A72-0048B91A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4463654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>
            <a:extLst>
              <a:ext uri="{FF2B5EF4-FFF2-40B4-BE49-F238E27FC236}">
                <a16:creationId xmlns:a16="http://schemas.microsoft.com/office/drawing/2014/main" id="{A3B808D5-3382-43D5-A503-64AEB622F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7" y="4463654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620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E6E6B8A-CCA3-4763-BDB4-38544A55D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Galvanising Shop 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C3483304-7ACF-4C65-9F74-42679BC6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6580" r="7854" b="13583"/>
          <a:stretch>
            <a:fillRect/>
          </a:stretch>
        </p:blipFill>
        <p:spPr bwMode="auto">
          <a:xfrm>
            <a:off x="1682354" y="1275160"/>
            <a:ext cx="5779294" cy="30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 descr="E:\HistoricDyardLogoBlack.jpg">
            <a:extLst>
              <a:ext uri="{FF2B5EF4-FFF2-40B4-BE49-F238E27FC236}">
                <a16:creationId xmlns:a16="http://schemas.microsoft.com/office/drawing/2014/main" id="{0A612EFB-7CB3-422A-A217-9D219E07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60" y="449818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>
            <a:extLst>
              <a:ext uri="{FF2B5EF4-FFF2-40B4-BE49-F238E27FC236}">
                <a16:creationId xmlns:a16="http://schemas.microsoft.com/office/drawing/2014/main" id="{522327E6-D01A-459E-A2AF-E227E836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61273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476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DEC4E512-F5AF-4544-BA81-FF692B55A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-71438"/>
            <a:ext cx="6172200" cy="857250"/>
          </a:xfrm>
        </p:spPr>
        <p:txBody>
          <a:bodyPr/>
          <a:lstStyle/>
          <a:p>
            <a:r>
              <a:rPr lang="en-GB" altLang="en-US" b="1"/>
              <a:t>Galv performance space</a:t>
            </a:r>
          </a:p>
        </p:txBody>
      </p:sp>
      <p:pic>
        <p:nvPicPr>
          <p:cNvPr id="52227" name="Content Placeholder 3">
            <a:extLst>
              <a:ext uri="{FF2B5EF4-FFF2-40B4-BE49-F238E27FC236}">
                <a16:creationId xmlns:a16="http://schemas.microsoft.com/office/drawing/2014/main" id="{AEB5D7F2-0449-4F71-89A8-F56EFFE3B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0010" y="735806"/>
            <a:ext cx="5292328" cy="3673079"/>
          </a:xfrm>
        </p:spPr>
      </p:pic>
      <p:pic>
        <p:nvPicPr>
          <p:cNvPr id="52228" name="Picture 2" descr="E:\HistoricDyardLogoBlack.jpg">
            <a:extLst>
              <a:ext uri="{FF2B5EF4-FFF2-40B4-BE49-F238E27FC236}">
                <a16:creationId xmlns:a16="http://schemas.microsoft.com/office/drawing/2014/main" id="{067A760F-B954-47E2-BCEE-C60158CD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47913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>
            <a:extLst>
              <a:ext uri="{FF2B5EF4-FFF2-40B4-BE49-F238E27FC236}">
                <a16:creationId xmlns:a16="http://schemas.microsoft.com/office/drawing/2014/main" id="{5C42364A-261F-4003-914F-05CDBBC2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7913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056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HistoricDyardLogoBlack.jpg">
            <a:extLst>
              <a:ext uri="{FF2B5EF4-FFF2-40B4-BE49-F238E27FC236}">
                <a16:creationId xmlns:a16="http://schemas.microsoft.com/office/drawing/2014/main" id="{43AF179D-9A5B-4330-8BDF-86C0EE8A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4466035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>
            <a:extLst>
              <a:ext uri="{FF2B5EF4-FFF2-40B4-BE49-F238E27FC236}">
                <a16:creationId xmlns:a16="http://schemas.microsoft.com/office/drawing/2014/main" id="{E941E40B-28BA-4108-A6CF-70B0BB2C7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3192" r="44489" b="16383"/>
          <a:stretch>
            <a:fillRect/>
          </a:stretch>
        </p:blipFill>
        <p:spPr bwMode="auto">
          <a:xfrm>
            <a:off x="1322785" y="357188"/>
            <a:ext cx="6498431" cy="38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504473DA-8D84-4987-9CF9-E4924543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44066" y="4429125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817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09D38411-2424-4165-938C-AD30C419A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19050"/>
            <a:ext cx="6172200" cy="857250"/>
          </a:xfrm>
        </p:spPr>
        <p:txBody>
          <a:bodyPr/>
          <a:lstStyle/>
          <a:p>
            <a:r>
              <a:rPr lang="en-GB" altLang="en-US" b="1"/>
              <a:t>The Drill Hall Library</a:t>
            </a:r>
          </a:p>
        </p:txBody>
      </p:sp>
      <p:pic>
        <p:nvPicPr>
          <p:cNvPr id="54275" name="Content Placeholder 4" descr="Drill Hall Library.JPG">
            <a:extLst>
              <a:ext uri="{FF2B5EF4-FFF2-40B4-BE49-F238E27FC236}">
                <a16:creationId xmlns:a16="http://schemas.microsoft.com/office/drawing/2014/main" id="{3ABE69BF-5EA4-43B4-9DD1-0F5FD3990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5" y="825104"/>
            <a:ext cx="5238750" cy="3492103"/>
          </a:xfrm>
        </p:spPr>
      </p:pic>
      <p:pic>
        <p:nvPicPr>
          <p:cNvPr id="54276" name="Picture 2" descr="E:\HistoricDyardLogoBlack.jpg">
            <a:extLst>
              <a:ext uri="{FF2B5EF4-FFF2-40B4-BE49-F238E27FC236}">
                <a16:creationId xmlns:a16="http://schemas.microsoft.com/office/drawing/2014/main" id="{938C8CCB-20FE-4B1C-A433-7F4DD3A2D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73" y="4420791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>
            <a:extLst>
              <a:ext uri="{FF2B5EF4-FFF2-40B4-BE49-F238E27FC236}">
                <a16:creationId xmlns:a16="http://schemas.microsoft.com/office/drawing/2014/main" id="{275AE4C6-78A6-44C1-88CE-9599B4387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305991" y="4420791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641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926CFA5-B86F-4E46-80BB-81784B622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813" y="-128588"/>
            <a:ext cx="6172200" cy="857250"/>
          </a:xfrm>
        </p:spPr>
        <p:txBody>
          <a:bodyPr/>
          <a:lstStyle/>
          <a:p>
            <a:r>
              <a:rPr lang="en-GB" altLang="en-US" b="1"/>
              <a:t>Student Hub - before</a:t>
            </a:r>
          </a:p>
        </p:txBody>
      </p:sp>
      <p:pic>
        <p:nvPicPr>
          <p:cNvPr id="56323" name="Content Placeholder 3">
            <a:extLst>
              <a:ext uri="{FF2B5EF4-FFF2-40B4-BE49-F238E27FC236}">
                <a16:creationId xmlns:a16="http://schemas.microsoft.com/office/drawing/2014/main" id="{5BDA5334-2CC8-463D-B62A-EC68468433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935" y="789385"/>
            <a:ext cx="5238750" cy="3673078"/>
          </a:xfrm>
        </p:spPr>
      </p:pic>
      <p:pic>
        <p:nvPicPr>
          <p:cNvPr id="56324" name="Picture 2" descr="E:\HistoricDyardLogoBlack.jpg">
            <a:extLst>
              <a:ext uri="{FF2B5EF4-FFF2-40B4-BE49-F238E27FC236}">
                <a16:creationId xmlns:a16="http://schemas.microsoft.com/office/drawing/2014/main" id="{213DF34B-C31B-446C-86FB-A3785256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42" y="4538663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56CB20C6-2B38-4020-9135-7C4270BC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498182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730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97EBF27B-C85F-46C1-90BA-6AF929A34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466" y="-13097"/>
            <a:ext cx="6172200" cy="857251"/>
          </a:xfrm>
        </p:spPr>
        <p:txBody>
          <a:bodyPr/>
          <a:lstStyle/>
          <a:p>
            <a:r>
              <a:rPr lang="en-GB" altLang="en-US" b="1"/>
              <a:t>Student Hub - after!</a:t>
            </a: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55934EB5-FB4C-481F-A9B1-F86F8CD2B1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860" y="1168004"/>
            <a:ext cx="4806553" cy="3049190"/>
          </a:xfrm>
        </p:spPr>
      </p:pic>
      <p:pic>
        <p:nvPicPr>
          <p:cNvPr id="57348" name="Picture 2" descr="E:\HistoricDyardLogoBlack.jpg">
            <a:extLst>
              <a:ext uri="{FF2B5EF4-FFF2-40B4-BE49-F238E27FC236}">
                <a16:creationId xmlns:a16="http://schemas.microsoft.com/office/drawing/2014/main" id="{0E622610-997A-4EBD-8DC3-49590E96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42" y="4530329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BFAB5FF5-DAE9-4E02-9BCB-DFAA25D0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456510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1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F125589A-62C6-4A54-A577-C95B52859C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3" y="357188"/>
            <a:ext cx="5347097" cy="3499247"/>
          </a:xfrm>
        </p:spPr>
      </p:pic>
      <p:pic>
        <p:nvPicPr>
          <p:cNvPr id="58371" name="Picture 2" descr="E:\HistoricDyardLogoBlack.jpg">
            <a:extLst>
              <a:ext uri="{FF2B5EF4-FFF2-40B4-BE49-F238E27FC236}">
                <a16:creationId xmlns:a16="http://schemas.microsoft.com/office/drawing/2014/main" id="{3B17D7A3-F34D-4ACA-BFC0-265971E8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17" y="4426744"/>
            <a:ext cx="145851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90DE0D4A-1E2E-4664-A6AC-D1699FC0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7" y="4330304"/>
            <a:ext cx="962025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9509DA59-ED62-41AA-9AAE-A040950C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3192" r="44489" b="17786"/>
          <a:stretch>
            <a:fillRect/>
          </a:stretch>
        </p:blipFill>
        <p:spPr bwMode="auto">
          <a:xfrm>
            <a:off x="1385888" y="465535"/>
            <a:ext cx="6573441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E:\HistoricDyardLogoBlack.jpg">
            <a:extLst>
              <a:ext uri="{FF2B5EF4-FFF2-40B4-BE49-F238E27FC236}">
                <a16:creationId xmlns:a16="http://schemas.microsoft.com/office/drawing/2014/main" id="{007ADCF4-FC4E-4868-9BC1-E5AD1E92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81" y="4677966"/>
            <a:ext cx="1133475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>
            <a:extLst>
              <a:ext uri="{FF2B5EF4-FFF2-40B4-BE49-F238E27FC236}">
                <a16:creationId xmlns:a16="http://schemas.microsoft.com/office/drawing/2014/main" id="{CD8F2A03-23E6-41C9-BCE6-AC237A07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4566047"/>
            <a:ext cx="8596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438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>
            <a:extLst>
              <a:ext uri="{FF2B5EF4-FFF2-40B4-BE49-F238E27FC236}">
                <a16:creationId xmlns:a16="http://schemas.microsoft.com/office/drawing/2014/main" id="{64E62A11-34ED-422E-8129-CC14B105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97644" y="1518047"/>
            <a:ext cx="36718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E:\HistoricDyardLogoBlack.jpg">
            <a:extLst>
              <a:ext uri="{FF2B5EF4-FFF2-40B4-BE49-F238E27FC236}">
                <a16:creationId xmlns:a16="http://schemas.microsoft.com/office/drawing/2014/main" id="{B3F80ABF-878A-4F4C-8418-07FDFD10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31" y="1707356"/>
            <a:ext cx="469582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7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BFB5EE8-3852-4D48-B9DC-CC63FC230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47812" y="75010"/>
            <a:ext cx="5778104" cy="444103"/>
          </a:xfrm>
        </p:spPr>
        <p:txBody>
          <a:bodyPr/>
          <a:lstStyle/>
          <a:p>
            <a:pPr eaLnBrk="1" hangingPunct="1"/>
            <a:br>
              <a:rPr lang="en-GB" altLang="en-US" sz="3000"/>
            </a:br>
            <a:r>
              <a:rPr lang="en-GB" altLang="en-US" sz="3000" b="1"/>
              <a:t>1981-1984</a:t>
            </a:r>
            <a:endParaRPr lang="en-US" altLang="en-US" sz="3000" b="1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11FA417-E616-4757-9187-35908D4493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1500"/>
          </a:p>
          <a:p>
            <a:pPr eaLnBrk="1" hangingPunct="1">
              <a:lnSpc>
                <a:spcPct val="80000"/>
              </a:lnSpc>
            </a:pPr>
            <a:endParaRPr lang="en-GB" altLang="en-US" sz="1500"/>
          </a:p>
          <a:p>
            <a:pPr eaLnBrk="1" hangingPunct="1">
              <a:lnSpc>
                <a:spcPct val="80000"/>
              </a:lnSpc>
            </a:pPr>
            <a:endParaRPr lang="en-GB" altLang="en-US" sz="1500"/>
          </a:p>
          <a:p>
            <a:pPr eaLnBrk="1" hangingPunct="1">
              <a:lnSpc>
                <a:spcPct val="80000"/>
              </a:lnSpc>
            </a:pPr>
            <a:endParaRPr lang="en-GB" altLang="en-US" sz="1500"/>
          </a:p>
          <a:p>
            <a:pPr eaLnBrk="1" hangingPunct="1"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8196" name="Picture 4" descr="Evening Post">
            <a:extLst>
              <a:ext uri="{FF2B5EF4-FFF2-40B4-BE49-F238E27FC236}">
                <a16:creationId xmlns:a16="http://schemas.microsoft.com/office/drawing/2014/main" id="{7007B695-6346-4118-B204-BE0FA5F5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006079"/>
            <a:ext cx="3131344" cy="40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E:\HistoricDyardLogoBlack.jpg">
            <a:extLst>
              <a:ext uri="{FF2B5EF4-FFF2-40B4-BE49-F238E27FC236}">
                <a16:creationId xmlns:a16="http://schemas.microsoft.com/office/drawing/2014/main" id="{17A9A0B0-0904-4B11-8930-2AE4B0EF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4492229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>
            <a:extLst>
              <a:ext uri="{FF2B5EF4-FFF2-40B4-BE49-F238E27FC236}">
                <a16:creationId xmlns:a16="http://schemas.microsoft.com/office/drawing/2014/main" id="{51DADD39-F464-414A-93BF-80D43CE5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30982" y="4461272"/>
            <a:ext cx="8596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651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andsplit map">
            <a:extLst>
              <a:ext uri="{FF2B5EF4-FFF2-40B4-BE49-F238E27FC236}">
                <a16:creationId xmlns:a16="http://schemas.microsoft.com/office/drawing/2014/main" id="{34FB3325-8FAE-4841-BAC9-A0CFB27A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10" y="951310"/>
            <a:ext cx="3294459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E:\HistoricDyardLogoBlack.jpg">
            <a:extLst>
              <a:ext uri="{FF2B5EF4-FFF2-40B4-BE49-F238E27FC236}">
                <a16:creationId xmlns:a16="http://schemas.microsoft.com/office/drawing/2014/main" id="{25DBDC85-04A4-4D29-936D-4EA80056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4473179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EA40288-FFE0-4D19-862F-8D55033E5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07157"/>
            <a:ext cx="5670947" cy="41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GB" sz="3000" kern="0" dirty="0">
                <a:solidFill>
                  <a:srgbClr val="000000"/>
                </a:solidFill>
                <a:latin typeface="Arial"/>
              </a:rPr>
            </a:br>
            <a:r>
              <a:rPr lang="en-GB" sz="3000" b="1" kern="0" dirty="0">
                <a:solidFill>
                  <a:srgbClr val="000000"/>
                </a:solidFill>
                <a:latin typeface="Arial"/>
              </a:rPr>
              <a:t>Strategic Land Split</a:t>
            </a:r>
            <a:endParaRPr lang="en-US" sz="30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45" name="Picture 3">
            <a:extLst>
              <a:ext uri="{FF2B5EF4-FFF2-40B4-BE49-F238E27FC236}">
                <a16:creationId xmlns:a16="http://schemas.microsoft.com/office/drawing/2014/main" id="{2421C303-24A0-4D79-8317-F0A83611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176213" y="4473178"/>
            <a:ext cx="8596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86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>
            <a:extLst>
              <a:ext uri="{FF2B5EF4-FFF2-40B4-BE49-F238E27FC236}">
                <a16:creationId xmlns:a16="http://schemas.microsoft.com/office/drawing/2014/main" id="{8716AFD1-DD9C-400E-9930-0AF739BF3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906" y="195263"/>
            <a:ext cx="4968479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Chatham Historic Dockyard Trust: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en-US" sz="1350">
                <a:solidFill>
                  <a:srgbClr val="000000"/>
                </a:solidFill>
              </a:rPr>
              <a:t>Established by Government with two original charitable objectives: </a:t>
            </a:r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12291" name="Picture 2" descr="E:\HistoricDyardLogoBlack.jpg">
            <a:extLst>
              <a:ext uri="{FF2B5EF4-FFF2-40B4-BE49-F238E27FC236}">
                <a16:creationId xmlns:a16="http://schemas.microsoft.com/office/drawing/2014/main" id="{F514065E-76E0-486A-B624-40297322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91" y="4492229"/>
            <a:ext cx="1318022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B41CAD-6B60-456F-AB04-5F32813C8FD0}"/>
              </a:ext>
            </a:extLst>
          </p:cNvPr>
          <p:cNvSpPr/>
          <p:nvPr/>
        </p:nvSpPr>
        <p:spPr>
          <a:xfrm>
            <a:off x="1896667" y="978694"/>
            <a:ext cx="5926931" cy="362406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Original Strategic Objectives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As a registered charity, our strategic objectives accord with our founding documents: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i="1" dirty="0">
                <a:solidFill>
                  <a:srgbClr val="000000"/>
                </a:solidFill>
                <a:latin typeface="Arial" panose="020B0604020202020204" pitchFamily="34" charset="0"/>
              </a:rPr>
              <a:t>Preservation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	To secure for the public benefit the preservation and use of the 	Historic  Dockyard at Chatham in the County of Kent in a 	manner appropriate to its archaeological, historical and 	architectural significance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i="1" dirty="0">
                <a:solidFill>
                  <a:srgbClr val="000000"/>
                </a:solidFill>
                <a:latin typeface="Arial" panose="020B0604020202020204" pitchFamily="34" charset="0"/>
              </a:rPr>
              <a:t>Learning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96454" indent="-1964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		To  promote and foster for the public benefit a wide knowledge and 	understanding of the archaeological, historical and architectural 	significance of the Historic Dockyard.</a:t>
            </a:r>
          </a:p>
        </p:txBody>
      </p:sp>
      <p:pic>
        <p:nvPicPr>
          <p:cNvPr id="12293" name="Picture 3">
            <a:extLst>
              <a:ext uri="{FF2B5EF4-FFF2-40B4-BE49-F238E27FC236}">
                <a16:creationId xmlns:a16="http://schemas.microsoft.com/office/drawing/2014/main" id="{F1366E1C-286C-46FD-8BBF-BE5551E3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251223" y="4455319"/>
            <a:ext cx="8596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29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HistoricDyardLogoBlack.jpg">
            <a:extLst>
              <a:ext uri="{FF2B5EF4-FFF2-40B4-BE49-F238E27FC236}">
                <a16:creationId xmlns:a16="http://schemas.microsoft.com/office/drawing/2014/main" id="{11477F13-7EEC-4E8B-90A1-D8BBBA55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494610"/>
            <a:ext cx="14585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>
            <a:extLst>
              <a:ext uri="{FF2B5EF4-FFF2-40B4-BE49-F238E27FC236}">
                <a16:creationId xmlns:a16="http://schemas.microsoft.com/office/drawing/2014/main" id="{28543EE1-B9D2-4491-80BB-96D426B90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6580" r="20863" b="13583"/>
          <a:stretch>
            <a:fillRect/>
          </a:stretch>
        </p:blipFill>
        <p:spPr bwMode="auto">
          <a:xfrm>
            <a:off x="2303860" y="141685"/>
            <a:ext cx="4183856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6">
            <a:extLst>
              <a:ext uri="{FF2B5EF4-FFF2-40B4-BE49-F238E27FC236}">
                <a16:creationId xmlns:a16="http://schemas.microsoft.com/office/drawing/2014/main" id="{F1ECE4F9-4E59-4A3D-A360-1779ED54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723" y="3559969"/>
            <a:ext cx="60581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The original three way “partnership of purpose”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Rochester Bridge Trust, CHDT, The University of Kent</a:t>
            </a:r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21769D42-0FF9-4688-BA41-10B79B89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2" r="23225" b="24788"/>
          <a:stretch>
            <a:fillRect/>
          </a:stretch>
        </p:blipFill>
        <p:spPr bwMode="auto">
          <a:xfrm>
            <a:off x="89298" y="4487466"/>
            <a:ext cx="8596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1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9C083143F1943BC35958CC853B846" ma:contentTypeVersion="10" ma:contentTypeDescription="Create a new document." ma:contentTypeScope="" ma:versionID="ad192a72705bb1e7790b778922c1e781">
  <xsd:schema xmlns:xsd="http://www.w3.org/2001/XMLSchema" xmlns:xs="http://www.w3.org/2001/XMLSchema" xmlns:p="http://schemas.microsoft.com/office/2006/metadata/properties" xmlns:ns2="3846b46e-6855-45f4-99c4-bbbbaeb658d1" xmlns:ns3="90a3253b-4aac-455d-9996-09f9f254bf92" targetNamespace="http://schemas.microsoft.com/office/2006/metadata/properties" ma:root="true" ma:fieldsID="100ac18cd967ec98807f29a43d84a0ab" ns2:_="" ns3:_="">
    <xsd:import namespace="3846b46e-6855-45f4-99c4-bbbbaeb658d1"/>
    <xsd:import namespace="90a3253b-4aac-455d-9996-09f9f254bf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b46e-6855-45f4-99c4-bbbbaeb658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253b-4aac-455d-9996-09f9f254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B99ED-47A6-41B2-A65A-4168D2FC1754}">
  <ds:schemaRefs>
    <ds:schemaRef ds:uri="90a3253b-4aac-455d-9996-09f9f254bf9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846b46e-6855-45f4-99c4-bbbbaeb658d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6B14101-5FBC-4540-A756-EF3DF2D1BF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EF070F-9320-48E4-9837-075FB3BA3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6b46e-6855-45f4-99c4-bbbbaeb658d1"/>
    <ds:schemaRef ds:uri="90a3253b-4aac-455d-9996-09f9f254bf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855</Words>
  <Application>Microsoft Office PowerPoint</Application>
  <PresentationFormat>On-screen Show (16:9)</PresentationFormat>
  <Paragraphs>172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FoundrySterling-Bold</vt:lpstr>
      <vt:lpstr>Symbol</vt:lpstr>
      <vt:lpstr>Wingdings</vt:lpstr>
      <vt:lpstr>ヒラギノ角ゴ Pro W3</vt:lpstr>
      <vt:lpstr>Office Theme</vt:lpstr>
      <vt:lpstr>Default Design</vt:lpstr>
      <vt:lpstr>PowerPoint Presentation</vt:lpstr>
      <vt:lpstr>PowerPoint Presentation</vt:lpstr>
      <vt:lpstr>PowerPoint Presentation</vt:lpstr>
      <vt:lpstr>“Chatham Historic Dockyard, the most complete Dockyard of the age of sail in the world”</vt:lpstr>
      <vt:lpstr>PowerPoint Presentation</vt:lpstr>
      <vt:lpstr> 1981-1984</vt:lpstr>
      <vt:lpstr>PowerPoint Presentation</vt:lpstr>
      <vt:lpstr>PowerPoint Presentation</vt:lpstr>
      <vt:lpstr>PowerPoint Presentation</vt:lpstr>
      <vt:lpstr>UoK history: key Medway milestones</vt:lpstr>
      <vt:lpstr>Why the Historic Dockyard?</vt:lpstr>
      <vt:lpstr>“The Fear of the Historic” The Big 3…..</vt:lpstr>
      <vt:lpstr>“The Fear of the Historic”</vt:lpstr>
      <vt:lpstr>Work with the experts to assess the risk before you start”</vt:lpstr>
      <vt:lpstr>So what’s new in University use of historic buildings?</vt:lpstr>
      <vt:lpstr>PowerPoint Presentation</vt:lpstr>
      <vt:lpstr>PowerPoint Presentation</vt:lpstr>
      <vt:lpstr>Universities creating tomorrow’s  heritage…. “The Constraint of the purpose designed on future flexibility and need”.</vt:lpstr>
      <vt:lpstr>Heritage and place….. the added value</vt:lpstr>
      <vt:lpstr>HLF New ideas need old buildings 2013 </vt:lpstr>
      <vt:lpstr>Heritage and the environment</vt:lpstr>
      <vt:lpstr>PowerPoint Presentation</vt:lpstr>
      <vt:lpstr>PowerPoint Presentation</vt:lpstr>
      <vt:lpstr>PowerPoint Presentation</vt:lpstr>
      <vt:lpstr>Royal Dockyard Church Lecture Theatre</vt:lpstr>
      <vt:lpstr>The Funding Potential, Sharing the cost burden</vt:lpstr>
      <vt:lpstr>The Mutual Benefits</vt:lpstr>
      <vt:lpstr>The Operational Challenge… whose “campus” is it anyway?</vt:lpstr>
      <vt:lpstr>PowerPoint Presentation</vt:lpstr>
      <vt:lpstr>PowerPoint Presentation</vt:lpstr>
      <vt:lpstr>Three Ships Attractions</vt:lpstr>
      <vt:lpstr>Adverse Headlines</vt:lpstr>
      <vt:lpstr>PowerPoint Presentation</vt:lpstr>
      <vt:lpstr>The Student Experience</vt:lpstr>
      <vt:lpstr> Pembroke and The Historic Dockyard </vt:lpstr>
      <vt:lpstr>UoK: Medway Schools and Centres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Galvanising Shop </vt:lpstr>
      <vt:lpstr>Galv performance space</vt:lpstr>
      <vt:lpstr>PowerPoint Presentation</vt:lpstr>
      <vt:lpstr>The Drill Hall Library</vt:lpstr>
      <vt:lpstr>Student Hub - before</vt:lpstr>
      <vt:lpstr>Student Hub - after!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Perry</dc:creator>
  <cp:lastModifiedBy>Cheryl Pick</cp:lastModifiedBy>
  <cp:revision>6</cp:revision>
  <dcterms:modified xsi:type="dcterms:W3CDTF">2018-04-16T07:57:27Z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0x01010073E9C083143F1943BC35958CC853B846</vt:lpwstr>
  </property>
</Properties>
</file>