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7" r:id="rId5"/>
    <p:sldMasterId id="2147483670" r:id="rId6"/>
  </p:sldMasterIdLst>
  <p:notesMasterIdLst>
    <p:notesMasterId r:id="rId22"/>
  </p:notesMasterIdLst>
  <p:sldIdLst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430" userDrawn="1">
          <p15:clr>
            <a:srgbClr val="A4A3A4"/>
          </p15:clr>
        </p15:guide>
        <p15:guide id="4" pos="54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7E88"/>
    <a:srgbClr val="696A6F"/>
    <a:srgbClr val="002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1400" y="56"/>
      </p:cViewPr>
      <p:guideLst>
        <p:guide orient="horz" pos="346"/>
        <p:guide pos="272"/>
        <p:guide orient="horz" pos="3430"/>
        <p:guide pos="54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B1907-4927-0B46-86D1-048F3FD37EA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1F1FD-E4E3-E344-83FE-08ED3C57B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774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15877" y="2992578"/>
            <a:ext cx="5937813" cy="404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cap="all" spc="260" baseline="0">
                <a:solidFill>
                  <a:schemeClr val="bg2">
                    <a:lumMod val="10000"/>
                  </a:schemeClr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615877" y="3402491"/>
            <a:ext cx="5937813" cy="3477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0" i="1" spc="50">
                <a:solidFill>
                  <a:srgbClr val="696A6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 dirty="0"/>
              <a:t>Presentation subtitle / presenter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300" y="0"/>
            <a:ext cx="2307336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15877" y="2992578"/>
            <a:ext cx="5937813" cy="404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cap="all" spc="260" baseline="0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615877" y="3402491"/>
            <a:ext cx="5937813" cy="3477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0" i="1" spc="50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 dirty="0"/>
              <a:t>Presentation subtitle / presenter here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2267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7336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15877" y="2992578"/>
            <a:ext cx="5937813" cy="404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cap="all" spc="260" baseline="0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615877" y="3402491"/>
            <a:ext cx="5937813" cy="3477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0" i="1" spc="50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 dirty="0"/>
              <a:t>Presentation subtitle / presenter here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1262" y="365126"/>
            <a:ext cx="8153452" cy="40489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Headline Title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1262" y="925513"/>
            <a:ext cx="8153452" cy="509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1013" y="1736725"/>
            <a:ext cx="3559175" cy="3714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259262" y="1736725"/>
            <a:ext cx="4375451" cy="3714951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1262" y="1736725"/>
            <a:ext cx="8153452" cy="3714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bullets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81262" y="365126"/>
            <a:ext cx="8153452" cy="40489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Headline Title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1262" y="925513"/>
            <a:ext cx="8153452" cy="509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1262" y="2957855"/>
            <a:ext cx="8153452" cy="849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100"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 dirty="0"/>
              <a:t>‘Large quote space lorem ipsum’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1262" y="3807609"/>
            <a:ext cx="8153452" cy="509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i="0">
                <a:solidFill>
                  <a:srgbClr val="696A6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 dirty="0"/>
              <a:t>Attribute quote here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1262" y="2957855"/>
            <a:ext cx="8153452" cy="849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100"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 dirty="0"/>
              <a:t>‘Large quote space lorem ipsum’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1262" y="3807609"/>
            <a:ext cx="8153452" cy="509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i="0">
                <a:solidFill>
                  <a:srgbClr val="696A6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 dirty="0"/>
              <a:t>Attribute quote here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09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469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711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952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193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07"/>
          <a:stretch/>
        </p:blipFill>
        <p:spPr>
          <a:xfrm>
            <a:off x="0" y="5706318"/>
            <a:ext cx="9144000" cy="115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2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kern="1200" baseline="0">
          <a:solidFill>
            <a:schemeClr val="bg2">
              <a:lumMod val="10000"/>
            </a:schemeClr>
          </a:solidFill>
          <a:latin typeface="Goudy Modern MT"/>
          <a:ea typeface="Helvetica" charset="0"/>
          <a:cs typeface="Goudy Modern M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1pPr>
      <a:lvl2pPr marL="469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2pPr>
      <a:lvl3pPr marL="711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3pPr>
      <a:lvl4pPr marL="952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4pPr>
      <a:lvl5pPr marL="1193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5802630"/>
            <a:ext cx="2794000" cy="6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1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469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711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952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193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9140938" cy="7077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190" y="1050544"/>
            <a:ext cx="603631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Plenary 2:</a:t>
            </a:r>
          </a:p>
          <a:p>
            <a:endParaRPr lang="en-GB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Helvetica 55 Roman" panose="020B0500000000000000" pitchFamily="34" charset="0"/>
              </a:rPr>
              <a:t>25 Years of HE Estates – The Human Factor;</a:t>
            </a:r>
          </a:p>
          <a:p>
            <a:r>
              <a:rPr lang="en-GB" sz="2800" dirty="0">
                <a:solidFill>
                  <a:schemeClr val="bg1"/>
                </a:solidFill>
                <a:latin typeface="Helvetica 55 Roman" panose="020B0500000000000000" pitchFamily="34" charset="0"/>
              </a:rPr>
              <a:t>An exploration of how People, Place and Culture have evolved</a:t>
            </a:r>
          </a:p>
          <a:p>
            <a:endParaRPr lang="en-GB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Harvey Dowdy </a:t>
            </a:r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– Director of Estates, University of Lincoln</a:t>
            </a:r>
          </a:p>
          <a:p>
            <a:endParaRPr lang="en-GB" dirty="0">
              <a:solidFill>
                <a:schemeClr val="bg1"/>
              </a:solidFill>
              <a:latin typeface="Helvetica 55 Roman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3" y="-673100"/>
            <a:ext cx="2307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78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578485"/>
            <a:ext cx="31839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Disability:</a:t>
            </a:r>
          </a:p>
          <a:p>
            <a:endParaRPr lang="en-GB" sz="20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Sensory</a:t>
            </a: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21" y="3560791"/>
            <a:ext cx="2215170" cy="2215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21" y="739165"/>
            <a:ext cx="2215170" cy="2215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98" y="739165"/>
            <a:ext cx="2215170" cy="2215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36" y="3560791"/>
            <a:ext cx="2083232" cy="221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88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549275"/>
            <a:ext cx="1060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Disability:</a:t>
            </a:r>
            <a:r>
              <a:rPr lang="en-GB" sz="2000" dirty="0">
                <a:solidFill>
                  <a:schemeClr val="bg1"/>
                </a:solidFill>
                <a:latin typeface="Helvetica 55 Roman" panose="020B0500000000000000" pitchFamily="34" charset="0"/>
              </a:rPr>
              <a:t> </a:t>
            </a:r>
            <a:endParaRPr lang="en-GB" sz="20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National Autistic Society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1800" y="1306830"/>
            <a:ext cx="477583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 55 Roman" panose="020B0500000000000000" pitchFamily="34" charset="0"/>
              </a:rPr>
              <a:t>SPELL</a:t>
            </a:r>
          </a:p>
          <a:p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Structure – more predictable, accessible and safer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Positive (approaches and expectations)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Empathy – develop communications and reduce anxiety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Low arousal – calm environments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Links – share information and work with other families and professionals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059680" y="1287780"/>
            <a:ext cx="408432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Helvetica 55 Roman" panose="020B0500000000000000" pitchFamily="34" charset="0"/>
              </a:rPr>
              <a:t>TEACCH</a:t>
            </a:r>
          </a:p>
          <a:p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Teaching – share autism knowledge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Expanding – increase own knowledge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Appreciating – strengths and uniqueness of autistic culture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Collaborating – cooperating with colleagues, professionals and families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Holistic – looking at the person, family and community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15265" y="5125075"/>
            <a:ext cx="106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Staff Training?</a:t>
            </a:r>
          </a:p>
        </p:txBody>
      </p:sp>
    </p:spTree>
    <p:extLst>
      <p:ext uri="{BB962C8B-B14F-4D97-AF65-F5344CB8AC3E}">
        <p14:creationId xmlns:p14="http://schemas.microsoft.com/office/powerpoint/2010/main" val="349488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6A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549275"/>
            <a:ext cx="790628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Religion and Belief: Public Religion</a:t>
            </a:r>
          </a:p>
          <a:p>
            <a:endParaRPr lang="en-GB" sz="20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Helvetica 55 Roman" panose="020B0500000000000000" pitchFamily="34" charset="0"/>
              </a:rPr>
              <a:t>Invest because…</a:t>
            </a:r>
          </a:p>
          <a:p>
            <a:endParaRPr lang="en-GB" sz="24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0" y="2130108"/>
            <a:ext cx="3765708" cy="2510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2130108"/>
            <a:ext cx="3719824" cy="24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5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559276"/>
            <a:ext cx="1060704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Graduation Ceremonies</a:t>
            </a:r>
            <a:endParaRPr lang="en-GB" sz="20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0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60" y="1287780"/>
            <a:ext cx="3825240" cy="3825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287780"/>
            <a:ext cx="3825240" cy="38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21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6A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549275"/>
            <a:ext cx="1060704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Raising Aspirations:</a:t>
            </a:r>
          </a:p>
          <a:p>
            <a:endParaRPr lang="en-GB" sz="20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Helvetica 55 Roman" panose="020B0500000000000000" pitchFamily="34" charset="0"/>
              </a:rPr>
              <a:t>Cultural events as attractors: Barons and Knights </a:t>
            </a:r>
          </a:p>
          <a:p>
            <a:endParaRPr lang="en-GB" sz="24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85" y="2197584"/>
            <a:ext cx="1785615" cy="2677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197582"/>
            <a:ext cx="3929712" cy="2677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24" y="2197583"/>
            <a:ext cx="2005048" cy="267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91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1800" y="542108"/>
            <a:ext cx="106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Durham - </a:t>
            </a:r>
            <a:r>
              <a:rPr lang="en-GB" sz="2000" b="1" dirty="0" err="1">
                <a:solidFill>
                  <a:schemeClr val="bg1"/>
                </a:solidFill>
                <a:latin typeface="Helvetica 55 Roman" panose="020B0500000000000000" pitchFamily="34" charset="0"/>
              </a:rPr>
              <a:t>Lumiere</a:t>
            </a:r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37" y="1233425"/>
            <a:ext cx="2557944" cy="16698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37" y="3074231"/>
            <a:ext cx="2557944" cy="1837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080663"/>
            <a:ext cx="2791460" cy="1831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9268" y="1790640"/>
            <a:ext cx="3697604" cy="25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34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49275"/>
            <a:ext cx="3376323" cy="2463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02" y="549275"/>
            <a:ext cx="3860598" cy="24632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800" y="3474720"/>
            <a:ext cx="254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Lincoln – 1920s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1602" y="3495040"/>
            <a:ext cx="254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Lincoln – 1950s</a:t>
            </a:r>
          </a:p>
        </p:txBody>
      </p:sp>
    </p:spTree>
    <p:extLst>
      <p:ext uri="{BB962C8B-B14F-4D97-AF65-F5344CB8AC3E}">
        <p14:creationId xmlns:p14="http://schemas.microsoft.com/office/powerpoint/2010/main" val="199848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49275"/>
            <a:ext cx="3815977" cy="2859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800" y="3746760"/>
            <a:ext cx="295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Lincoln – 1995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30" y="549275"/>
            <a:ext cx="4298870" cy="28690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5654" y="3746760"/>
            <a:ext cx="295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Lincoln – 2014</a:t>
            </a:r>
          </a:p>
        </p:txBody>
      </p:sp>
    </p:spTree>
    <p:extLst>
      <p:ext uri="{BB962C8B-B14F-4D97-AF65-F5344CB8AC3E}">
        <p14:creationId xmlns:p14="http://schemas.microsoft.com/office/powerpoint/2010/main" val="2376065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133475"/>
            <a:ext cx="3980180" cy="27426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826" y="4085127"/>
            <a:ext cx="4897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Isaac Newton Building – Siemens Workshop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133475"/>
            <a:ext cx="4033520" cy="27426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8289" y="4017109"/>
            <a:ext cx="4897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National Centre for Food Manufacturing – </a:t>
            </a:r>
          </a:p>
          <a:p>
            <a:r>
              <a:rPr lang="en-GB" sz="1600" dirty="0" err="1">
                <a:solidFill>
                  <a:schemeClr val="bg1"/>
                </a:solidFill>
                <a:latin typeface="Helvetica 55 Roman" panose="020B0500000000000000" pitchFamily="34" charset="0"/>
              </a:rPr>
              <a:t>Holbeach</a:t>
            </a:r>
            <a:r>
              <a:rPr lang="en-GB" sz="1600" dirty="0">
                <a:solidFill>
                  <a:schemeClr val="bg1"/>
                </a:solidFill>
                <a:latin typeface="Helvetica 55 Roman" panose="020B0500000000000000" pitchFamily="34" charset="0"/>
              </a:rPr>
              <a:t> Campus</a:t>
            </a:r>
          </a:p>
        </p:txBody>
      </p:sp>
    </p:spTree>
    <p:extLst>
      <p:ext uri="{BB962C8B-B14F-4D97-AF65-F5344CB8AC3E}">
        <p14:creationId xmlns:p14="http://schemas.microsoft.com/office/powerpoint/2010/main" val="382163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9260" y="564193"/>
            <a:ext cx="830580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What challenges remain for Lincoln and HE generally?</a:t>
            </a:r>
          </a:p>
          <a:p>
            <a:endParaRPr lang="en-GB" sz="20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Competition : Investment</a:t>
            </a:r>
          </a:p>
          <a:p>
            <a:pPr>
              <a:lnSpc>
                <a:spcPct val="150000"/>
              </a:lnSpc>
            </a:pPr>
            <a:endParaRPr lang="en-GB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Education &amp; Research – The people TEF/REF/KEF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Facilities &amp; The Environment – The place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Culture – Fair access equality and diversity; 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     what are the practicalities?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What role for AUDE members? </a:t>
            </a:r>
          </a:p>
        </p:txBody>
      </p:sp>
    </p:spTree>
    <p:extLst>
      <p:ext uri="{BB962C8B-B14F-4D97-AF65-F5344CB8AC3E}">
        <p14:creationId xmlns:p14="http://schemas.microsoft.com/office/powerpoint/2010/main" val="397791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6A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1800" y="583416"/>
            <a:ext cx="81534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Equality Act 2010</a:t>
            </a:r>
          </a:p>
          <a:p>
            <a:endParaRPr lang="en-GB" sz="20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What must / can we do?</a:t>
            </a:r>
          </a:p>
          <a:p>
            <a:endParaRPr lang="en-GB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Age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Disability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Religion &amp; Belief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Social Mobility – raising aspiration</a:t>
            </a:r>
          </a:p>
          <a:p>
            <a:endParaRPr lang="en-GB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dirty="0">
              <a:solidFill>
                <a:schemeClr val="bg1"/>
              </a:solidFill>
              <a:latin typeface="Helvetica 55 Roma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0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549275"/>
            <a:ext cx="3924927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Age</a:t>
            </a:r>
          </a:p>
          <a:p>
            <a:endParaRPr lang="en-GB" sz="20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Mature learners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GB" i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GB" i="1" dirty="0">
                <a:solidFill>
                  <a:schemeClr val="bg1"/>
                </a:solidFill>
                <a:latin typeface="Helvetica 55 Roman" panose="020B0500000000000000" pitchFamily="34" charset="0"/>
              </a:rPr>
              <a:t>Certificate of Education; Modern apprenticeships </a:t>
            </a:r>
          </a:p>
          <a:p>
            <a:pPr>
              <a:lnSpc>
                <a:spcPct val="150000"/>
              </a:lnSpc>
            </a:pPr>
            <a:endParaRPr lang="en-GB" i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GB" i="1" dirty="0">
                <a:solidFill>
                  <a:schemeClr val="bg1"/>
                </a:solidFill>
                <a:latin typeface="Helvetica 55 Roman" panose="020B0500000000000000" pitchFamily="34" charset="0"/>
              </a:rPr>
              <a:t>Continuing professional</a:t>
            </a:r>
          </a:p>
          <a:p>
            <a:pPr>
              <a:lnSpc>
                <a:spcPct val="150000"/>
              </a:lnSpc>
            </a:pPr>
            <a:r>
              <a:rPr lang="en-GB" i="1" dirty="0">
                <a:solidFill>
                  <a:schemeClr val="bg1"/>
                </a:solidFill>
                <a:latin typeface="Helvetica 55 Roman" panose="020B0500000000000000" pitchFamily="34" charset="0"/>
              </a:rPr>
              <a:t> development</a:t>
            </a: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27" y="1907197"/>
            <a:ext cx="4355473" cy="29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554990"/>
            <a:ext cx="10633547" cy="104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24/7 Campus: Who? What? When?</a:t>
            </a: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pPr marL="285750" indent="-285750">
              <a:buFont typeface="Helvetica 55 Roman" panose="020B0500000000000000" pitchFamily="34" charset="0"/>
              <a:buChar char="–"/>
            </a:pPr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Cost / benefit analysis? Margins?</a:t>
            </a: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175" y="1335188"/>
            <a:ext cx="4602605" cy="354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2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6A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31" y="602659"/>
            <a:ext cx="1841269" cy="2350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49" y="3160383"/>
            <a:ext cx="3780468" cy="2409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49" y="602659"/>
            <a:ext cx="3780468" cy="2350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31" y="3160382"/>
            <a:ext cx="1841269" cy="24098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800" y="549275"/>
            <a:ext cx="242803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Disability:</a:t>
            </a:r>
          </a:p>
          <a:p>
            <a:endParaRPr lang="en-GB" sz="20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Physical</a:t>
            </a: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b="1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Easy access to Historic Buildings – </a:t>
            </a:r>
          </a:p>
          <a:p>
            <a:r>
              <a:rPr lang="en-GB" dirty="0">
                <a:solidFill>
                  <a:schemeClr val="bg1"/>
                </a:solidFill>
                <a:latin typeface="Helvetica 55 Roman" panose="020B0500000000000000" pitchFamily="34" charset="0"/>
              </a:rPr>
              <a:t>Historic England</a:t>
            </a: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Helvetica 55 Roma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3954"/>
      </p:ext>
    </p:extLst>
  </p:cSld>
  <p:clrMapOvr>
    <a:masterClrMapping/>
  </p:clrMapOvr>
</p:sld>
</file>

<file path=ppt/theme/theme1.xml><?xml version="1.0" encoding="utf-8"?>
<a:theme xmlns:a="http://schemas.openxmlformats.org/drawingml/2006/main" name="UOL - Title Slide">
  <a:themeElements>
    <a:clrScheme name="UOL Theme">
      <a:dk1>
        <a:srgbClr val="002E5E"/>
      </a:dk1>
      <a:lt1>
        <a:srgbClr val="FFFFFF"/>
      </a:lt1>
      <a:dk2>
        <a:srgbClr val="69696E"/>
      </a:dk2>
      <a:lt2>
        <a:srgbClr val="E7E6E6"/>
      </a:lt2>
      <a:accent1>
        <a:srgbClr val="002E5E"/>
      </a:accent1>
      <a:accent2>
        <a:srgbClr val="69696E"/>
      </a:accent2>
      <a:accent3>
        <a:srgbClr val="002E5E"/>
      </a:accent3>
      <a:accent4>
        <a:srgbClr val="69696E"/>
      </a:accent4>
      <a:accent5>
        <a:srgbClr val="002E5E"/>
      </a:accent5>
      <a:accent6>
        <a:srgbClr val="69696E"/>
      </a:accent6>
      <a:hlink>
        <a:srgbClr val="002E5E"/>
      </a:hlink>
      <a:folHlink>
        <a:srgbClr val="69696E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OL - Text Slides">
  <a:themeElements>
    <a:clrScheme name="UOL Theme">
      <a:dk1>
        <a:srgbClr val="002E5E"/>
      </a:dk1>
      <a:lt1>
        <a:srgbClr val="FFFFFF"/>
      </a:lt1>
      <a:dk2>
        <a:srgbClr val="69696E"/>
      </a:dk2>
      <a:lt2>
        <a:srgbClr val="E7E6E6"/>
      </a:lt2>
      <a:accent1>
        <a:srgbClr val="002E5E"/>
      </a:accent1>
      <a:accent2>
        <a:srgbClr val="69696E"/>
      </a:accent2>
      <a:accent3>
        <a:srgbClr val="002E5E"/>
      </a:accent3>
      <a:accent4>
        <a:srgbClr val="69696E"/>
      </a:accent4>
      <a:accent5>
        <a:srgbClr val="002E5E"/>
      </a:accent5>
      <a:accent6>
        <a:srgbClr val="69696E"/>
      </a:accent6>
      <a:hlink>
        <a:srgbClr val="002E5E"/>
      </a:hlink>
      <a:folHlink>
        <a:srgbClr val="69696E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OL - Quote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E9C083143F1943BC35958CC853B846" ma:contentTypeVersion="9" ma:contentTypeDescription="Create a new document." ma:contentTypeScope="" ma:versionID="bf77fc30f1638de41a572a62cbddc1dd">
  <xsd:schema xmlns:xsd="http://www.w3.org/2001/XMLSchema" xmlns:xs="http://www.w3.org/2001/XMLSchema" xmlns:p="http://schemas.microsoft.com/office/2006/metadata/properties" xmlns:ns2="3846b46e-6855-45f4-99c4-bbbbaeb658d1" xmlns:ns3="90a3253b-4aac-455d-9996-09f9f254bf92" targetNamespace="http://schemas.microsoft.com/office/2006/metadata/properties" ma:root="true" ma:fieldsID="575972378c0e655fe4acaa4364d0284d" ns2:_="" ns3:_="">
    <xsd:import namespace="3846b46e-6855-45f4-99c4-bbbbaeb658d1"/>
    <xsd:import namespace="90a3253b-4aac-455d-9996-09f9f254bf9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6b46e-6855-45f4-99c4-bbbbaeb658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a3253b-4aac-455d-9996-09f9f254b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67F79E-F510-4432-A3FC-161F0F9A08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51E8BE-27C6-4671-8903-E91F04C5D335}">
  <ds:schemaRefs>
    <ds:schemaRef ds:uri="http://purl.org/dc/elements/1.1/"/>
    <ds:schemaRef ds:uri="http://purl.org/dc/terms/"/>
    <ds:schemaRef ds:uri="http://schemas.microsoft.com/sharepoint/v3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d3bc032a-9cc5-4300-aa72-04f498f37fc2"/>
    <ds:schemaRef ds:uri="65e4550c-1be7-4770-87aa-1c39d4fbe2f5"/>
  </ds:schemaRefs>
</ds:datastoreItem>
</file>

<file path=customXml/itemProps3.xml><?xml version="1.0" encoding="utf-8"?>
<ds:datastoreItem xmlns:ds="http://schemas.openxmlformats.org/officeDocument/2006/customXml" ds:itemID="{D96A0D1B-9B35-411E-9277-947922233D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46b46e-6855-45f4-99c4-bbbbaeb658d1"/>
    <ds:schemaRef ds:uri="90a3253b-4aac-455d-9996-09f9f254bf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</TotalTime>
  <Words>282</Words>
  <Application>Microsoft Office PowerPoint</Application>
  <PresentationFormat>On-screen Show (4:3)</PresentationFormat>
  <Paragraphs>143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Goudy Modern MT</vt:lpstr>
      <vt:lpstr>Helvetica</vt:lpstr>
      <vt:lpstr>Helvetica 55 Roman</vt:lpstr>
      <vt:lpstr>UOL - Title Slide</vt:lpstr>
      <vt:lpstr>UOL - Text Slides</vt:lpstr>
      <vt:lpstr>UOL - Quote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Garside</dc:creator>
  <cp:lastModifiedBy>Cheryl Pick</cp:lastModifiedBy>
  <cp:revision>49</cp:revision>
  <dcterms:created xsi:type="dcterms:W3CDTF">2017-10-18T14:07:17Z</dcterms:created>
  <dcterms:modified xsi:type="dcterms:W3CDTF">2021-11-15T17:05:06Z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0x01010073E9C083143F1943BC35958CC853B846</vt:lpwstr>
  </property>
  <property fmtid="{D5CDD505-2E9C-101B-9397-08002B2CF9AE}" pid="3" name="_dlc_DocIdItemGuid">
    <vt:lpwstr>fea6b1fd-1cec-4146-923c-68ee0f790cd9</vt:lpwstr>
  </property>
</Properties>
</file>