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4" r:id="rId5"/>
  </p:sldMasterIdLst>
  <p:notesMasterIdLst>
    <p:notesMasterId r:id="rId23"/>
  </p:notesMasterIdLst>
  <p:sldIdLst>
    <p:sldId id="257" r:id="rId6"/>
    <p:sldId id="264" r:id="rId7"/>
    <p:sldId id="275" r:id="rId8"/>
    <p:sldId id="269" r:id="rId9"/>
    <p:sldId id="270" r:id="rId10"/>
    <p:sldId id="276" r:id="rId11"/>
    <p:sldId id="278" r:id="rId12"/>
    <p:sldId id="280" r:id="rId13"/>
    <p:sldId id="277" r:id="rId14"/>
    <p:sldId id="281" r:id="rId15"/>
    <p:sldId id="282" r:id="rId16"/>
    <p:sldId id="285" r:id="rId17"/>
    <p:sldId id="283" r:id="rId18"/>
    <p:sldId id="274" r:id="rId19"/>
    <p:sldId id="284" r:id="rId20"/>
    <p:sldId id="287" r:id="rId21"/>
    <p:sldId id="288"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748">
          <p15:clr>
            <a:srgbClr val="A4A3A4"/>
          </p15:clr>
        </p15:guide>
        <p15:guide id="2" orient="horz" pos="2160">
          <p15:clr>
            <a:srgbClr val="A4A3A4"/>
          </p15:clr>
        </p15:guide>
        <p15:guide id="3" orient="horz" pos="3929">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78870" autoAdjust="0"/>
  </p:normalViewPr>
  <p:slideViewPr>
    <p:cSldViewPr showGuides="1">
      <p:cViewPr varScale="1">
        <p:scale>
          <a:sx n="86" d="100"/>
          <a:sy n="86" d="100"/>
        </p:scale>
        <p:origin x="1380" y="90"/>
      </p:cViewPr>
      <p:guideLst>
        <p:guide orient="horz" pos="3748"/>
        <p:guide orient="horz" pos="2160"/>
        <p:guide orient="horz" pos="392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3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918338-3DC6-984E-A090-53D339CAF046}" type="slidenum">
              <a:rPr lang="en-US"/>
              <a:pPr>
                <a:defRPr/>
              </a:pPr>
              <a:t>‹#›</a:t>
            </a:fld>
            <a:endParaRPr lang="en-US"/>
          </a:p>
        </p:txBody>
      </p:sp>
    </p:spTree>
    <p:extLst>
      <p:ext uri="{BB962C8B-B14F-4D97-AF65-F5344CB8AC3E}">
        <p14:creationId xmlns:p14="http://schemas.microsoft.com/office/powerpoint/2010/main" val="3872138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04800" y="304800"/>
            <a:ext cx="671830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lvl="0"/>
            <a:r>
              <a:rPr lang="en-US"/>
              <a:t>Click to edit Master title style</a:t>
            </a:r>
            <a:endParaRPr lang="en-US" dirty="0"/>
          </a:p>
        </p:txBody>
      </p:sp>
      <p:sp>
        <p:nvSpPr>
          <p:cNvPr id="5" name="Rectangle 17"/>
          <p:cNvSpPr>
            <a:spLocks noGrp="1" noChangeArrowheads="1"/>
          </p:cNvSpPr>
          <p:nvPr>
            <p:ph idx="1"/>
          </p:nvPr>
        </p:nvSpPr>
        <p:spPr bwMode="auto">
          <a:xfrm>
            <a:off x="323528" y="1570038"/>
            <a:ext cx="6699572" cy="4370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marL="0" indent="0">
              <a:buClr>
                <a:srgbClr val="003768"/>
              </a:buClr>
              <a:buFontTx/>
              <a:buNone/>
              <a:defRPr baseline="0"/>
            </a:lvl1pPr>
          </a:lstStyle>
          <a:p>
            <a:pPr lvl="0"/>
            <a:r>
              <a:rPr lang="en-US" noProof="0"/>
              <a:t>Click to edit Master text styles</a:t>
            </a:r>
          </a:p>
        </p:txBody>
      </p:sp>
    </p:spTree>
    <p:extLst>
      <p:ext uri="{BB962C8B-B14F-4D97-AF65-F5344CB8AC3E}">
        <p14:creationId xmlns:p14="http://schemas.microsoft.com/office/powerpoint/2010/main" val="176734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ne column bulle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04800" y="304800"/>
            <a:ext cx="671830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lvl="0"/>
            <a:r>
              <a:rPr lang="en-US"/>
              <a:t>Click to edit Master title style</a:t>
            </a:r>
            <a:endParaRPr lang="en-US" dirty="0"/>
          </a:p>
        </p:txBody>
      </p:sp>
      <p:sp>
        <p:nvSpPr>
          <p:cNvPr id="5" name="Rectangle 17"/>
          <p:cNvSpPr>
            <a:spLocks noGrp="1" noChangeArrowheads="1"/>
          </p:cNvSpPr>
          <p:nvPr>
            <p:ph idx="1"/>
          </p:nvPr>
        </p:nvSpPr>
        <p:spPr bwMode="auto">
          <a:xfrm>
            <a:off x="323528" y="1570038"/>
            <a:ext cx="6699572" cy="4370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marL="360000" indent="-360000">
              <a:buClr>
                <a:srgbClr val="003768"/>
              </a:buClr>
              <a:buFont typeface="Lucida Grande"/>
              <a:buChar char="="/>
              <a:defRPr baseline="0"/>
            </a:lvl1pPr>
          </a:lstStyle>
          <a:p>
            <a:pPr lvl="0"/>
            <a:r>
              <a:rPr lang="en-US" noProof="0"/>
              <a:t>Click to edit Master text styles</a:t>
            </a:r>
          </a:p>
        </p:txBody>
      </p:sp>
    </p:spTree>
    <p:extLst>
      <p:ext uri="{BB962C8B-B14F-4D97-AF65-F5344CB8AC3E}">
        <p14:creationId xmlns:p14="http://schemas.microsoft.com/office/powerpoint/2010/main" val="974033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04800" y="304800"/>
            <a:ext cx="671830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lvl="0"/>
            <a:r>
              <a:rPr lang="en-US"/>
              <a:t>Click to edit Master title style</a:t>
            </a:r>
            <a:endParaRPr lang="en-US" dirty="0"/>
          </a:p>
        </p:txBody>
      </p:sp>
      <p:sp>
        <p:nvSpPr>
          <p:cNvPr id="8" name="Rectangle 17"/>
          <p:cNvSpPr>
            <a:spLocks noGrp="1" noChangeArrowheads="1"/>
          </p:cNvSpPr>
          <p:nvPr>
            <p:ph idx="1"/>
          </p:nvPr>
        </p:nvSpPr>
        <p:spPr bwMode="auto">
          <a:xfrm>
            <a:off x="323528" y="1570038"/>
            <a:ext cx="4104456" cy="4370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numCol="2" spcCol="360000"/>
          <a:lstStyle>
            <a:lvl1pPr marL="360000" marR="0" indent="-360000" algn="l" defTabSz="914400" rtl="0" eaLnBrk="1" fontAlgn="base" latinLnBrk="0" hangingPunct="1">
              <a:lnSpc>
                <a:spcPts val="3800"/>
              </a:lnSpc>
              <a:spcBef>
                <a:spcPts val="0"/>
              </a:spcBef>
              <a:spcAft>
                <a:spcPct val="0"/>
              </a:spcAft>
              <a:buClrTx/>
              <a:buSzTx/>
              <a:buFont typeface="Lucida Grande"/>
              <a:buChar char="="/>
              <a:tabLst/>
              <a:defRPr/>
            </a:lvl1pPr>
          </a:lstStyle>
          <a:p>
            <a:pPr lvl="0"/>
            <a:r>
              <a:rPr lang="en-US" noProof="0"/>
              <a:t>Click to edit Master text styles</a:t>
            </a:r>
          </a:p>
        </p:txBody>
      </p:sp>
      <p:sp>
        <p:nvSpPr>
          <p:cNvPr id="5" name="Rectangle 17"/>
          <p:cNvSpPr>
            <a:spLocks noGrp="1" noChangeArrowheads="1"/>
          </p:cNvSpPr>
          <p:nvPr>
            <p:ph idx="10"/>
          </p:nvPr>
        </p:nvSpPr>
        <p:spPr bwMode="auto">
          <a:xfrm>
            <a:off x="4716016" y="1567996"/>
            <a:ext cx="4104456" cy="4370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numCol="2" spcCol="360000"/>
          <a:lstStyle>
            <a:lvl1pPr marL="360000" marR="0" indent="-360000" algn="l" defTabSz="914400" rtl="0" eaLnBrk="1" fontAlgn="base" latinLnBrk="0" hangingPunct="1">
              <a:lnSpc>
                <a:spcPts val="3800"/>
              </a:lnSpc>
              <a:spcBef>
                <a:spcPts val="0"/>
              </a:spcBef>
              <a:spcAft>
                <a:spcPct val="0"/>
              </a:spcAft>
              <a:buClrTx/>
              <a:buSzTx/>
              <a:buFont typeface="Lucida Grande"/>
              <a:buChar char="="/>
              <a:tabLst/>
              <a:defRPr/>
            </a:lvl1pPr>
          </a:lstStyle>
          <a:p>
            <a:pPr lvl="0"/>
            <a:r>
              <a:rPr lang="en-US" noProof="0"/>
              <a:t>Click to edit Master text styles</a:t>
            </a:r>
          </a:p>
        </p:txBody>
      </p:sp>
    </p:spTree>
    <p:extLst>
      <p:ext uri="{BB962C8B-B14F-4D97-AF65-F5344CB8AC3E}">
        <p14:creationId xmlns:p14="http://schemas.microsoft.com/office/powerpoint/2010/main" val="18610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7314" y="5661247"/>
            <a:ext cx="5486400" cy="279177"/>
          </a:xfrm>
        </p:spPr>
        <p:txBody>
          <a:bodyPr anchor="b"/>
          <a:lstStyle>
            <a:lvl1pPr algn="l">
              <a:lnSpc>
                <a:spcPts val="3400"/>
              </a:lnSpc>
              <a:defRPr sz="2400" b="0" i="0"/>
            </a:lvl1pPr>
          </a:lstStyle>
          <a:p>
            <a:r>
              <a:rPr lang="en-US"/>
              <a:t>Click to edit Master title style</a:t>
            </a:r>
            <a:endParaRPr lang="en-US" dirty="0"/>
          </a:p>
        </p:txBody>
      </p:sp>
      <p:sp>
        <p:nvSpPr>
          <p:cNvPr id="7" name="Picture Placeholder 6"/>
          <p:cNvSpPr>
            <a:spLocks noGrp="1"/>
          </p:cNvSpPr>
          <p:nvPr>
            <p:ph type="pic" sz="quarter" idx="10"/>
          </p:nvPr>
        </p:nvSpPr>
        <p:spPr>
          <a:xfrm>
            <a:off x="304800" y="304800"/>
            <a:ext cx="6715472" cy="5010150"/>
          </a:xfrm>
        </p:spPr>
        <p:txBody>
          <a:bodyPr/>
          <a:lstStyle/>
          <a:p>
            <a:pPr lvl="0"/>
            <a:r>
              <a:rPr lang="en-US" noProof="0"/>
              <a:t>Click icon to add picture</a:t>
            </a:r>
          </a:p>
        </p:txBody>
      </p:sp>
    </p:spTree>
    <p:extLst>
      <p:ext uri="{BB962C8B-B14F-4D97-AF65-F5344CB8AC3E}">
        <p14:creationId xmlns:p14="http://schemas.microsoft.com/office/powerpoint/2010/main" val="262032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7314" y="5661247"/>
            <a:ext cx="5486400" cy="279177"/>
          </a:xfrm>
        </p:spPr>
        <p:txBody>
          <a:bodyPr anchor="b"/>
          <a:lstStyle>
            <a:lvl1pPr algn="l">
              <a:lnSpc>
                <a:spcPts val="3400"/>
              </a:lnSpc>
              <a:defRPr sz="2400" b="0" i="0"/>
            </a:lvl1pPr>
          </a:lstStyle>
          <a:p>
            <a:r>
              <a:rPr lang="en-US"/>
              <a:t>Click to edit Master title style</a:t>
            </a:r>
            <a:endParaRPr lang="en-US" dirty="0"/>
          </a:p>
        </p:txBody>
      </p:sp>
      <p:sp>
        <p:nvSpPr>
          <p:cNvPr id="4" name="Chart Placeholder 3"/>
          <p:cNvSpPr>
            <a:spLocks noGrp="1"/>
          </p:cNvSpPr>
          <p:nvPr>
            <p:ph type="chart" sz="quarter" idx="10"/>
          </p:nvPr>
        </p:nvSpPr>
        <p:spPr>
          <a:xfrm>
            <a:off x="304800" y="304800"/>
            <a:ext cx="6715472" cy="5010150"/>
          </a:xfrm>
        </p:spPr>
        <p:txBody>
          <a:bodyPr/>
          <a:lstStyle/>
          <a:p>
            <a:pPr lvl="0"/>
            <a:r>
              <a:rPr lang="en-US" noProof="0"/>
              <a:t>Click icon to add chart</a:t>
            </a:r>
          </a:p>
        </p:txBody>
      </p:sp>
    </p:spTree>
    <p:extLst>
      <p:ext uri="{BB962C8B-B14F-4D97-AF65-F5344CB8AC3E}">
        <p14:creationId xmlns:p14="http://schemas.microsoft.com/office/powerpoint/2010/main" val="102342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2"/>
          <p:cNvSpPr>
            <a:spLocks noGrp="1" noChangeArrowheads="1"/>
          </p:cNvSpPr>
          <p:nvPr>
            <p:ph type="title" hasCustomPrompt="1"/>
          </p:nvPr>
        </p:nvSpPr>
        <p:spPr bwMode="auto">
          <a:xfrm>
            <a:off x="304800" y="304800"/>
            <a:ext cx="6718300" cy="5645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Title Area</a:t>
            </a:r>
          </a:p>
        </p:txBody>
      </p:sp>
    </p:spTree>
    <p:extLst>
      <p:ext uri="{BB962C8B-B14F-4D97-AF65-F5344CB8AC3E}">
        <p14:creationId xmlns:p14="http://schemas.microsoft.com/office/powerpoint/2010/main" val="74171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671830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Title Area</a:t>
            </a:r>
            <a:br>
              <a:rPr lang="en-US" dirty="0"/>
            </a:br>
            <a:r>
              <a:rPr lang="en-US" dirty="0"/>
              <a:t>Allowance two lines</a:t>
            </a:r>
          </a:p>
        </p:txBody>
      </p:sp>
      <p:sp>
        <p:nvSpPr>
          <p:cNvPr id="1027" name="Rectangle 17"/>
          <p:cNvSpPr>
            <a:spLocks noGrp="1" noChangeArrowheads="1"/>
          </p:cNvSpPr>
          <p:nvPr>
            <p:ph type="body" idx="1"/>
          </p:nvPr>
        </p:nvSpPr>
        <p:spPr bwMode="auto">
          <a:xfrm>
            <a:off x="323850" y="1570038"/>
            <a:ext cx="8496300" cy="4370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Text style 1 left aligns</a:t>
            </a:r>
          </a:p>
          <a:p>
            <a:pPr lvl="1"/>
            <a:r>
              <a:rPr lang="en-US" dirty="0"/>
              <a:t>Indent one is indented left</a:t>
            </a:r>
          </a:p>
          <a:p>
            <a:pPr lvl="2"/>
            <a:r>
              <a:rPr lang="en-US" dirty="0"/>
              <a:t>Indent two is bullet 1</a:t>
            </a:r>
          </a:p>
          <a:p>
            <a:pPr lvl="3"/>
            <a:r>
              <a:rPr lang="en-US" dirty="0"/>
              <a:t>Indent three is bullet 2</a:t>
            </a:r>
          </a:p>
          <a:p>
            <a:pPr lvl="1"/>
            <a:endParaRPr lang="en-US" dirty="0"/>
          </a:p>
          <a:p>
            <a:pPr lvl="2"/>
            <a:endParaRPr lang="en-US" dirty="0"/>
          </a:p>
          <a:p>
            <a:pPr lvl="3"/>
            <a:endParaRPr lang="en-US" dirty="0"/>
          </a:p>
        </p:txBody>
      </p:sp>
      <p:pic>
        <p:nvPicPr>
          <p:cNvPr id="1028" name="Picture 18" descr="ECU_RGB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2025" y="304800"/>
            <a:ext cx="150812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ECU_Strapline 1 line RGB.jpg"/>
          <p:cNvPicPr>
            <a:picLocks noChangeAspect="1"/>
          </p:cNvPicPr>
          <p:nvPr userDrawn="1"/>
        </p:nvPicPr>
        <p:blipFill>
          <a:blip r:embed="rId9"/>
          <a:stretch>
            <a:fillRect/>
          </a:stretch>
        </p:blipFill>
        <p:spPr>
          <a:xfrm>
            <a:off x="323528" y="6309206"/>
            <a:ext cx="6699572" cy="268790"/>
          </a:xfrm>
          <a:prstGeom prst="rect">
            <a:avLst/>
          </a:prstGeom>
        </p:spPr>
      </p:pic>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097" y="6237312"/>
            <a:ext cx="393255" cy="393255"/>
          </a:xfrm>
          <a:prstGeom prst="rect">
            <a:avLst/>
          </a:prstGeom>
        </p:spPr>
      </p:pic>
      <p:sp>
        <p:nvSpPr>
          <p:cNvPr id="5" name="TextBox 4"/>
          <p:cNvSpPr txBox="1"/>
          <p:nvPr userDrawn="1"/>
        </p:nvSpPr>
        <p:spPr>
          <a:xfrm>
            <a:off x="7596336" y="6287745"/>
            <a:ext cx="1368152" cy="292388"/>
          </a:xfrm>
          <a:prstGeom prst="rect">
            <a:avLst/>
          </a:prstGeom>
          <a:noFill/>
        </p:spPr>
        <p:txBody>
          <a:bodyPr wrap="square" rtlCol="0">
            <a:spAutoFit/>
          </a:bodyPr>
          <a:lstStyle/>
          <a:p>
            <a:r>
              <a:rPr lang="en-GB" sz="13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GB" sz="13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EqualityinHE</a:t>
            </a:r>
            <a:endParaRPr lang="en-GB" sz="13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9" r:id="rId6"/>
  </p:sldLayoutIdLst>
  <p:txStyles>
    <p:titleStyle>
      <a:lvl1pPr algn="l" rtl="0" eaLnBrk="1" fontAlgn="base" hangingPunct="1">
        <a:lnSpc>
          <a:spcPts val="4200"/>
        </a:lnSpc>
        <a:spcBef>
          <a:spcPct val="0"/>
        </a:spcBef>
        <a:spcAft>
          <a:spcPct val="0"/>
        </a:spcAft>
        <a:defRPr sz="3200" b="1">
          <a:solidFill>
            <a:srgbClr val="003768"/>
          </a:solidFill>
          <a:latin typeface="Arial" panose="020B0604020202020204" pitchFamily="34" charset="0"/>
          <a:ea typeface="+mj-ea"/>
          <a:cs typeface="Arial" panose="020B0604020202020204" pitchFamily="34" charset="0"/>
        </a:defRPr>
      </a:lvl1pPr>
      <a:lvl2pPr algn="l" rtl="0" eaLnBrk="1" fontAlgn="base" hangingPunct="1">
        <a:lnSpc>
          <a:spcPts val="4200"/>
        </a:lnSpc>
        <a:spcBef>
          <a:spcPct val="0"/>
        </a:spcBef>
        <a:spcAft>
          <a:spcPct val="0"/>
        </a:spcAft>
        <a:defRPr sz="3200" b="1">
          <a:solidFill>
            <a:srgbClr val="003768"/>
          </a:solidFill>
          <a:latin typeface="Calibri" charset="0"/>
          <a:ea typeface="ＭＳ Ｐゴシック" charset="0"/>
          <a:cs typeface="ＭＳ Ｐゴシック" charset="0"/>
        </a:defRPr>
      </a:lvl2pPr>
      <a:lvl3pPr algn="l" rtl="0" eaLnBrk="1" fontAlgn="base" hangingPunct="1">
        <a:lnSpc>
          <a:spcPts val="4200"/>
        </a:lnSpc>
        <a:spcBef>
          <a:spcPct val="0"/>
        </a:spcBef>
        <a:spcAft>
          <a:spcPct val="0"/>
        </a:spcAft>
        <a:defRPr sz="3200" b="1">
          <a:solidFill>
            <a:srgbClr val="003768"/>
          </a:solidFill>
          <a:latin typeface="Calibri" charset="0"/>
          <a:ea typeface="ＭＳ Ｐゴシック" charset="0"/>
          <a:cs typeface="ＭＳ Ｐゴシック" charset="0"/>
        </a:defRPr>
      </a:lvl3pPr>
      <a:lvl4pPr algn="l" rtl="0" eaLnBrk="1" fontAlgn="base" hangingPunct="1">
        <a:lnSpc>
          <a:spcPts val="4200"/>
        </a:lnSpc>
        <a:spcBef>
          <a:spcPct val="0"/>
        </a:spcBef>
        <a:spcAft>
          <a:spcPct val="0"/>
        </a:spcAft>
        <a:defRPr sz="3200" b="1">
          <a:solidFill>
            <a:srgbClr val="003768"/>
          </a:solidFill>
          <a:latin typeface="Calibri" charset="0"/>
          <a:ea typeface="ＭＳ Ｐゴシック" charset="0"/>
          <a:cs typeface="ＭＳ Ｐゴシック" charset="0"/>
        </a:defRPr>
      </a:lvl4pPr>
      <a:lvl5pPr algn="l" rtl="0" eaLnBrk="1" fontAlgn="base" hangingPunct="1">
        <a:lnSpc>
          <a:spcPts val="4200"/>
        </a:lnSpc>
        <a:spcBef>
          <a:spcPct val="0"/>
        </a:spcBef>
        <a:spcAft>
          <a:spcPct val="0"/>
        </a:spcAft>
        <a:defRPr sz="3200" b="1">
          <a:solidFill>
            <a:srgbClr val="003768"/>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200">
          <a:solidFill>
            <a:srgbClr val="003768"/>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3200">
          <a:solidFill>
            <a:srgbClr val="003768"/>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3200">
          <a:solidFill>
            <a:srgbClr val="003768"/>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3200">
          <a:solidFill>
            <a:srgbClr val="003768"/>
          </a:solidFill>
          <a:latin typeface="Calibri" charset="0"/>
          <a:ea typeface="ＭＳ Ｐゴシック" charset="0"/>
          <a:cs typeface="ＭＳ Ｐゴシック" charset="0"/>
        </a:defRPr>
      </a:lvl9pPr>
    </p:titleStyle>
    <p:bodyStyle>
      <a:lvl1pPr algn="l" rtl="0" eaLnBrk="1" fontAlgn="base" hangingPunct="1">
        <a:lnSpc>
          <a:spcPct val="100000"/>
        </a:lnSpc>
        <a:spcBef>
          <a:spcPct val="0"/>
        </a:spcBef>
        <a:spcAft>
          <a:spcPct val="0"/>
        </a:spcAft>
        <a:defRPr sz="2800" baseline="0">
          <a:solidFill>
            <a:schemeClr val="bg1"/>
          </a:solidFill>
          <a:latin typeface="Arial" panose="020B0604020202020204" pitchFamily="34" charset="0"/>
          <a:ea typeface="+mn-ea"/>
          <a:cs typeface="Arial" panose="020B0604020202020204" pitchFamily="34" charset="0"/>
        </a:defRPr>
      </a:lvl1pPr>
      <a:lvl2pPr marL="357188" indent="0" algn="l" rtl="0" eaLnBrk="1" fontAlgn="base" hangingPunct="1">
        <a:lnSpc>
          <a:spcPct val="100000"/>
        </a:lnSpc>
        <a:spcBef>
          <a:spcPct val="20000"/>
        </a:spcBef>
        <a:spcAft>
          <a:spcPct val="0"/>
        </a:spcAft>
        <a:defRPr sz="2800">
          <a:solidFill>
            <a:schemeClr val="bg1"/>
          </a:solidFill>
          <a:latin typeface="Arial" panose="020B0604020202020204" pitchFamily="34" charset="0"/>
          <a:ea typeface="+mn-ea"/>
          <a:cs typeface="Arial" panose="020B0604020202020204" pitchFamily="34" charset="0"/>
        </a:defRPr>
      </a:lvl2pPr>
      <a:lvl3pPr marL="357188" indent="-357188" algn="l" rtl="0" eaLnBrk="1" fontAlgn="base" hangingPunct="1">
        <a:lnSpc>
          <a:spcPct val="100000"/>
        </a:lnSpc>
        <a:spcBef>
          <a:spcPct val="20000"/>
        </a:spcBef>
        <a:spcAft>
          <a:spcPct val="0"/>
        </a:spcAft>
        <a:buClr>
          <a:srgbClr val="003768"/>
        </a:buClr>
        <a:buFont typeface="Calibri" pitchFamily="34" charset="0"/>
        <a:buChar char="="/>
        <a:tabLst>
          <a:tab pos="357188" algn="l"/>
        </a:tabLst>
        <a:defRPr sz="2800">
          <a:solidFill>
            <a:schemeClr val="bg1"/>
          </a:solidFill>
          <a:latin typeface="Arial" panose="020B0604020202020204" pitchFamily="34" charset="0"/>
          <a:ea typeface="+mn-ea"/>
          <a:cs typeface="Arial" panose="020B0604020202020204" pitchFamily="34" charset="0"/>
        </a:defRPr>
      </a:lvl3pPr>
      <a:lvl4pPr marL="712788" indent="-355600" algn="l" rtl="0" eaLnBrk="1" fontAlgn="base" hangingPunct="1">
        <a:lnSpc>
          <a:spcPct val="100000"/>
        </a:lnSpc>
        <a:spcBef>
          <a:spcPct val="20000"/>
        </a:spcBef>
        <a:spcAft>
          <a:spcPct val="0"/>
        </a:spcAft>
        <a:buClr>
          <a:srgbClr val="003768"/>
        </a:buClr>
        <a:buFont typeface="Calibri" pitchFamily="34" charset="0"/>
        <a:buChar char="‒"/>
        <a:tabLst>
          <a:tab pos="712788" algn="l"/>
        </a:tabLst>
        <a:defRPr sz="2800">
          <a:solidFill>
            <a:schemeClr val="bg1"/>
          </a:solidFill>
          <a:latin typeface="Arial" panose="020B0604020202020204" pitchFamily="34" charset="0"/>
          <a:ea typeface="+mn-ea"/>
          <a:cs typeface="Arial" panose="020B0604020202020204" pitchFamily="34" charset="0"/>
        </a:defRPr>
      </a:lvl4pPr>
      <a:lvl5pPr algn="l" rtl="0" eaLnBrk="1" fontAlgn="base" hangingPunct="1">
        <a:lnSpc>
          <a:spcPts val="3600"/>
        </a:lnSpc>
        <a:spcBef>
          <a:spcPct val="20000"/>
        </a:spcBef>
        <a:spcAft>
          <a:spcPct val="0"/>
        </a:spcAft>
        <a:defRPr sz="2800">
          <a:solidFill>
            <a:srgbClr val="003768"/>
          </a:solidFill>
          <a:latin typeface="+mn-lt"/>
          <a:ea typeface="+mn-ea"/>
        </a:defRPr>
      </a:lvl5pPr>
      <a:lvl6pPr marL="1219200" algn="l" rtl="0" eaLnBrk="1" fontAlgn="base" hangingPunct="1">
        <a:spcBef>
          <a:spcPct val="20000"/>
        </a:spcBef>
        <a:spcAft>
          <a:spcPct val="0"/>
        </a:spcAft>
        <a:defRPr sz="2800">
          <a:solidFill>
            <a:schemeClr val="tx1"/>
          </a:solidFill>
          <a:latin typeface="+mn-lt"/>
          <a:ea typeface="+mn-ea"/>
        </a:defRPr>
      </a:lvl6pPr>
      <a:lvl7pPr marL="1676400" algn="l" rtl="0" eaLnBrk="1" fontAlgn="base" hangingPunct="1">
        <a:spcBef>
          <a:spcPct val="20000"/>
        </a:spcBef>
        <a:spcAft>
          <a:spcPct val="0"/>
        </a:spcAft>
        <a:defRPr sz="2800">
          <a:solidFill>
            <a:schemeClr val="tx1"/>
          </a:solidFill>
          <a:latin typeface="+mn-lt"/>
          <a:ea typeface="+mn-ea"/>
        </a:defRPr>
      </a:lvl7pPr>
      <a:lvl8pPr marL="2133600" algn="l" rtl="0" eaLnBrk="1" fontAlgn="base" hangingPunct="1">
        <a:spcBef>
          <a:spcPct val="20000"/>
        </a:spcBef>
        <a:spcAft>
          <a:spcPct val="0"/>
        </a:spcAft>
        <a:defRPr sz="2800">
          <a:solidFill>
            <a:schemeClr val="tx1"/>
          </a:solidFill>
          <a:latin typeface="+mn-lt"/>
          <a:ea typeface="+mn-ea"/>
        </a:defRPr>
      </a:lvl8pPr>
      <a:lvl9pPr marL="2590800" algn="l" rtl="0" eaLnBrk="1" fontAlgn="base" hangingPunct="1">
        <a:spcBef>
          <a:spcPct val="20000"/>
        </a:spcBef>
        <a:spcAft>
          <a:spcPct val="0"/>
        </a:spcAft>
        <a:defRPr sz="28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671830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Title Area</a:t>
            </a:r>
            <a:br>
              <a:rPr lang="en-US" dirty="0"/>
            </a:br>
            <a:r>
              <a:rPr lang="en-US" dirty="0"/>
              <a:t>Allowance two lines</a:t>
            </a:r>
          </a:p>
        </p:txBody>
      </p:sp>
      <p:sp>
        <p:nvSpPr>
          <p:cNvPr id="1027" name="Rectangle 17"/>
          <p:cNvSpPr>
            <a:spLocks noGrp="1" noChangeArrowheads="1"/>
          </p:cNvSpPr>
          <p:nvPr>
            <p:ph type="body" idx="1"/>
          </p:nvPr>
        </p:nvSpPr>
        <p:spPr bwMode="auto">
          <a:xfrm>
            <a:off x="323850" y="1570038"/>
            <a:ext cx="6699250" cy="4370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Text area</a:t>
            </a:r>
          </a:p>
        </p:txBody>
      </p:sp>
      <p:pic>
        <p:nvPicPr>
          <p:cNvPr id="1028" name="Picture 18" descr="ECU_RGB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2025" y="304800"/>
            <a:ext cx="150812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ECU_Strapline 1 line RGB.jpg"/>
          <p:cNvPicPr>
            <a:picLocks noChangeAspect="1"/>
          </p:cNvPicPr>
          <p:nvPr userDrawn="1"/>
        </p:nvPicPr>
        <p:blipFill>
          <a:blip r:embed="rId3"/>
          <a:stretch>
            <a:fillRect/>
          </a:stretch>
        </p:blipFill>
        <p:spPr>
          <a:xfrm>
            <a:off x="323528" y="6309320"/>
            <a:ext cx="6696744" cy="268676"/>
          </a:xfrm>
          <a:prstGeom prst="rect">
            <a:avLst/>
          </a:prstGeom>
        </p:spPr>
      </p:pic>
    </p:spTree>
    <p:extLst>
      <p:ext uri="{BB962C8B-B14F-4D97-AF65-F5344CB8AC3E}">
        <p14:creationId xmlns:p14="http://schemas.microsoft.com/office/powerpoint/2010/main" val="1028733220"/>
      </p:ext>
    </p:extLst>
  </p:cSld>
  <p:clrMap bg1="dk2" tx1="lt1" bg2="dk1" tx2="lt2" accent1="accent1" accent2="accent2" accent3="accent3" accent4="accent4" accent5="accent5" accent6="accent6" hlink="hlink" folHlink="folHlink"/>
  <p:txStyles>
    <p:titleStyle>
      <a:lvl1pPr algn="l" rtl="0" eaLnBrk="1" fontAlgn="base" hangingPunct="1">
        <a:lnSpc>
          <a:spcPts val="4200"/>
        </a:lnSpc>
        <a:spcBef>
          <a:spcPct val="0"/>
        </a:spcBef>
        <a:spcAft>
          <a:spcPct val="0"/>
        </a:spcAft>
        <a:defRPr sz="3200" b="1">
          <a:solidFill>
            <a:srgbClr val="003768"/>
          </a:solidFill>
          <a:latin typeface="+mj-lt"/>
          <a:ea typeface="+mj-ea"/>
          <a:cs typeface="+mj-cs"/>
        </a:defRPr>
      </a:lvl1pPr>
      <a:lvl2pPr algn="l" rtl="0" eaLnBrk="1" fontAlgn="base" hangingPunct="1">
        <a:lnSpc>
          <a:spcPts val="4200"/>
        </a:lnSpc>
        <a:spcBef>
          <a:spcPct val="0"/>
        </a:spcBef>
        <a:spcAft>
          <a:spcPct val="0"/>
        </a:spcAft>
        <a:defRPr sz="3200" b="1">
          <a:solidFill>
            <a:srgbClr val="003768"/>
          </a:solidFill>
          <a:latin typeface="Calibri" charset="0"/>
          <a:ea typeface="ＭＳ Ｐゴシック" charset="0"/>
          <a:cs typeface="ＭＳ Ｐゴシック" charset="0"/>
        </a:defRPr>
      </a:lvl2pPr>
      <a:lvl3pPr algn="l" rtl="0" eaLnBrk="1" fontAlgn="base" hangingPunct="1">
        <a:lnSpc>
          <a:spcPts val="4200"/>
        </a:lnSpc>
        <a:spcBef>
          <a:spcPct val="0"/>
        </a:spcBef>
        <a:spcAft>
          <a:spcPct val="0"/>
        </a:spcAft>
        <a:defRPr sz="3200" b="1">
          <a:solidFill>
            <a:srgbClr val="003768"/>
          </a:solidFill>
          <a:latin typeface="Calibri" charset="0"/>
          <a:ea typeface="ＭＳ Ｐゴシック" charset="0"/>
          <a:cs typeface="ＭＳ Ｐゴシック" charset="0"/>
        </a:defRPr>
      </a:lvl3pPr>
      <a:lvl4pPr algn="l" rtl="0" eaLnBrk="1" fontAlgn="base" hangingPunct="1">
        <a:lnSpc>
          <a:spcPts val="4200"/>
        </a:lnSpc>
        <a:spcBef>
          <a:spcPct val="0"/>
        </a:spcBef>
        <a:spcAft>
          <a:spcPct val="0"/>
        </a:spcAft>
        <a:defRPr sz="3200" b="1">
          <a:solidFill>
            <a:srgbClr val="003768"/>
          </a:solidFill>
          <a:latin typeface="Calibri" charset="0"/>
          <a:ea typeface="ＭＳ Ｐゴシック" charset="0"/>
          <a:cs typeface="ＭＳ Ｐゴシック" charset="0"/>
        </a:defRPr>
      </a:lvl4pPr>
      <a:lvl5pPr algn="l" rtl="0" eaLnBrk="1" fontAlgn="base" hangingPunct="1">
        <a:lnSpc>
          <a:spcPts val="4200"/>
        </a:lnSpc>
        <a:spcBef>
          <a:spcPct val="0"/>
        </a:spcBef>
        <a:spcAft>
          <a:spcPct val="0"/>
        </a:spcAft>
        <a:defRPr sz="3200" b="1">
          <a:solidFill>
            <a:srgbClr val="003768"/>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200">
          <a:solidFill>
            <a:srgbClr val="003768"/>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3200">
          <a:solidFill>
            <a:srgbClr val="003768"/>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3200">
          <a:solidFill>
            <a:srgbClr val="003768"/>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3200">
          <a:solidFill>
            <a:srgbClr val="003768"/>
          </a:solidFill>
          <a:latin typeface="Calibri" charset="0"/>
          <a:ea typeface="ＭＳ Ｐゴシック" charset="0"/>
          <a:cs typeface="ＭＳ Ｐゴシック" charset="0"/>
        </a:defRPr>
      </a:lvl9pPr>
    </p:titleStyle>
    <p:bodyStyle>
      <a:lvl1pPr algn="l" rtl="0" eaLnBrk="1" fontAlgn="base" hangingPunct="1">
        <a:lnSpc>
          <a:spcPts val="3800"/>
        </a:lnSpc>
        <a:spcBef>
          <a:spcPct val="0"/>
        </a:spcBef>
        <a:spcAft>
          <a:spcPct val="0"/>
        </a:spcAft>
        <a:defRPr sz="2800">
          <a:solidFill>
            <a:srgbClr val="003768"/>
          </a:solidFill>
          <a:latin typeface="+mn-lt"/>
          <a:ea typeface="+mn-ea"/>
          <a:cs typeface="+mn-cs"/>
        </a:defRPr>
      </a:lvl1pPr>
      <a:lvl2pPr algn="l" rtl="0" eaLnBrk="1" fontAlgn="base" hangingPunct="1">
        <a:lnSpc>
          <a:spcPts val="3600"/>
        </a:lnSpc>
        <a:spcBef>
          <a:spcPct val="20000"/>
        </a:spcBef>
        <a:spcAft>
          <a:spcPct val="0"/>
        </a:spcAft>
        <a:defRPr sz="2800">
          <a:solidFill>
            <a:srgbClr val="003768"/>
          </a:solidFill>
          <a:latin typeface="+mn-lt"/>
          <a:ea typeface="+mn-ea"/>
        </a:defRPr>
      </a:lvl2pPr>
      <a:lvl3pPr algn="l" rtl="0" eaLnBrk="1" fontAlgn="base" hangingPunct="1">
        <a:lnSpc>
          <a:spcPts val="3600"/>
        </a:lnSpc>
        <a:spcBef>
          <a:spcPct val="20000"/>
        </a:spcBef>
        <a:spcAft>
          <a:spcPct val="0"/>
        </a:spcAft>
        <a:defRPr sz="2800">
          <a:solidFill>
            <a:srgbClr val="003768"/>
          </a:solidFill>
          <a:latin typeface="+mn-lt"/>
          <a:ea typeface="+mn-ea"/>
        </a:defRPr>
      </a:lvl3pPr>
      <a:lvl4pPr algn="l" rtl="0" eaLnBrk="1" fontAlgn="base" hangingPunct="1">
        <a:lnSpc>
          <a:spcPts val="3600"/>
        </a:lnSpc>
        <a:spcBef>
          <a:spcPct val="20000"/>
        </a:spcBef>
        <a:spcAft>
          <a:spcPct val="0"/>
        </a:spcAft>
        <a:defRPr sz="2800">
          <a:solidFill>
            <a:srgbClr val="003768"/>
          </a:solidFill>
          <a:latin typeface="+mn-lt"/>
          <a:ea typeface="+mn-ea"/>
        </a:defRPr>
      </a:lvl4pPr>
      <a:lvl5pPr algn="l" rtl="0" eaLnBrk="1" fontAlgn="base" hangingPunct="1">
        <a:lnSpc>
          <a:spcPts val="3600"/>
        </a:lnSpc>
        <a:spcBef>
          <a:spcPct val="20000"/>
        </a:spcBef>
        <a:spcAft>
          <a:spcPct val="0"/>
        </a:spcAft>
        <a:defRPr sz="2800">
          <a:solidFill>
            <a:srgbClr val="003768"/>
          </a:solidFill>
          <a:latin typeface="+mn-lt"/>
          <a:ea typeface="+mn-ea"/>
        </a:defRPr>
      </a:lvl5pPr>
      <a:lvl6pPr marL="1219200" algn="l" rtl="0" eaLnBrk="1" fontAlgn="base" hangingPunct="1">
        <a:spcBef>
          <a:spcPct val="20000"/>
        </a:spcBef>
        <a:spcAft>
          <a:spcPct val="0"/>
        </a:spcAft>
        <a:defRPr sz="2800">
          <a:solidFill>
            <a:schemeClr val="tx1"/>
          </a:solidFill>
          <a:latin typeface="+mn-lt"/>
          <a:ea typeface="+mn-ea"/>
        </a:defRPr>
      </a:lvl6pPr>
      <a:lvl7pPr marL="1676400" algn="l" rtl="0" eaLnBrk="1" fontAlgn="base" hangingPunct="1">
        <a:spcBef>
          <a:spcPct val="20000"/>
        </a:spcBef>
        <a:spcAft>
          <a:spcPct val="0"/>
        </a:spcAft>
        <a:defRPr sz="2800">
          <a:solidFill>
            <a:schemeClr val="tx1"/>
          </a:solidFill>
          <a:latin typeface="+mn-lt"/>
          <a:ea typeface="+mn-ea"/>
        </a:defRPr>
      </a:lvl7pPr>
      <a:lvl8pPr marL="2133600" algn="l" rtl="0" eaLnBrk="1" fontAlgn="base" hangingPunct="1">
        <a:spcBef>
          <a:spcPct val="20000"/>
        </a:spcBef>
        <a:spcAft>
          <a:spcPct val="0"/>
        </a:spcAft>
        <a:defRPr sz="2800">
          <a:solidFill>
            <a:schemeClr val="tx1"/>
          </a:solidFill>
          <a:latin typeface="+mn-lt"/>
          <a:ea typeface="+mn-ea"/>
        </a:defRPr>
      </a:lvl8pPr>
      <a:lvl9pPr marL="2590800" algn="l" rtl="0" eaLnBrk="1" fontAlgn="base" hangingPunct="1">
        <a:spcBef>
          <a:spcPct val="20000"/>
        </a:spcBef>
        <a:spcAft>
          <a:spcPct val="0"/>
        </a:spcAft>
        <a:defRPr sz="28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1772816"/>
            <a:ext cx="8515672" cy="4177134"/>
          </a:xfrm>
        </p:spPr>
        <p:txBody>
          <a:bodyPr/>
          <a:lstStyle/>
          <a:p>
            <a:r>
              <a:rPr lang="en-GB" sz="3600" dirty="0"/>
              <a:t>Equality and Diversity and Estates</a:t>
            </a:r>
            <a:br>
              <a:rPr lang="en-US" sz="3600" dirty="0"/>
            </a:br>
            <a:r>
              <a:rPr lang="en-US" dirty="0"/>
              <a:t>AUDE Big Conversation, 25 January 2018</a:t>
            </a:r>
            <a:br>
              <a:rPr lang="en-US" dirty="0"/>
            </a:br>
            <a:br>
              <a:rPr lang="en-US" dirty="0"/>
            </a:br>
            <a:br>
              <a:rPr lang="en-US" dirty="0"/>
            </a:br>
            <a:br>
              <a:rPr lang="en-US" sz="3600" dirty="0"/>
            </a:br>
            <a:endParaRPr lang="en-US" sz="3600" dirty="0"/>
          </a:p>
        </p:txBody>
      </p:sp>
    </p:spTree>
    <p:extLst>
      <p:ext uri="{BB962C8B-B14F-4D97-AF65-F5344CB8AC3E}">
        <p14:creationId xmlns:p14="http://schemas.microsoft.com/office/powerpoint/2010/main" val="571729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data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908720"/>
            <a:ext cx="6718300" cy="5038726"/>
          </a:xfrm>
        </p:spPr>
      </p:pic>
    </p:spTree>
    <p:extLst>
      <p:ext uri="{BB962C8B-B14F-4D97-AF65-F5344CB8AC3E}">
        <p14:creationId xmlns:p14="http://schemas.microsoft.com/office/powerpoint/2010/main" val="3127111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Staff data</a:t>
            </a:r>
          </a:p>
        </p:txBody>
      </p:sp>
      <p:sp>
        <p:nvSpPr>
          <p:cNvPr id="3" name="Content Placeholder 2"/>
          <p:cNvSpPr>
            <a:spLocks noGrp="1"/>
          </p:cNvSpPr>
          <p:nvPr>
            <p:ph idx="1"/>
          </p:nvPr>
        </p:nvSpPr>
        <p:spPr>
          <a:xfrm>
            <a:off x="323528" y="1772817"/>
            <a:ext cx="8568952" cy="3888431"/>
          </a:xfrm>
        </p:spPr>
        <p:txBody>
          <a:bodyPr/>
          <a:lstStyle/>
          <a:p>
            <a:pPr lvl="0"/>
            <a:endParaRPr lang="en-GB" dirty="0">
              <a:solidFill>
                <a:srgbClr val="000000"/>
              </a:solidFill>
            </a:endParaRPr>
          </a:p>
          <a:p>
            <a:pPr lvl="0"/>
            <a:r>
              <a:rPr lang="en-GB" dirty="0">
                <a:solidFill>
                  <a:srgbClr val="000000"/>
                </a:solidFill>
              </a:rPr>
              <a:t>Median gender pay gap for professional and support staff (PSS) in UK HE was 11.1% in 2015/16 </a:t>
            </a:r>
          </a:p>
          <a:p>
            <a:pPr lvl="0"/>
            <a:endParaRPr lang="en-GB" dirty="0">
              <a:solidFill>
                <a:srgbClr val="000000"/>
              </a:solidFill>
            </a:endParaRPr>
          </a:p>
          <a:p>
            <a:pPr lvl="0"/>
            <a:r>
              <a:rPr lang="en-GB" dirty="0">
                <a:solidFill>
                  <a:srgbClr val="000000"/>
                </a:solidFill>
              </a:rPr>
              <a:t>11% of PSS were BME in 2015/16</a:t>
            </a:r>
            <a:endParaRPr lang="en-GB" dirty="0"/>
          </a:p>
        </p:txBody>
      </p:sp>
    </p:spTree>
    <p:extLst>
      <p:ext uri="{BB962C8B-B14F-4D97-AF65-F5344CB8AC3E}">
        <p14:creationId xmlns:p14="http://schemas.microsoft.com/office/powerpoint/2010/main" val="4276920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Belonging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772816"/>
            <a:ext cx="5544616" cy="3117739"/>
          </a:xfrm>
        </p:spPr>
      </p:pic>
    </p:spTree>
    <p:extLst>
      <p:ext uri="{BB962C8B-B14F-4D97-AF65-F5344CB8AC3E}">
        <p14:creationId xmlns:p14="http://schemas.microsoft.com/office/powerpoint/2010/main" val="62889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Belonging</a:t>
            </a:r>
          </a:p>
        </p:txBody>
      </p:sp>
      <p:sp>
        <p:nvSpPr>
          <p:cNvPr id="3" name="Content Placeholder 2"/>
          <p:cNvSpPr>
            <a:spLocks noGrp="1"/>
          </p:cNvSpPr>
          <p:nvPr>
            <p:ph idx="1"/>
          </p:nvPr>
        </p:nvSpPr>
        <p:spPr>
          <a:xfrm>
            <a:off x="323528" y="1772817"/>
            <a:ext cx="8568952" cy="3888431"/>
          </a:xfrm>
        </p:spPr>
        <p:txBody>
          <a:bodyPr/>
          <a:lstStyle/>
          <a:p>
            <a:pPr lvl="0"/>
            <a:r>
              <a:rPr lang="en-GB" dirty="0"/>
              <a:t>“Students’ sense of being accepted, valued, included, and encouraged by others... More than simple perceived liking or warmth, it also involves support and respect for personal autonomy and for the student as an individual.”</a:t>
            </a:r>
            <a:endParaRPr lang="en-GB" dirty="0">
              <a:solidFill>
                <a:srgbClr val="000000"/>
              </a:solidFill>
            </a:endParaRPr>
          </a:p>
          <a:p>
            <a:pPr lvl="1"/>
            <a:endParaRPr lang="en-GB" dirty="0"/>
          </a:p>
        </p:txBody>
      </p:sp>
    </p:spTree>
    <p:extLst>
      <p:ext uri="{BB962C8B-B14F-4D97-AF65-F5344CB8AC3E}">
        <p14:creationId xmlns:p14="http://schemas.microsoft.com/office/powerpoint/2010/main" val="49726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Trans staff and students</a:t>
            </a:r>
          </a:p>
        </p:txBody>
      </p:sp>
      <p:sp>
        <p:nvSpPr>
          <p:cNvPr id="3" name="Content Placeholder 2"/>
          <p:cNvSpPr>
            <a:spLocks noGrp="1"/>
          </p:cNvSpPr>
          <p:nvPr>
            <p:ph idx="1"/>
          </p:nvPr>
        </p:nvSpPr>
        <p:spPr>
          <a:xfrm>
            <a:off x="323528" y="1772817"/>
            <a:ext cx="8568952" cy="3888431"/>
          </a:xfrm>
        </p:spPr>
        <p:txBody>
          <a:bodyPr/>
          <a:lstStyle/>
          <a:p>
            <a:pPr lvl="0"/>
            <a:r>
              <a:rPr lang="en-GB" dirty="0">
                <a:solidFill>
                  <a:srgbClr val="000000"/>
                </a:solidFill>
              </a:rPr>
              <a:t>“Trans Staff and students in HE and colleges: improving experiences” (2016)</a:t>
            </a:r>
          </a:p>
          <a:p>
            <a:pPr lvl="0"/>
            <a:endParaRPr lang="en-GB" dirty="0">
              <a:solidFill>
                <a:srgbClr val="000000"/>
              </a:solidFill>
            </a:endParaRPr>
          </a:p>
          <a:p>
            <a:pPr lvl="0"/>
            <a:r>
              <a:rPr lang="en-GB" dirty="0">
                <a:solidFill>
                  <a:srgbClr val="000000"/>
                </a:solidFill>
              </a:rPr>
              <a:t>Being asked not to use toilets or</a:t>
            </a:r>
            <a:br>
              <a:rPr lang="en-GB" dirty="0">
                <a:solidFill>
                  <a:srgbClr val="000000"/>
                </a:solidFill>
              </a:rPr>
            </a:br>
            <a:r>
              <a:rPr lang="en-GB" dirty="0">
                <a:solidFill>
                  <a:srgbClr val="000000"/>
                </a:solidFill>
              </a:rPr>
              <a:t>changing facilities that correspond </a:t>
            </a:r>
            <a:br>
              <a:rPr lang="en-GB" dirty="0">
                <a:solidFill>
                  <a:srgbClr val="000000"/>
                </a:solidFill>
              </a:rPr>
            </a:br>
            <a:r>
              <a:rPr lang="en-GB" dirty="0">
                <a:solidFill>
                  <a:srgbClr val="000000"/>
                </a:solidFill>
              </a:rPr>
              <a:t>to their gender identity</a:t>
            </a:r>
          </a:p>
          <a:p>
            <a:pPr lvl="0"/>
            <a:r>
              <a:rPr lang="en-GB" dirty="0">
                <a:solidFill>
                  <a:srgbClr val="000000"/>
                </a:solidFill>
              </a:rPr>
              <a:t>Lack of gender-neutral toilets and </a:t>
            </a:r>
            <a:br>
              <a:rPr lang="en-GB" dirty="0">
                <a:solidFill>
                  <a:srgbClr val="000000"/>
                </a:solidFill>
              </a:rPr>
            </a:br>
            <a:r>
              <a:rPr lang="en-GB" dirty="0">
                <a:solidFill>
                  <a:srgbClr val="000000"/>
                </a:solidFill>
              </a:rPr>
              <a:t>facilities</a:t>
            </a:r>
          </a:p>
          <a:p>
            <a:pPr lvl="0"/>
            <a:endParaRPr lang="en-GB" dirty="0">
              <a:solidFill>
                <a:srgbClr val="000000"/>
              </a:solidFill>
            </a:endParaRPr>
          </a:p>
          <a:p>
            <a:pPr lvl="1"/>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2707382"/>
            <a:ext cx="1428750" cy="2019300"/>
          </a:xfrm>
          <a:prstGeom prst="rect">
            <a:avLst/>
          </a:prstGeom>
        </p:spPr>
      </p:pic>
    </p:spTree>
    <p:extLst>
      <p:ext uri="{BB962C8B-B14F-4D97-AF65-F5344CB8AC3E}">
        <p14:creationId xmlns:p14="http://schemas.microsoft.com/office/powerpoint/2010/main" val="124231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Students living at home</a:t>
            </a:r>
          </a:p>
        </p:txBody>
      </p:sp>
      <p:sp>
        <p:nvSpPr>
          <p:cNvPr id="3" name="Content Placeholder 2"/>
          <p:cNvSpPr>
            <a:spLocks noGrp="1"/>
          </p:cNvSpPr>
          <p:nvPr>
            <p:ph idx="1"/>
          </p:nvPr>
        </p:nvSpPr>
        <p:spPr>
          <a:xfrm>
            <a:off x="323528" y="1772817"/>
            <a:ext cx="8568952" cy="3888431"/>
          </a:xfrm>
        </p:spPr>
        <p:txBody>
          <a:bodyPr/>
          <a:lstStyle/>
          <a:p>
            <a:pPr lvl="0"/>
            <a:r>
              <a:rPr lang="en-GB" dirty="0"/>
              <a:t>Around 50% of Black and Asian students live at home</a:t>
            </a:r>
          </a:p>
          <a:p>
            <a:pPr lvl="0"/>
            <a:r>
              <a:rPr lang="en-GB" dirty="0">
                <a:solidFill>
                  <a:srgbClr val="000000"/>
                </a:solidFill>
              </a:rPr>
              <a:t>80% of students aged over 26 live at home</a:t>
            </a:r>
          </a:p>
          <a:p>
            <a:pPr lvl="0"/>
            <a:endParaRPr lang="en-GB" dirty="0">
              <a:solidFill>
                <a:srgbClr val="000000"/>
              </a:solidFill>
            </a:endParaRPr>
          </a:p>
          <a:p>
            <a:pPr lvl="0"/>
            <a:r>
              <a:rPr lang="en-GB" dirty="0">
                <a:solidFill>
                  <a:srgbClr val="000000"/>
                </a:solidFill>
              </a:rPr>
              <a:t>Lack of a ‘place’ on campus – lockers, common room</a:t>
            </a:r>
          </a:p>
          <a:p>
            <a:pPr lvl="0"/>
            <a:r>
              <a:rPr lang="en-GB" dirty="0">
                <a:solidFill>
                  <a:srgbClr val="000000"/>
                </a:solidFill>
              </a:rPr>
              <a:t>Food, parking, security issues</a:t>
            </a:r>
          </a:p>
          <a:p>
            <a:pPr lvl="0"/>
            <a:endParaRPr lang="en-GB" dirty="0">
              <a:solidFill>
                <a:srgbClr val="000000"/>
              </a:solidFill>
            </a:endParaRPr>
          </a:p>
          <a:p>
            <a:pPr lvl="0"/>
            <a:endParaRPr lang="en-GB" dirty="0">
              <a:solidFill>
                <a:srgbClr val="000000"/>
              </a:solidFill>
            </a:endParaRPr>
          </a:p>
          <a:p>
            <a:pPr lvl="1"/>
            <a:endParaRPr lang="en-GB" dirty="0"/>
          </a:p>
        </p:txBody>
      </p:sp>
    </p:spTree>
    <p:extLst>
      <p:ext uri="{BB962C8B-B14F-4D97-AF65-F5344CB8AC3E}">
        <p14:creationId xmlns:p14="http://schemas.microsoft.com/office/powerpoint/2010/main" val="128661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ECU – forthcoming work</a:t>
            </a:r>
          </a:p>
        </p:txBody>
      </p:sp>
      <p:sp>
        <p:nvSpPr>
          <p:cNvPr id="3" name="Content Placeholder 2"/>
          <p:cNvSpPr>
            <a:spLocks noGrp="1"/>
          </p:cNvSpPr>
          <p:nvPr>
            <p:ph idx="1"/>
          </p:nvPr>
        </p:nvSpPr>
        <p:spPr>
          <a:xfrm>
            <a:off x="323528" y="1772817"/>
            <a:ext cx="8568952" cy="3888431"/>
          </a:xfrm>
        </p:spPr>
        <p:txBody>
          <a:bodyPr/>
          <a:lstStyle/>
          <a:p>
            <a:pPr lvl="0"/>
            <a:r>
              <a:rPr lang="en-GB" dirty="0">
                <a:solidFill>
                  <a:srgbClr val="000000"/>
                </a:solidFill>
              </a:rPr>
              <a:t>Religion and belief and good campus relations guidance</a:t>
            </a:r>
          </a:p>
          <a:p>
            <a:pPr lvl="0"/>
            <a:r>
              <a:rPr lang="en-GB" dirty="0">
                <a:solidFill>
                  <a:srgbClr val="000000"/>
                </a:solidFill>
              </a:rPr>
              <a:t>Inclusive environments in HE briefing series </a:t>
            </a:r>
          </a:p>
          <a:p>
            <a:pPr lvl="0"/>
            <a:r>
              <a:rPr lang="en-GB" dirty="0">
                <a:solidFill>
                  <a:srgbClr val="000000"/>
                </a:solidFill>
              </a:rPr>
              <a:t>Belonging and HE</a:t>
            </a:r>
          </a:p>
          <a:p>
            <a:pPr lvl="0"/>
            <a:endParaRPr lang="en-GB" dirty="0">
              <a:solidFill>
                <a:srgbClr val="000000"/>
              </a:solidFill>
            </a:endParaRPr>
          </a:p>
          <a:p>
            <a:pPr lvl="0"/>
            <a:r>
              <a:rPr lang="en-GB" dirty="0">
                <a:solidFill>
                  <a:srgbClr val="000000"/>
                </a:solidFill>
              </a:rPr>
              <a:t>www.ecu.ac.uk</a:t>
            </a:r>
          </a:p>
          <a:p>
            <a:pPr lvl="0"/>
            <a:r>
              <a:rPr lang="en-GB" dirty="0">
                <a:solidFill>
                  <a:srgbClr val="000000"/>
                </a:solidFill>
              </a:rPr>
              <a:t>david.malcolm@ecu.ac.uk</a:t>
            </a:r>
          </a:p>
          <a:p>
            <a:pPr lvl="0"/>
            <a:endParaRPr lang="en-GB" dirty="0">
              <a:solidFill>
                <a:srgbClr val="000000"/>
              </a:solidFill>
            </a:endParaRPr>
          </a:p>
          <a:p>
            <a:pPr lvl="0"/>
            <a:endParaRPr lang="en-GB" dirty="0">
              <a:solidFill>
                <a:srgbClr val="000000"/>
              </a:solidFill>
            </a:endParaRPr>
          </a:p>
          <a:p>
            <a:pPr lvl="0"/>
            <a:endParaRPr lang="en-GB" dirty="0">
              <a:solidFill>
                <a:srgbClr val="000000"/>
              </a:solidFill>
            </a:endParaRPr>
          </a:p>
          <a:p>
            <a:pPr lvl="1"/>
            <a:endParaRPr lang="en-GB" dirty="0"/>
          </a:p>
        </p:txBody>
      </p:sp>
    </p:spTree>
    <p:extLst>
      <p:ext uri="{BB962C8B-B14F-4D97-AF65-F5344CB8AC3E}">
        <p14:creationId xmlns:p14="http://schemas.microsoft.com/office/powerpoint/2010/main" val="520299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1772816"/>
            <a:ext cx="8515672" cy="4177134"/>
          </a:xfrm>
        </p:spPr>
        <p:txBody>
          <a:bodyPr/>
          <a:lstStyle/>
          <a:p>
            <a:r>
              <a:rPr lang="en-GB" sz="3600" dirty="0"/>
              <a:t>Equality and Diversity and Estates</a:t>
            </a:r>
            <a:br>
              <a:rPr lang="en-US" sz="3600" dirty="0"/>
            </a:br>
            <a:r>
              <a:rPr lang="en-US" dirty="0"/>
              <a:t>AUDE Big Conversation, 25 January 2018</a:t>
            </a:r>
            <a:br>
              <a:rPr lang="en-US" dirty="0"/>
            </a:br>
            <a:br>
              <a:rPr lang="en-US" dirty="0"/>
            </a:br>
            <a:br>
              <a:rPr lang="en-US" dirty="0"/>
            </a:br>
            <a:br>
              <a:rPr lang="en-US" sz="3600" dirty="0"/>
            </a:br>
            <a:endParaRPr lang="en-US" sz="3600" dirty="0"/>
          </a:p>
        </p:txBody>
      </p:sp>
    </p:spTree>
    <p:extLst>
      <p:ext uri="{BB962C8B-B14F-4D97-AF65-F5344CB8AC3E}">
        <p14:creationId xmlns:p14="http://schemas.microsoft.com/office/powerpoint/2010/main" val="104570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Equality Challenge Unit</a:t>
            </a:r>
          </a:p>
        </p:txBody>
      </p:sp>
      <p:sp>
        <p:nvSpPr>
          <p:cNvPr id="3" name="Content Placeholder 2"/>
          <p:cNvSpPr>
            <a:spLocks noGrp="1"/>
          </p:cNvSpPr>
          <p:nvPr>
            <p:ph idx="1"/>
          </p:nvPr>
        </p:nvSpPr>
        <p:spPr>
          <a:xfrm>
            <a:off x="323528" y="1772817"/>
            <a:ext cx="8568952" cy="3888431"/>
          </a:xfrm>
        </p:spPr>
        <p:txBody>
          <a:bodyPr/>
          <a:lstStyle/>
          <a:p>
            <a:pPr marL="354013" lvl="0" indent="-354013">
              <a:lnSpc>
                <a:spcPts val="4000"/>
              </a:lnSpc>
              <a:buClr>
                <a:schemeClr val="bg2"/>
              </a:buClr>
              <a:buFont typeface="Calibri" pitchFamily="34" charset="0"/>
              <a:buChar char="="/>
              <a:defRPr/>
            </a:pPr>
            <a:r>
              <a:rPr lang="en-GB" dirty="0"/>
              <a:t>Established in 2001 to promote equality for staff in higher education in the UK</a:t>
            </a:r>
          </a:p>
          <a:p>
            <a:pPr marL="354013" lvl="0" indent="-354013">
              <a:lnSpc>
                <a:spcPts val="4000"/>
              </a:lnSpc>
              <a:buClr>
                <a:schemeClr val="bg2"/>
              </a:buClr>
              <a:buFont typeface="Calibri" pitchFamily="34" charset="0"/>
              <a:buChar char="="/>
              <a:defRPr/>
            </a:pPr>
            <a:r>
              <a:rPr lang="en-GB" dirty="0"/>
              <a:t>Remit extended in 2006 to include students</a:t>
            </a:r>
          </a:p>
          <a:p>
            <a:pPr marL="354013" lvl="0" indent="-354013">
              <a:lnSpc>
                <a:spcPts val="4000"/>
              </a:lnSpc>
              <a:buClr>
                <a:schemeClr val="bg2"/>
              </a:buClr>
              <a:buFont typeface="Calibri" pitchFamily="34" charset="0"/>
              <a:buChar char="="/>
              <a:defRPr/>
            </a:pPr>
            <a:r>
              <a:rPr lang="en-GB" dirty="0"/>
              <a:t>Funded via subscription and, in Scotland and Wales, funding councils </a:t>
            </a:r>
          </a:p>
          <a:p>
            <a:pPr marL="354013" lvl="0" indent="-354013">
              <a:lnSpc>
                <a:spcPts val="4000"/>
              </a:lnSpc>
              <a:buClr>
                <a:schemeClr val="bg2"/>
              </a:buClr>
              <a:buFont typeface="Calibri" pitchFamily="34" charset="0"/>
              <a:buChar char="="/>
              <a:defRPr/>
            </a:pPr>
            <a:r>
              <a:rPr lang="en-GB" dirty="0"/>
              <a:t>Merging with Higher Education Academy and Leadership Foundation in 2018</a:t>
            </a:r>
          </a:p>
          <a:p>
            <a:pPr lvl="0"/>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Changing times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339" y="1124744"/>
            <a:ext cx="2729145" cy="3887787"/>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556792"/>
            <a:ext cx="4331384" cy="267327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596" y="3073562"/>
            <a:ext cx="2931776" cy="293177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3645024"/>
            <a:ext cx="1215135" cy="2160240"/>
          </a:xfrm>
          <a:prstGeom prst="rect">
            <a:avLst/>
          </a:prstGeom>
        </p:spPr>
      </p:pic>
    </p:spTree>
    <p:extLst>
      <p:ext uri="{BB962C8B-B14F-4D97-AF65-F5344CB8AC3E}">
        <p14:creationId xmlns:p14="http://schemas.microsoft.com/office/powerpoint/2010/main" val="54104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Equality Act 2010</a:t>
            </a:r>
          </a:p>
        </p:txBody>
      </p:sp>
      <p:sp>
        <p:nvSpPr>
          <p:cNvPr id="3" name="Content Placeholder 2"/>
          <p:cNvSpPr>
            <a:spLocks noGrp="1"/>
          </p:cNvSpPr>
          <p:nvPr>
            <p:ph idx="1"/>
          </p:nvPr>
        </p:nvSpPr>
        <p:spPr>
          <a:xfrm>
            <a:off x="323528" y="1772817"/>
            <a:ext cx="8568952" cy="3888431"/>
          </a:xfrm>
        </p:spPr>
        <p:txBody>
          <a:bodyPr/>
          <a:lstStyle/>
          <a:p>
            <a:pPr lvl="0"/>
            <a:r>
              <a:rPr lang="en-GB" dirty="0">
                <a:solidFill>
                  <a:srgbClr val="000000"/>
                </a:solidFill>
              </a:rPr>
              <a:t>Applies to England, Scotland and Wales</a:t>
            </a:r>
          </a:p>
          <a:p>
            <a:r>
              <a:rPr lang="en-GB" dirty="0"/>
              <a:t>Public HEIs must have due regard to the need to:</a:t>
            </a:r>
          </a:p>
          <a:p>
            <a:pPr lvl="3"/>
            <a:r>
              <a:rPr lang="en-GB" dirty="0"/>
              <a:t>Eliminate unlawful discrimination, harassment and victimisation and other conduct prohibited by the Act</a:t>
            </a:r>
          </a:p>
          <a:p>
            <a:pPr lvl="3"/>
            <a:r>
              <a:rPr lang="en-GB" dirty="0"/>
              <a:t>Advance equality of opportunity between people from different groups</a:t>
            </a:r>
          </a:p>
          <a:p>
            <a:pPr lvl="3"/>
            <a:r>
              <a:rPr lang="en-GB" dirty="0"/>
              <a:t>Foster good relations</a:t>
            </a:r>
          </a:p>
          <a:p>
            <a:pPr lvl="0"/>
            <a:endParaRPr lang="en-GB" dirty="0">
              <a:solidFill>
                <a:srgbClr val="000000"/>
              </a:solidFill>
            </a:endParaRPr>
          </a:p>
          <a:p>
            <a:pPr lvl="1"/>
            <a:endParaRPr lang="en-GB" dirty="0"/>
          </a:p>
        </p:txBody>
      </p:sp>
    </p:spTree>
    <p:extLst>
      <p:ext uri="{BB962C8B-B14F-4D97-AF65-F5344CB8AC3E}">
        <p14:creationId xmlns:p14="http://schemas.microsoft.com/office/powerpoint/2010/main" val="67522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Equality Act 2010 – protected characteristics </a:t>
            </a:r>
          </a:p>
        </p:txBody>
      </p:sp>
      <p:sp>
        <p:nvSpPr>
          <p:cNvPr id="3" name="Content Placeholder 2"/>
          <p:cNvSpPr>
            <a:spLocks noGrp="1"/>
          </p:cNvSpPr>
          <p:nvPr>
            <p:ph idx="1"/>
          </p:nvPr>
        </p:nvSpPr>
        <p:spPr>
          <a:xfrm>
            <a:off x="323528" y="1772817"/>
            <a:ext cx="8568952" cy="3888431"/>
          </a:xfrm>
        </p:spPr>
        <p:txBody>
          <a:bodyPr/>
          <a:lstStyle/>
          <a:p>
            <a:pPr lvl="0"/>
            <a:r>
              <a:rPr lang="en-GB" dirty="0">
                <a:solidFill>
                  <a:srgbClr val="000000"/>
                </a:solidFill>
              </a:rPr>
              <a:t>age</a:t>
            </a:r>
          </a:p>
          <a:p>
            <a:pPr lvl="0"/>
            <a:r>
              <a:rPr lang="en-GB" dirty="0">
                <a:solidFill>
                  <a:srgbClr val="000000"/>
                </a:solidFill>
              </a:rPr>
              <a:t>disability</a:t>
            </a:r>
          </a:p>
          <a:p>
            <a:pPr lvl="0"/>
            <a:r>
              <a:rPr lang="en-GB" dirty="0">
                <a:solidFill>
                  <a:srgbClr val="000000"/>
                </a:solidFill>
              </a:rPr>
              <a:t>gender reassignment</a:t>
            </a:r>
          </a:p>
          <a:p>
            <a:pPr lvl="0"/>
            <a:r>
              <a:rPr lang="en-GB" dirty="0">
                <a:solidFill>
                  <a:srgbClr val="000000"/>
                </a:solidFill>
              </a:rPr>
              <a:t>marriage or civil partnership (in employment only)</a:t>
            </a:r>
          </a:p>
          <a:p>
            <a:pPr lvl="0"/>
            <a:r>
              <a:rPr lang="en-GB" dirty="0">
                <a:solidFill>
                  <a:srgbClr val="000000"/>
                </a:solidFill>
              </a:rPr>
              <a:t>pregnancy and maternity</a:t>
            </a:r>
          </a:p>
          <a:p>
            <a:pPr lvl="0"/>
            <a:r>
              <a:rPr lang="en-GB" dirty="0">
                <a:solidFill>
                  <a:srgbClr val="000000"/>
                </a:solidFill>
              </a:rPr>
              <a:t>race</a:t>
            </a:r>
          </a:p>
          <a:p>
            <a:pPr lvl="0"/>
            <a:r>
              <a:rPr lang="en-GB" dirty="0">
                <a:solidFill>
                  <a:srgbClr val="000000"/>
                </a:solidFill>
              </a:rPr>
              <a:t>religion or belief</a:t>
            </a:r>
          </a:p>
          <a:p>
            <a:pPr lvl="0"/>
            <a:r>
              <a:rPr lang="en-GB" dirty="0">
                <a:solidFill>
                  <a:srgbClr val="000000"/>
                </a:solidFill>
              </a:rPr>
              <a:t>sex</a:t>
            </a:r>
          </a:p>
          <a:p>
            <a:pPr lvl="0"/>
            <a:r>
              <a:rPr lang="en-GB" dirty="0">
                <a:solidFill>
                  <a:srgbClr val="000000"/>
                </a:solidFill>
              </a:rPr>
              <a:t>sexual orientation</a:t>
            </a:r>
          </a:p>
          <a:p>
            <a:pPr lvl="1"/>
            <a:endParaRPr lang="en-GB" dirty="0"/>
          </a:p>
        </p:txBody>
      </p:sp>
    </p:spTree>
    <p:extLst>
      <p:ext uri="{BB962C8B-B14F-4D97-AF65-F5344CB8AC3E}">
        <p14:creationId xmlns:p14="http://schemas.microsoft.com/office/powerpoint/2010/main" val="49643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Other legal/regulatory changes and drivers</a:t>
            </a:r>
          </a:p>
        </p:txBody>
      </p:sp>
      <p:sp>
        <p:nvSpPr>
          <p:cNvPr id="3" name="Content Placeholder 2"/>
          <p:cNvSpPr>
            <a:spLocks noGrp="1"/>
          </p:cNvSpPr>
          <p:nvPr>
            <p:ph idx="1"/>
          </p:nvPr>
        </p:nvSpPr>
        <p:spPr>
          <a:xfrm>
            <a:off x="323528" y="1772817"/>
            <a:ext cx="8568952" cy="3888431"/>
          </a:xfrm>
        </p:spPr>
        <p:txBody>
          <a:bodyPr/>
          <a:lstStyle/>
          <a:p>
            <a:pPr lvl="0"/>
            <a:r>
              <a:rPr lang="en-GB" dirty="0">
                <a:solidFill>
                  <a:srgbClr val="000000"/>
                </a:solidFill>
              </a:rPr>
              <a:t>Higher Education and Research Act 2017</a:t>
            </a:r>
          </a:p>
          <a:p>
            <a:pPr lvl="0"/>
            <a:r>
              <a:rPr lang="en-GB" dirty="0">
                <a:solidFill>
                  <a:srgbClr val="000000"/>
                </a:solidFill>
              </a:rPr>
              <a:t>HESA reporting requirements</a:t>
            </a:r>
          </a:p>
          <a:p>
            <a:pPr lvl="0"/>
            <a:r>
              <a:rPr lang="en-GB" dirty="0">
                <a:solidFill>
                  <a:srgbClr val="000000"/>
                </a:solidFill>
              </a:rPr>
              <a:t>Disabled Students’ Allowance reforms</a:t>
            </a:r>
          </a:p>
          <a:p>
            <a:pPr lvl="0"/>
            <a:r>
              <a:rPr lang="en-GB" dirty="0">
                <a:solidFill>
                  <a:srgbClr val="000000"/>
                </a:solidFill>
              </a:rPr>
              <a:t>Gender Action Plans – Scottish Funding Council</a:t>
            </a:r>
          </a:p>
          <a:p>
            <a:pPr lvl="0"/>
            <a:r>
              <a:rPr lang="en-GB" dirty="0">
                <a:solidFill>
                  <a:srgbClr val="000000"/>
                </a:solidFill>
              </a:rPr>
              <a:t>NIHR funding tied to Athena SWAN</a:t>
            </a:r>
          </a:p>
          <a:p>
            <a:pPr lvl="0"/>
            <a:r>
              <a:rPr lang="en-GB" dirty="0">
                <a:solidFill>
                  <a:srgbClr val="000000"/>
                </a:solidFill>
              </a:rPr>
              <a:t>Violence against Women, Domestic Abuse and Sexual Violence (Wales) Act 2015</a:t>
            </a:r>
          </a:p>
          <a:p>
            <a:pPr lvl="0"/>
            <a:r>
              <a:rPr lang="en-GB" dirty="0">
                <a:solidFill>
                  <a:srgbClr val="000000"/>
                </a:solidFill>
              </a:rPr>
              <a:t>‘Prevent Duty’</a:t>
            </a:r>
          </a:p>
          <a:p>
            <a:pPr lvl="0"/>
            <a:endParaRPr lang="en-GB" dirty="0">
              <a:solidFill>
                <a:srgbClr val="000000"/>
              </a:solidFill>
            </a:endParaRPr>
          </a:p>
          <a:p>
            <a:pPr lvl="1"/>
            <a:endParaRPr lang="en-GB" dirty="0"/>
          </a:p>
        </p:txBody>
      </p:sp>
    </p:spTree>
    <p:extLst>
      <p:ext uri="{BB962C8B-B14F-4D97-AF65-F5344CB8AC3E}">
        <p14:creationId xmlns:p14="http://schemas.microsoft.com/office/powerpoint/2010/main" val="340515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data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934" y="831500"/>
            <a:ext cx="6890031" cy="5167524"/>
          </a:xfrm>
        </p:spPr>
      </p:pic>
    </p:spTree>
    <p:extLst>
      <p:ext uri="{BB962C8B-B14F-4D97-AF65-F5344CB8AC3E}">
        <p14:creationId xmlns:p14="http://schemas.microsoft.com/office/powerpoint/2010/main" val="288137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data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980728"/>
            <a:ext cx="6720745" cy="5040560"/>
          </a:xfrm>
        </p:spPr>
      </p:pic>
    </p:spTree>
    <p:extLst>
      <p:ext uri="{BB962C8B-B14F-4D97-AF65-F5344CB8AC3E}">
        <p14:creationId xmlns:p14="http://schemas.microsoft.com/office/powerpoint/2010/main" val="3344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79368" cy="990600"/>
          </a:xfrm>
        </p:spPr>
        <p:txBody>
          <a:bodyPr/>
          <a:lstStyle/>
          <a:p>
            <a:r>
              <a:rPr lang="en-GB" dirty="0"/>
              <a:t>Student data</a:t>
            </a:r>
          </a:p>
        </p:txBody>
      </p:sp>
      <p:sp>
        <p:nvSpPr>
          <p:cNvPr id="3" name="Content Placeholder 2"/>
          <p:cNvSpPr>
            <a:spLocks noGrp="1"/>
          </p:cNvSpPr>
          <p:nvPr>
            <p:ph idx="1"/>
          </p:nvPr>
        </p:nvSpPr>
        <p:spPr>
          <a:xfrm>
            <a:off x="323528" y="1772817"/>
            <a:ext cx="8568952" cy="3888431"/>
          </a:xfrm>
        </p:spPr>
        <p:txBody>
          <a:bodyPr/>
          <a:lstStyle/>
          <a:p>
            <a:pPr lvl="0"/>
            <a:r>
              <a:rPr lang="en-GB" dirty="0">
                <a:solidFill>
                  <a:srgbClr val="000000"/>
                </a:solidFill>
              </a:rPr>
              <a:t>LGBT students who have experienced a form of homophobic, </a:t>
            </a:r>
            <a:r>
              <a:rPr lang="en-GB" dirty="0" err="1">
                <a:solidFill>
                  <a:srgbClr val="000000"/>
                </a:solidFill>
              </a:rPr>
              <a:t>biphobic</a:t>
            </a:r>
            <a:r>
              <a:rPr lang="en-GB" dirty="0">
                <a:solidFill>
                  <a:srgbClr val="000000"/>
                </a:solidFill>
              </a:rPr>
              <a:t> or transphobic harassment are 2–3 times more likely to consider leaving their course</a:t>
            </a:r>
          </a:p>
          <a:p>
            <a:pPr lvl="0"/>
            <a:endParaRPr lang="en-GB" dirty="0">
              <a:solidFill>
                <a:srgbClr val="000000"/>
              </a:solidFill>
            </a:endParaRPr>
          </a:p>
          <a:p>
            <a:pPr lvl="0"/>
            <a:r>
              <a:rPr lang="en-GB" dirty="0">
                <a:solidFill>
                  <a:srgbClr val="000000"/>
                </a:solidFill>
              </a:rPr>
              <a:t>One in seven LGB students and staff chose to study or work at their institution because it positively illustrated a commitment to LGB equality</a:t>
            </a:r>
          </a:p>
          <a:p>
            <a:pPr lvl="1"/>
            <a:endParaRPr lang="en-GB" dirty="0"/>
          </a:p>
        </p:txBody>
      </p:sp>
    </p:spTree>
    <p:extLst>
      <p:ext uri="{BB962C8B-B14F-4D97-AF65-F5344CB8AC3E}">
        <p14:creationId xmlns:p14="http://schemas.microsoft.com/office/powerpoint/2010/main" val="1641424569"/>
      </p:ext>
    </p:extLst>
  </p:cSld>
  <p:clrMapOvr>
    <a:masterClrMapping/>
  </p:clrMapOvr>
</p:sld>
</file>

<file path=ppt/theme/theme1.xml><?xml version="1.0" encoding="utf-8"?>
<a:theme xmlns:a="http://schemas.openxmlformats.org/drawingml/2006/main" name="ECU_PowerPoint template 2011_v2">
  <a:themeElements>
    <a:clrScheme name="Custom 1">
      <a:dk1>
        <a:srgbClr val="003768"/>
      </a:dk1>
      <a:lt1>
        <a:srgbClr val="FFFFFF"/>
      </a:lt1>
      <a:dk2>
        <a:srgbClr val="000000"/>
      </a:dk2>
      <a:lt2>
        <a:srgbClr val="ED7703"/>
      </a:lt2>
      <a:accent1>
        <a:srgbClr val="E31937"/>
      </a:accent1>
      <a:accent2>
        <a:srgbClr val="C6006F"/>
      </a:accent2>
      <a:accent3>
        <a:srgbClr val="53247F"/>
      </a:accent3>
      <a:accent4>
        <a:srgbClr val="439639"/>
      </a:accent4>
      <a:accent5>
        <a:srgbClr val="006B6E"/>
      </a:accent5>
      <a:accent6>
        <a:srgbClr val="00AEEF"/>
      </a:accent6>
      <a:hlink>
        <a:srgbClr val="7F9BB3"/>
      </a:hlink>
      <a:folHlink>
        <a:srgbClr val="7F9BB3"/>
      </a:folHlink>
    </a:clrScheme>
    <a:fontScheme name="Blank Presentatio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3867"/>
        </a:dk2>
        <a:lt2>
          <a:srgbClr val="ED7703"/>
        </a:lt2>
        <a:accent1>
          <a:srgbClr val="BBE0E3"/>
        </a:accent1>
        <a:accent2>
          <a:srgbClr val="333399"/>
        </a:accent2>
        <a:accent3>
          <a:srgbClr val="AAAE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4533D28-BB85-4E24-AA8F-EB02F86DD4FE}" vid="{D14D4BB4-EADF-4CCB-B277-ADAA6C149913}"/>
    </a:ext>
  </a:extLst>
</a:theme>
</file>

<file path=ppt/theme/theme2.xml><?xml version="1.0" encoding="utf-8"?>
<a:theme xmlns:a="http://schemas.openxmlformats.org/drawingml/2006/main" name="Standard text slide">
  <a:themeElements>
    <a:clrScheme name="Custom 2">
      <a:dk1>
        <a:srgbClr val="003768"/>
      </a:dk1>
      <a:lt1>
        <a:srgbClr val="FFFFFF"/>
      </a:lt1>
      <a:dk2>
        <a:srgbClr val="000000"/>
      </a:dk2>
      <a:lt2>
        <a:srgbClr val="7F9BB3"/>
      </a:lt2>
      <a:accent1>
        <a:srgbClr val="E31937"/>
      </a:accent1>
      <a:accent2>
        <a:srgbClr val="C6006F"/>
      </a:accent2>
      <a:accent3>
        <a:srgbClr val="53247F"/>
      </a:accent3>
      <a:accent4>
        <a:srgbClr val="439639"/>
      </a:accent4>
      <a:accent5>
        <a:srgbClr val="006B6E"/>
      </a:accent5>
      <a:accent6>
        <a:srgbClr val="00AEEF"/>
      </a:accent6>
      <a:hlink>
        <a:srgbClr val="7F9BB3"/>
      </a:hlink>
      <a:folHlink>
        <a:srgbClr val="7F9BB3"/>
      </a:folHlink>
    </a:clrScheme>
    <a:fontScheme name="Blank Presentatio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3867"/>
        </a:dk2>
        <a:lt2>
          <a:srgbClr val="ED7703"/>
        </a:lt2>
        <a:accent1>
          <a:srgbClr val="BBE0E3"/>
        </a:accent1>
        <a:accent2>
          <a:srgbClr val="333399"/>
        </a:accent2>
        <a:accent3>
          <a:srgbClr val="AAAE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4533D28-BB85-4E24-AA8F-EB02F86DD4FE}" vid="{073B7215-099C-43CF-BF96-3A1A9A66247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E9C083143F1943BC35958CC853B846" ma:contentTypeVersion="9" ma:contentTypeDescription="Create a new document." ma:contentTypeScope="" ma:versionID="bf77fc30f1638de41a572a62cbddc1dd">
  <xsd:schema xmlns:xsd="http://www.w3.org/2001/XMLSchema" xmlns:xs="http://www.w3.org/2001/XMLSchema" xmlns:p="http://schemas.microsoft.com/office/2006/metadata/properties" xmlns:ns2="3846b46e-6855-45f4-99c4-bbbbaeb658d1" xmlns:ns3="90a3253b-4aac-455d-9996-09f9f254bf92" targetNamespace="http://schemas.microsoft.com/office/2006/metadata/properties" ma:root="true" ma:fieldsID="575972378c0e655fe4acaa4364d0284d" ns2:_="" ns3:_="">
    <xsd:import namespace="3846b46e-6855-45f4-99c4-bbbbaeb658d1"/>
    <xsd:import namespace="90a3253b-4aac-455d-9996-09f9f254bf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6b46e-6855-45f4-99c4-bbbbaeb658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0a3253b-4aac-455d-9996-09f9f254bf9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2E7F77-1570-4BA4-ACEE-D47824AE125B}">
  <ds:schemaRefs>
    <ds:schemaRef ds:uri="65e4550c-1be7-4770-87aa-1c39d4fbe2f5"/>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documentManagement/types"/>
    <ds:schemaRef ds:uri="http://purl.org/dc/elements/1.1/"/>
    <ds:schemaRef ds:uri="http://schemas.microsoft.com/sharepoint/v3"/>
    <ds:schemaRef ds:uri="d3bc032a-9cc5-4300-aa72-04f498f37fc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69E1C75-0E45-4A6A-9BFB-85F4E02A3449}">
  <ds:schemaRefs>
    <ds:schemaRef ds:uri="http://schemas.microsoft.com/sharepoint/v3/contenttype/forms"/>
  </ds:schemaRefs>
</ds:datastoreItem>
</file>

<file path=customXml/itemProps3.xml><?xml version="1.0" encoding="utf-8"?>
<ds:datastoreItem xmlns:ds="http://schemas.openxmlformats.org/officeDocument/2006/customXml" ds:itemID="{CE32F385-AA69-4908-B23B-10DB1E43CDEF}"/>
</file>

<file path=docProps/app.xml><?xml version="1.0" encoding="utf-8"?>
<Properties xmlns="http://schemas.openxmlformats.org/officeDocument/2006/extended-properties" xmlns:vt="http://schemas.openxmlformats.org/officeDocument/2006/docPropsVTypes">
  <Template>ECU PowerPoint template draft (2)</Template>
  <TotalTime>980</TotalTime>
  <Words>424</Words>
  <Application>Microsoft Office PowerPoint</Application>
  <PresentationFormat>On-screen Show (4:3)</PresentationFormat>
  <Paragraphs>68</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ＭＳ Ｐゴシック</vt:lpstr>
      <vt:lpstr>Arial</vt:lpstr>
      <vt:lpstr>Arial Unicode MS</vt:lpstr>
      <vt:lpstr>Calibri</vt:lpstr>
      <vt:lpstr>Lucida Grande</vt:lpstr>
      <vt:lpstr>ECU_PowerPoint template 2011_v2</vt:lpstr>
      <vt:lpstr>Standard text slide</vt:lpstr>
      <vt:lpstr>Equality and Diversity and Estates AUDE Big Conversation, 25 January 2018    </vt:lpstr>
      <vt:lpstr>Equality Challenge Unit</vt:lpstr>
      <vt:lpstr>Changing times</vt:lpstr>
      <vt:lpstr>Equality Act 2010</vt:lpstr>
      <vt:lpstr>Equality Act 2010 – protected characteristics </vt:lpstr>
      <vt:lpstr>Other legal/regulatory changes and drivers</vt:lpstr>
      <vt:lpstr>Student data</vt:lpstr>
      <vt:lpstr>Student data</vt:lpstr>
      <vt:lpstr>Student data</vt:lpstr>
      <vt:lpstr>Staff data</vt:lpstr>
      <vt:lpstr>Staff data</vt:lpstr>
      <vt:lpstr>Belonging</vt:lpstr>
      <vt:lpstr>Belonging</vt:lpstr>
      <vt:lpstr>Trans staff and students</vt:lpstr>
      <vt:lpstr>Students living at home</vt:lpstr>
      <vt:lpstr>ECU – forthcoming work</vt:lpstr>
      <vt:lpstr>Equality and Diversity and Estates AUDE Big Conversation, 25 January 2018    </vt:lpstr>
    </vt:vector>
  </TitlesOfParts>
  <Company>ECU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[Event name and date if applicable]</dc:title>
  <dc:creator>Jessica Moody</dc:creator>
  <cp:lastModifiedBy>Sarah Dhaliwal</cp:lastModifiedBy>
  <cp:revision>42</cp:revision>
  <dcterms:created xsi:type="dcterms:W3CDTF">2017-11-10T09:07:14Z</dcterms:created>
  <dcterms:modified xsi:type="dcterms:W3CDTF">2018-01-30T10:20:38Z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0x01010073E9C083143F1943BC35958CC853B846</vt:lpwstr>
  </property>
</Properties>
</file>