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3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CC263-E230-4256-92E6-11D351457B70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B236B-DD1E-44FF-80BA-3A0C4D9AE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5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9AF6F-99B6-42DF-AA6B-21D9E3CCE7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99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9AF6F-99B6-42DF-AA6B-21D9E3CCE7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90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76866" y="9429750"/>
            <a:ext cx="2890665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777AE-AEB4-45EE-A2B8-D2DBD6EC9FE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7288" cy="3724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598" y="4716464"/>
            <a:ext cx="5335893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4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9AF6F-99B6-42DF-AA6B-21D9E3CCE7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20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https://lf4he.blog/tag/university-of-hertfordshire/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9AF6F-99B6-42DF-AA6B-21D9E3CCE7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97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9AF6F-99B6-42DF-AA6B-21D9E3CCE7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7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51A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-Speech-Mar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053" y="3120425"/>
            <a:ext cx="5280902" cy="9413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36543D"/>
                </a:solidFill>
              </a:defRPr>
            </a:lvl1pPr>
          </a:lstStyle>
          <a:p>
            <a:r>
              <a:rPr lang="en-GB" dirty="0"/>
              <a:t>Leadership Foundation</a:t>
            </a:r>
            <a:br>
              <a:rPr lang="en-GB" dirty="0"/>
            </a:br>
            <a:r>
              <a:rPr lang="en-GB" dirty="0"/>
              <a:t>for Higher Education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6" y="4007865"/>
            <a:ext cx="5281613" cy="551157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52AF3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6" y="4815909"/>
            <a:ext cx="5281613" cy="264314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611049" y="4815909"/>
            <a:ext cx="5193907" cy="0"/>
          </a:xfrm>
          <a:prstGeom prst="line">
            <a:avLst/>
          </a:prstGeom>
          <a:ln w="12700">
            <a:solidFill>
              <a:srgbClr val="52AF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hite-LF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38" y="319095"/>
            <a:ext cx="2117744" cy="937214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09546" y="6325102"/>
            <a:ext cx="2060707" cy="376873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err="1"/>
              <a:t>www.lfhe.ac.uk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1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767295"/>
            <a:ext cx="3008313" cy="826734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67296"/>
            <a:ext cx="5111750" cy="435886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94031"/>
            <a:ext cx="3008313" cy="35321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6482273"/>
            <a:ext cx="2771775" cy="227454"/>
          </a:xfrm>
        </p:spPr>
        <p:txBody>
          <a:bodyPr>
            <a:normAutofit/>
          </a:bodyPr>
          <a:lstStyle>
            <a:lvl1pPr marL="0" indent="0">
              <a:buNone/>
              <a:defRPr sz="1000" b="0" baseline="0"/>
            </a:lvl1pPr>
          </a:lstStyle>
          <a:p>
            <a:pPr lvl="0"/>
            <a:r>
              <a:rPr lang="en-US" sz="900" dirty="0"/>
              <a:t>Title | Name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9591" y="6481127"/>
            <a:ext cx="2060707" cy="228600"/>
          </a:xfrm>
        </p:spPr>
        <p:txBody>
          <a:bodyPr>
            <a:no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08227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54" y="5173902"/>
            <a:ext cx="8158174" cy="555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354" y="1773286"/>
            <a:ext cx="8158174" cy="3400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354" y="5781498"/>
            <a:ext cx="8158174" cy="4862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6482273"/>
            <a:ext cx="2771775" cy="227454"/>
          </a:xfrm>
        </p:spPr>
        <p:txBody>
          <a:bodyPr>
            <a:normAutofit/>
          </a:bodyPr>
          <a:lstStyle>
            <a:lvl1pPr marL="0" indent="0">
              <a:buNone/>
              <a:defRPr sz="1000" b="0" baseline="0"/>
            </a:lvl1pPr>
          </a:lstStyle>
          <a:p>
            <a:pPr lvl="0"/>
            <a:r>
              <a:rPr lang="en-US" sz="900" dirty="0"/>
              <a:t>Title | Name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9591" y="6481127"/>
            <a:ext cx="2060707" cy="228600"/>
          </a:xfrm>
        </p:spPr>
        <p:txBody>
          <a:bodyPr>
            <a:no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50605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6482273"/>
            <a:ext cx="2771775" cy="227454"/>
          </a:xfrm>
        </p:spPr>
        <p:txBody>
          <a:bodyPr>
            <a:normAutofit/>
          </a:bodyPr>
          <a:lstStyle>
            <a:lvl1pPr marL="0" indent="0">
              <a:buNone/>
              <a:defRPr sz="1000" b="0" baseline="0"/>
            </a:lvl1pPr>
          </a:lstStyle>
          <a:p>
            <a:pPr lvl="0"/>
            <a:r>
              <a:rPr lang="en-US" sz="900" dirty="0"/>
              <a:t>Title |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9591" y="6481127"/>
            <a:ext cx="2060707" cy="228600"/>
          </a:xfrm>
        </p:spPr>
        <p:txBody>
          <a:bodyPr>
            <a:no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36727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4400" dirty="0">
                <a:solidFill>
                  <a:srgbClr val="92D050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GB" sz="2800" baseline="0" dirty="0" smtClean="0">
                <a:solidFill>
                  <a:srgbClr val="3D6A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108000" lvl="0" indent="-54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Tahoma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108000" lvl="0" indent="-54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Tahoma" pitchFamily="34" charset="0"/>
              <a:buChar char="•"/>
            </a:pPr>
            <a:r>
              <a:rPr lang="en-US" dirty="0"/>
              <a:t>Second level</a:t>
            </a:r>
          </a:p>
          <a:p>
            <a:pPr marL="108000" lvl="0" indent="-54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Tahoma" pitchFamily="34" charset="0"/>
              <a:buChar char="•"/>
            </a:pPr>
            <a:r>
              <a:rPr lang="en-US" dirty="0"/>
              <a:t>Third level</a:t>
            </a:r>
          </a:p>
          <a:p>
            <a:pPr marL="108000" lvl="0" indent="-54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Tahoma" pitchFamily="34" charset="0"/>
              <a:buChar char="•"/>
            </a:pPr>
            <a:r>
              <a:rPr lang="en-US" dirty="0"/>
              <a:t>Fourth level</a:t>
            </a:r>
          </a:p>
          <a:p>
            <a:pPr marL="108000" lvl="0" indent="-54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Tahoma" pitchFamily="34" charset="0"/>
              <a:buChar char="•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F24511-4B97-45D1-85F5-AAD7105183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3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00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4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9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2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2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65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-Speech-Mar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053" y="3120425"/>
            <a:ext cx="5280902" cy="9413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36543D"/>
                </a:solidFill>
              </a:defRPr>
            </a:lvl1pPr>
          </a:lstStyle>
          <a:p>
            <a:r>
              <a:rPr lang="en-GB" dirty="0"/>
              <a:t>Leadership Foundation</a:t>
            </a:r>
            <a:br>
              <a:rPr lang="en-GB" dirty="0"/>
            </a:br>
            <a:r>
              <a:rPr lang="en-GB" dirty="0"/>
              <a:t>for Higher Education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6" y="4007865"/>
            <a:ext cx="5281613" cy="551157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52AF3D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6" y="4815909"/>
            <a:ext cx="5281613" cy="264314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611049" y="4815909"/>
            <a:ext cx="5193907" cy="0"/>
          </a:xfrm>
          <a:prstGeom prst="line">
            <a:avLst/>
          </a:prstGeom>
          <a:ln w="12700">
            <a:solidFill>
              <a:srgbClr val="52AF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White-LF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38" y="319095"/>
            <a:ext cx="2117744" cy="937214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09546" y="6325102"/>
            <a:ext cx="2060707" cy="376873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err="1"/>
              <a:t>www.lfhe.ac.uk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75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5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64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02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69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-Speech-Mark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C1869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053" y="3120425"/>
            <a:ext cx="5280902" cy="9413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36543D"/>
                </a:solidFill>
              </a:defRPr>
            </a:lvl1pPr>
          </a:lstStyle>
          <a:p>
            <a:r>
              <a:rPr lang="en-GB" dirty="0"/>
              <a:t>Leadership Foundation</a:t>
            </a:r>
            <a:br>
              <a:rPr lang="en-GB" dirty="0"/>
            </a:br>
            <a:r>
              <a:rPr lang="en-GB" dirty="0"/>
              <a:t>for Higher Education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6" y="4007865"/>
            <a:ext cx="5281613" cy="551157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6C186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6" y="4815909"/>
            <a:ext cx="5281613" cy="264314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611049" y="4815909"/>
            <a:ext cx="5193907" cy="0"/>
          </a:xfrm>
          <a:prstGeom prst="line">
            <a:avLst/>
          </a:prstGeom>
          <a:ln w="12700">
            <a:solidFill>
              <a:srgbClr val="6C186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White-LF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38" y="319095"/>
            <a:ext cx="2117744" cy="937214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09546" y="6325102"/>
            <a:ext cx="2060707" cy="376873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err="1"/>
              <a:t>www.lfhe.ac.uk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3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DF64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-Speech-Mark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053" y="3120425"/>
            <a:ext cx="5280902" cy="94136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>
                <a:solidFill>
                  <a:srgbClr val="36543D"/>
                </a:solidFill>
              </a:defRPr>
            </a:lvl1pPr>
          </a:lstStyle>
          <a:p>
            <a:r>
              <a:rPr lang="en-GB" dirty="0"/>
              <a:t>Leadership Foundation</a:t>
            </a:r>
            <a:br>
              <a:rPr lang="en-GB" dirty="0"/>
            </a:br>
            <a:r>
              <a:rPr lang="en-GB" dirty="0"/>
              <a:t>for Higher Education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523876" y="4007865"/>
            <a:ext cx="5281613" cy="551157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rgbClr val="DF642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1" hasCustomPrompt="1"/>
          </p:nvPr>
        </p:nvSpPr>
        <p:spPr>
          <a:xfrm>
            <a:off x="523876" y="4815909"/>
            <a:ext cx="5281613" cy="264314"/>
          </a:xfrm>
        </p:spPr>
        <p:txBody>
          <a:bodyPr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611049" y="4815909"/>
            <a:ext cx="5193907" cy="0"/>
          </a:xfrm>
          <a:prstGeom prst="line">
            <a:avLst/>
          </a:prstGeom>
          <a:ln w="12700">
            <a:solidFill>
              <a:srgbClr val="DF642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White-LF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38" y="319095"/>
            <a:ext cx="2117744" cy="937214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09546" y="6325102"/>
            <a:ext cx="2060707" cy="376873"/>
          </a:xfr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 err="1"/>
              <a:t>www.lfhe.ac.uk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95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6482273"/>
            <a:ext cx="2771775" cy="227454"/>
          </a:xfrm>
        </p:spPr>
        <p:txBody>
          <a:bodyPr>
            <a:normAutofit/>
          </a:bodyPr>
          <a:lstStyle>
            <a:lvl1pPr marL="0" indent="0">
              <a:buNone/>
              <a:defRPr sz="1000" b="0" baseline="0"/>
            </a:lvl1pPr>
          </a:lstStyle>
          <a:p>
            <a:pPr lvl="0"/>
            <a:r>
              <a:rPr lang="en-US" sz="900" dirty="0"/>
              <a:t>Title |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9591" y="6481127"/>
            <a:ext cx="2060707" cy="228600"/>
          </a:xfrm>
        </p:spPr>
        <p:txBody>
          <a:bodyPr>
            <a:no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94990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876" y="1725358"/>
            <a:ext cx="4098925" cy="46129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6263" y="1725358"/>
            <a:ext cx="4038600" cy="46129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6482273"/>
            <a:ext cx="2771775" cy="227454"/>
          </a:xfrm>
        </p:spPr>
        <p:txBody>
          <a:bodyPr>
            <a:normAutofit/>
          </a:bodyPr>
          <a:lstStyle>
            <a:lvl1pPr marL="0" indent="0">
              <a:buNone/>
              <a:defRPr sz="1000" b="0" baseline="0"/>
            </a:lvl1pPr>
          </a:lstStyle>
          <a:p>
            <a:pPr lvl="0"/>
            <a:r>
              <a:rPr lang="en-US" sz="900" dirty="0"/>
              <a:t>Title | Name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9591" y="6481127"/>
            <a:ext cx="2060707" cy="228600"/>
          </a:xfrm>
        </p:spPr>
        <p:txBody>
          <a:bodyPr>
            <a:no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48491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50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51512"/>
            <a:ext cx="4040188" cy="38568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117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51512"/>
            <a:ext cx="4041775" cy="38568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6482273"/>
            <a:ext cx="2771775" cy="227454"/>
          </a:xfrm>
        </p:spPr>
        <p:txBody>
          <a:bodyPr>
            <a:normAutofit/>
          </a:bodyPr>
          <a:lstStyle>
            <a:lvl1pPr marL="0" indent="0">
              <a:buNone/>
              <a:defRPr sz="1000" b="0" baseline="0"/>
            </a:lvl1pPr>
          </a:lstStyle>
          <a:p>
            <a:pPr lvl="0"/>
            <a:r>
              <a:rPr lang="en-US" sz="900" dirty="0"/>
              <a:t>Title | Name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9591" y="6481127"/>
            <a:ext cx="2060707" cy="228600"/>
          </a:xfrm>
        </p:spPr>
        <p:txBody>
          <a:bodyPr>
            <a:no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61217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6482273"/>
            <a:ext cx="2771775" cy="227454"/>
          </a:xfrm>
        </p:spPr>
        <p:txBody>
          <a:bodyPr>
            <a:noAutofit/>
          </a:bodyPr>
          <a:lstStyle>
            <a:lvl1pPr marL="0" indent="0">
              <a:buNone/>
              <a:defRPr sz="1000" b="0" baseline="0"/>
            </a:lvl1pPr>
          </a:lstStyle>
          <a:p>
            <a:pPr lvl="0"/>
            <a:r>
              <a:rPr lang="en-US" sz="900" dirty="0"/>
              <a:t>Title | Name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9591" y="6481127"/>
            <a:ext cx="2060707" cy="228600"/>
          </a:xfrm>
        </p:spPr>
        <p:txBody>
          <a:bodyPr>
            <a:no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5241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6875" y="6482273"/>
            <a:ext cx="2771775" cy="227454"/>
          </a:xfrm>
        </p:spPr>
        <p:txBody>
          <a:bodyPr>
            <a:normAutofit/>
          </a:bodyPr>
          <a:lstStyle>
            <a:lvl1pPr marL="0" indent="0">
              <a:buNone/>
              <a:defRPr sz="1000" b="0" baseline="0"/>
            </a:lvl1pPr>
          </a:lstStyle>
          <a:p>
            <a:pPr lvl="0"/>
            <a:r>
              <a:rPr lang="en-US" sz="900" dirty="0"/>
              <a:t>Title | Name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9591" y="6481127"/>
            <a:ext cx="2060707" cy="228600"/>
          </a:xfrm>
        </p:spPr>
        <p:txBody>
          <a:bodyPr>
            <a:noAutofit/>
          </a:bodyPr>
          <a:lstStyle>
            <a:lvl1pPr marL="0" indent="0" algn="r"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72469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7295" y="227651"/>
            <a:ext cx="5928847" cy="1335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294" y="1737339"/>
            <a:ext cx="8229601" cy="433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3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52AF3D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E7664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E7664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E7664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5E7664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5E7664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C65F4-2905-4412-95E2-A38E545DF7E4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73E9-571A-4FBA-AFB4-9F07FA737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dysfunctional+team&amp;source=images&amp;cd=&amp;cad=rja&amp;docid=NLXKUTpLXu6bQM&amp;tbnid=_Hru2QKwVPNF4M:&amp;ved=0CAUQjRw&amp;url=http://brightfutures4me.wordpress.com/2011/09/23/is-it-time-for-a-team-tune-up/&amp;ei=3SQGUoSbIOHV0QW7loCQAw&amp;bvm=bv.50500085,d.d2k&amp;psig=AFQjCNFHfHdsozzLTtTZdLpUHgiPicU00Q&amp;ust=1376220475479726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lickr.com/photos/labdog2010/10134097874/in/photolist-grvUeq-67BDvp-fq5tfS-ZuPgrp-57hcET-5hxEGb-G2kpg-5htioH-prPxZs-rkdoTx-aAEcCr-arJ54C-CoEYDd-q6VwE7-a4SRiL-5mAQSg-fAbURg-aomwrH-5RGYeN-m6ksQE-mNgorH-7RanT3-ZZvKTB-d3GK3s-5BTx2x-byGUZu-m6jwFM-7Q3eQN-bMBrXg-byGSFu-oVWvdt-6FjcCY-fAref7-4b1SJA-6jmN69-eyvUcL-4kvmnG-5F2Fri-cYMxH-cStLF3-7PYUV2-5F2Fxc-5F2CSp-4s88Ut-4b1Sbf-96M3Ui-mNimEb-6T6LMb-4b1Wg3-5F6Zay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peterreason.eu/Papers/Handbook_Co-operative_Inquiry.pdf" TargetMode="External"/><Relationship Id="rId7" Type="http://schemas.openxmlformats.org/officeDocument/2006/relationships/hyperlink" Target="https://lf4he.blog/2017/09/27/sustainable-change-moving-from-driven-to-organic-approach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mazon.co.uk/Complexity-Creativity-Organizations-Ralph-Stacey/dp/1881052893" TargetMode="External"/><Relationship Id="rId5" Type="http://schemas.openxmlformats.org/officeDocument/2006/relationships/hyperlink" Target="https://en.wikipedia.org/wiki/David_Cooperrider" TargetMode="External"/><Relationship Id="rId4" Type="http://schemas.openxmlformats.org/officeDocument/2006/relationships/hyperlink" Target="https://www.amazon.co.uk/Leading-Learning-Teaching-Higher-Education/dp/0415598885" TargetMode="Externa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2.png"/><Relationship Id="rId4" Type="http://schemas.openxmlformats.org/officeDocument/2006/relationships/hyperlink" Target="https://lf4he.blog/2017/09/27/sustainable-change-moving-from-driven-to-organic-approach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f4he.blog/2017/09/27/sustainable-change-moving-from-driven-to-organic-approache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f4he.blog/2017/09/27/sustainable-change-moving-from-driven-to-organic-approache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lickr.com/photos/labdog2010/10134097874/in/photolist-grvUeq-67BDvp-fq5tfS-ZuPgrp-57hcET-5hxEGb-G2kpg-5htioH-prPxZs-rkdoTx-aAEcCr-arJ54C-CoEYDd-q6VwE7-a4SRiL-5mAQSg-fAbURg-aomwrH-5RGYeN-m6ksQE-mNgorH-7RanT3-ZZvKTB-d3GK3s-5BTx2x-byGUZu-m6jwFM-7Q3eQN-bMBrXg-byGSFu-oVWvdt-6FjcCY-fAref7-4b1SJA-6jmN69-eyvUcL-4kvmnG-5F2Fri-cYMxH-cStLF3-7PYUV2-5F2Fxc-5F2CSp-4s88Ut-4b1Sbf-96M3Ui-mNimEb-6T6LMb-4b1Wg3-5F6Z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C3C7-4286-4B06-9AEB-2D6244301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5C21C-99AE-431C-B922-EA23B921F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39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96" y="227653"/>
            <a:ext cx="5928847" cy="926779"/>
          </a:xfrm>
        </p:spPr>
        <p:txBody>
          <a:bodyPr/>
          <a:lstStyle/>
          <a:p>
            <a:r>
              <a:rPr lang="en-GB" dirty="0"/>
              <a:t>The hull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30" y="1660732"/>
            <a:ext cx="3529470" cy="4724416"/>
          </a:xfrm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4457" y="1737340"/>
            <a:ext cx="8596395" cy="464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“The </a:t>
            </a:r>
            <a:r>
              <a:rPr lang="en-GB" b="1" dirty="0"/>
              <a:t>hull</a:t>
            </a:r>
            <a:r>
              <a:rPr lang="en-GB" dirty="0"/>
              <a:t> is the watertight body of a ship or boat.” </a:t>
            </a:r>
            <a:endParaRPr lang="en-GB" i="1" dirty="0"/>
          </a:p>
          <a:p>
            <a:pPr marL="0" indent="0">
              <a:buNone/>
              <a:defRPr/>
            </a:pPr>
            <a:endParaRPr lang="en-GB" i="1" dirty="0"/>
          </a:p>
          <a:p>
            <a:pPr>
              <a:defRPr/>
            </a:pPr>
            <a:r>
              <a:rPr lang="en-US" b="1" dirty="0"/>
              <a:t>Water tight:</a:t>
            </a:r>
          </a:p>
          <a:p>
            <a:pPr lvl="1">
              <a:defRPr/>
            </a:pPr>
            <a:r>
              <a:rPr lang="en-US" dirty="0"/>
              <a:t>Integrity</a:t>
            </a:r>
          </a:p>
          <a:p>
            <a:pPr lvl="1">
              <a:defRPr/>
            </a:pPr>
            <a:r>
              <a:rPr lang="en-US" dirty="0"/>
              <a:t>Authenticity</a:t>
            </a:r>
          </a:p>
          <a:p>
            <a:pPr lvl="1">
              <a:defRPr/>
            </a:pPr>
            <a:r>
              <a:rPr lang="en-US" dirty="0"/>
              <a:t>Honesty/openness…</a:t>
            </a:r>
          </a:p>
          <a:p>
            <a:pPr lvl="1">
              <a:defRPr/>
            </a:pPr>
            <a:r>
              <a:rPr lang="en-US" dirty="0"/>
              <a:t>…ensures the structure can float…</a:t>
            </a:r>
          </a:p>
          <a:p>
            <a:pPr lvl="1">
              <a:defRPr/>
            </a:pPr>
            <a:r>
              <a:rPr lang="en-US" dirty="0"/>
              <a:t>…base on which the ‘superstructure’ sits,                      with its various decks…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91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55" y="189349"/>
            <a:ext cx="7020776" cy="133595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Bow - </a:t>
            </a:r>
            <a:r>
              <a:rPr lang="en-GB" sz="31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forward part of the hull of a ship</a:t>
            </a:r>
            <a:br>
              <a:rPr lang="en-GB" sz="31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n-GB" sz="3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30" y="1660732"/>
            <a:ext cx="3529470" cy="4724416"/>
          </a:xfrm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4457" y="1737340"/>
            <a:ext cx="8596395" cy="464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6857" y="1563608"/>
            <a:ext cx="8596395" cy="49739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/>
              <a:t>fore</a:t>
            </a:r>
            <a:r>
              <a:rPr lang="en-GB" dirty="0"/>
              <a:t> and </a:t>
            </a:r>
            <a:r>
              <a:rPr lang="en-GB" b="1" dirty="0"/>
              <a:t>forward</a:t>
            </a:r>
            <a:r>
              <a:rPr lang="en-GB" dirty="0"/>
              <a:t> mean towards the bow…. 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“The bow is designed to reduce the resistance of the hull cutting through water and should be tall enough to prevent water from easily washing over the top of it.”</a:t>
            </a:r>
            <a:endParaRPr lang="en-GB" sz="2100" i="1" dirty="0"/>
          </a:p>
          <a:p>
            <a:pPr marL="0" indent="0">
              <a:buNone/>
              <a:defRPr/>
            </a:pPr>
            <a:endParaRPr lang="en-GB" i="1" dirty="0"/>
          </a:p>
          <a:p>
            <a:pPr marL="0" indent="0">
              <a:buNone/>
              <a:defRPr/>
            </a:pPr>
            <a:r>
              <a:rPr lang="en-US" b="1" dirty="0"/>
              <a:t>Fore/ward:</a:t>
            </a:r>
          </a:p>
          <a:p>
            <a:pPr lvl="1">
              <a:defRPr/>
            </a:pPr>
            <a:r>
              <a:rPr lang="en-US" dirty="0"/>
              <a:t>Direction</a:t>
            </a:r>
          </a:p>
          <a:p>
            <a:pPr lvl="1">
              <a:defRPr/>
            </a:pPr>
            <a:r>
              <a:rPr lang="en-US" dirty="0"/>
              <a:t>Protection </a:t>
            </a:r>
          </a:p>
          <a:p>
            <a:pPr lvl="1">
              <a:defRPr/>
            </a:pPr>
            <a:r>
              <a:rPr lang="en-US" dirty="0"/>
              <a:t>Defense against over-spill</a:t>
            </a:r>
          </a:p>
          <a:p>
            <a:pPr lvl="1">
              <a:defRPr/>
            </a:pPr>
            <a:r>
              <a:rPr lang="en-US" dirty="0"/>
              <a:t>Negotiating resistance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Stern/rudder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30" y="1660732"/>
            <a:ext cx="3529470" cy="4724416"/>
          </a:xfrm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4457" y="1737340"/>
            <a:ext cx="8596395" cy="464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6857" y="1889740"/>
            <a:ext cx="8596395" cy="464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“The </a:t>
            </a:r>
            <a:r>
              <a:rPr lang="en-GB" b="1" dirty="0"/>
              <a:t>stern</a:t>
            </a:r>
            <a:r>
              <a:rPr lang="en-GB" dirty="0"/>
              <a:t> is the back or aft-most part of a ship or boat, technically defined as the area built up over the sternpost… 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A </a:t>
            </a:r>
            <a:r>
              <a:rPr lang="en-GB" b="1" dirty="0"/>
              <a:t>rudder</a:t>
            </a:r>
            <a:r>
              <a:rPr lang="en-GB" dirty="0"/>
              <a:t> is a primary control surface used to steer a ship…” </a:t>
            </a:r>
            <a:endParaRPr lang="en-GB" sz="2100" i="1" dirty="0"/>
          </a:p>
          <a:p>
            <a:pPr marL="0" indent="0">
              <a:buNone/>
              <a:defRPr/>
            </a:pPr>
            <a:endParaRPr lang="en-GB" i="1" dirty="0"/>
          </a:p>
          <a:p>
            <a:pPr marL="0" indent="0">
              <a:buNone/>
              <a:defRPr/>
            </a:pPr>
            <a:r>
              <a:rPr lang="en-US" b="1" dirty="0"/>
              <a:t>Stern/rudder:</a:t>
            </a:r>
          </a:p>
          <a:p>
            <a:pPr lvl="1">
              <a:defRPr/>
            </a:pPr>
            <a:r>
              <a:rPr lang="en-US" dirty="0"/>
              <a:t>Steer (rudder)</a:t>
            </a:r>
          </a:p>
          <a:p>
            <a:pPr lvl="1">
              <a:defRPr/>
            </a:pPr>
            <a:r>
              <a:rPr lang="en-US" dirty="0"/>
              <a:t>Redirection/correction (rudder)</a:t>
            </a:r>
          </a:p>
          <a:p>
            <a:pPr lvl="1">
              <a:defRPr/>
            </a:pPr>
            <a:r>
              <a:rPr lang="en-US" dirty="0"/>
              <a:t>Navigation (stern)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77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2880" y="294945"/>
            <a:ext cx="8229600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en-GB" sz="2800" dirty="0">
                <a:solidFill>
                  <a:srgbClr val="52AF3D"/>
                </a:solidFill>
                <a:latin typeface="Myriad Pro"/>
                <a:cs typeface="Myriad Pro"/>
              </a:rPr>
              <a:t>The Decks and crew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59041"/>
            <a:ext cx="8206680" cy="4114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52AF3D"/>
                </a:solidFill>
                <a:latin typeface="Myriad Pro"/>
                <a:ea typeface="+mj-ea"/>
                <a:cs typeface="Myriad Pro"/>
              </a:rPr>
              <a:t>Rowing in the same direction?</a:t>
            </a:r>
          </a:p>
          <a:p>
            <a:pPr marL="0" indent="0">
              <a:buNone/>
            </a:pPr>
            <a:endParaRPr lang="en-GB" sz="2000" b="1" i="1" dirty="0">
              <a:solidFill>
                <a:srgbClr val="52AF3D"/>
              </a:solidFill>
              <a:latin typeface="Myriad Pro"/>
              <a:ea typeface="+mj-ea"/>
            </a:endParaRPr>
          </a:p>
          <a:p>
            <a:pPr marL="0" indent="0">
              <a:buNone/>
            </a:pPr>
            <a:r>
              <a:rPr lang="en-GB" sz="2000" b="1" i="1" dirty="0">
                <a:solidFill>
                  <a:srgbClr val="00B050"/>
                </a:solidFill>
                <a:latin typeface="Verdana" pitchFamily="34" charset="0"/>
              </a:rPr>
              <a:t>“Eight people going backwards as fast as they can, without talking to each other, steered by the one person who can’t row”</a:t>
            </a:r>
          </a:p>
          <a:p>
            <a:pPr marL="0" indent="0">
              <a:buNone/>
            </a:pPr>
            <a:endParaRPr lang="en-GB" sz="18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sz="2000" dirty="0">
                <a:latin typeface="Verdana" pitchFamily="34" charset="0"/>
              </a:rPr>
              <a:t>But, they have;</a:t>
            </a:r>
          </a:p>
          <a:p>
            <a:pPr eaLnBrk="1" hangingPunct="1"/>
            <a:r>
              <a:rPr lang="en-GB" sz="2000" dirty="0">
                <a:latin typeface="Verdana" pitchFamily="34" charset="0"/>
              </a:rPr>
              <a:t>confidence in each other</a:t>
            </a:r>
          </a:p>
          <a:p>
            <a:pPr eaLnBrk="1" hangingPunct="1"/>
            <a:r>
              <a:rPr lang="en-GB" sz="2000" dirty="0">
                <a:latin typeface="Verdana" pitchFamily="34" charset="0"/>
              </a:rPr>
              <a:t>a shared commitment </a:t>
            </a:r>
          </a:p>
          <a:p>
            <a:pPr eaLnBrk="1" hangingPunct="1"/>
            <a:r>
              <a:rPr lang="en-GB" sz="2000" dirty="0">
                <a:latin typeface="Verdana" pitchFamily="34" charset="0"/>
              </a:rPr>
              <a:t>a passion for the same goal, and</a:t>
            </a:r>
          </a:p>
          <a:p>
            <a:pPr eaLnBrk="1" hangingPunct="1"/>
            <a:r>
              <a:rPr lang="en-GB" sz="2000" dirty="0">
                <a:latin typeface="Verdana" pitchFamily="34" charset="0"/>
              </a:rPr>
              <a:t>total confidence in the one person who can’t row</a:t>
            </a:r>
          </a:p>
          <a:p>
            <a:pPr eaLnBrk="1" hangingPunct="1"/>
            <a:endParaRPr lang="en-GB" sz="1800" dirty="0">
              <a:latin typeface="Verdana" pitchFamily="34" charset="0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7333423" y="4122393"/>
            <a:ext cx="1506823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(Charles Handy)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pPr defTabSz="457200">
              <a:defRPr/>
            </a:pPr>
            <a:fld id="{ACF24511-4B97-45D1-85F5-AAD710518335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6" y="5273841"/>
            <a:ext cx="8082925" cy="14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6579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59876BC-CD21-4722-8C48-C8CB269BB7DD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14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3730" name="Picture 2" descr="http://brightfutures4me.files.wordpress.com/2011/09/screen-shot-2011-09-22-at-9-13-29-a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440" y="1927883"/>
            <a:ext cx="5400600" cy="4334692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51520" y="1357178"/>
            <a:ext cx="8136904" cy="1141413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GB" sz="2400" b="1" dirty="0">
                <a:solidFill>
                  <a:srgbClr val="5E7664"/>
                </a:solidFill>
                <a:latin typeface="Myriad Pro"/>
                <a:cs typeface="Myriad Pro"/>
              </a:rPr>
              <a:t>Just one change can send a group back to ‘storming’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1200"/>
            <a:ext cx="6926580" cy="864096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en-GB" sz="2800" dirty="0">
                <a:solidFill>
                  <a:srgbClr val="52AF3D"/>
                </a:solidFill>
                <a:latin typeface="Myriad Pro"/>
                <a:cs typeface="Myriad Pro"/>
              </a:rPr>
              <a:t>Crew changes and the art of leadership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5800912"/>
            <a:ext cx="7632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“Who’s the new guy?”</a:t>
            </a:r>
          </a:p>
        </p:txBody>
      </p:sp>
    </p:spTree>
    <p:extLst>
      <p:ext uri="{BB962C8B-B14F-4D97-AF65-F5344CB8AC3E}">
        <p14:creationId xmlns:p14="http://schemas.microsoft.com/office/powerpoint/2010/main" val="866478662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r="1344" b="7805"/>
          <a:stretch/>
        </p:blipFill>
        <p:spPr>
          <a:xfrm>
            <a:off x="3771173" y="3339138"/>
            <a:ext cx="4969124" cy="279745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Image by </a:t>
            </a:r>
            <a:r>
              <a:rPr lang="en-GB" dirty="0">
                <a:hlinkClick r:id="rId4"/>
              </a:rPr>
              <a:t>Kevin Ryder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64299" y="1353979"/>
            <a:ext cx="4030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600" b="1" dirty="0">
                <a:solidFill>
                  <a:prstClr val="black"/>
                </a:solidFill>
                <a:latin typeface="Calibri"/>
              </a:rPr>
              <a:t>Masts/sails:</a:t>
            </a:r>
          </a:p>
          <a:p>
            <a:pPr defTabSz="457200">
              <a:defRPr/>
            </a:pPr>
            <a:endParaRPr lang="en-GB" sz="3600" b="1" dirty="0">
              <a:solidFill>
                <a:prstClr val="black"/>
              </a:solidFill>
              <a:latin typeface="Calibri"/>
            </a:endParaRP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prstClr val="black"/>
                </a:solidFill>
                <a:latin typeface="Calibri"/>
              </a:rPr>
              <a:t>Capturing wind.. Growth, opportunity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prstClr val="black"/>
                </a:solidFill>
                <a:latin typeface="Calibri"/>
              </a:rPr>
              <a:t>Succession 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prstClr val="black"/>
                </a:solidFill>
                <a:latin typeface="Calibri"/>
              </a:rPr>
              <a:t>Speed and power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prstClr val="black"/>
                </a:solidFill>
                <a:latin typeface="Calibri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247788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95" y="1737339"/>
            <a:ext cx="8229601" cy="4744934"/>
          </a:xfrm>
        </p:spPr>
        <p:txBody>
          <a:bodyPr>
            <a:normAutofit lnSpcReduction="10000"/>
          </a:bodyPr>
          <a:lstStyle/>
          <a:p>
            <a:pPr marL="0" indent="0" algn="just" fontAlgn="base">
              <a:buNone/>
            </a:pPr>
            <a:r>
              <a:rPr lang="en-GB" b="1" dirty="0"/>
              <a:t>Aims to </a:t>
            </a:r>
          </a:p>
          <a:p>
            <a:pPr algn="just" fontAlgn="base"/>
            <a:r>
              <a:rPr lang="en-GB" dirty="0"/>
              <a:t>support the development of leaders who can not only thrive in a culture of change but also work collaboratively with diverse communities of colleagues to develop collective commitment, shared purpose and new and enhanced ways of working together. </a:t>
            </a:r>
          </a:p>
          <a:p>
            <a:pPr algn="just" fontAlgn="base"/>
            <a:endParaRPr lang="en-GB" dirty="0"/>
          </a:p>
          <a:p>
            <a:pPr marL="0" indent="0" algn="just" fontAlgn="base">
              <a:buNone/>
            </a:pPr>
            <a:r>
              <a:rPr lang="en-GB" b="1" dirty="0"/>
              <a:t>Key ideas relating to this approach are:</a:t>
            </a:r>
          </a:p>
          <a:p>
            <a:pPr algn="just" fontAlgn="base"/>
            <a:r>
              <a:rPr lang="en-GB" b="1" dirty="0">
                <a:hlinkClick r:id="rId3"/>
              </a:rPr>
              <a:t>Co-inquiry</a:t>
            </a:r>
            <a:r>
              <a:rPr lang="en-GB" dirty="0"/>
              <a:t> </a:t>
            </a:r>
          </a:p>
          <a:p>
            <a:pPr algn="just" fontAlgn="base"/>
            <a:r>
              <a:rPr lang="en-GB" b="1" dirty="0">
                <a:hlinkClick r:id="rId4"/>
              </a:rPr>
              <a:t>Collaborative engagement</a:t>
            </a:r>
            <a:r>
              <a:rPr lang="en-GB" dirty="0"/>
              <a:t> </a:t>
            </a:r>
            <a:r>
              <a:rPr lang="en-GB" i="1" dirty="0"/>
              <a:t> </a:t>
            </a:r>
            <a:endParaRPr lang="en-GB" dirty="0"/>
          </a:p>
          <a:p>
            <a:pPr algn="just" fontAlgn="base"/>
            <a:r>
              <a:rPr lang="en-GB" b="1" dirty="0">
                <a:hlinkClick r:id="rId5"/>
              </a:rPr>
              <a:t>An appreciative spirit</a:t>
            </a:r>
            <a:r>
              <a:rPr lang="en-GB" dirty="0"/>
              <a:t> </a:t>
            </a:r>
          </a:p>
          <a:p>
            <a:pPr algn="just" fontAlgn="base"/>
            <a:r>
              <a:rPr lang="en-GB" b="1" dirty="0">
                <a:hlinkClick r:id="rId6"/>
              </a:rPr>
              <a:t>Being at ease with complexity</a:t>
            </a:r>
            <a:r>
              <a:rPr lang="en-GB" dirty="0"/>
              <a:t> 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University of Hertfordshire; </a:t>
            </a:r>
            <a:r>
              <a:rPr lang="en-GB" dirty="0">
                <a:hlinkClick r:id="rId7"/>
              </a:rPr>
              <a:t>FPD Case study</a:t>
            </a:r>
            <a:r>
              <a:rPr lang="en-GB" dirty="0"/>
              <a:t>,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0"/>
          <a:stretch/>
        </p:blipFill>
        <p:spPr>
          <a:xfrm>
            <a:off x="492862" y="227652"/>
            <a:ext cx="6708038" cy="1083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0461" y="295656"/>
            <a:ext cx="3520440" cy="10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5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20" y="1192178"/>
            <a:ext cx="7306148" cy="94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sz="3200" dirty="0"/>
              <a:t>Future Professional Directors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D8E93FF6-974C-45CC-A849-84D7088F9530}" type="slidenum">
              <a:rPr lang="en-GB" smtClean="0"/>
              <a:t>17</a:t>
            </a:fld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6"/>
          <a:stretch/>
        </p:blipFill>
        <p:spPr>
          <a:xfrm>
            <a:off x="397296" y="2036421"/>
            <a:ext cx="8362725" cy="4164697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0"/>
          <a:stretch/>
        </p:blipFill>
        <p:spPr>
          <a:xfrm>
            <a:off x="372403" y="6105794"/>
            <a:ext cx="8038462" cy="6801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23" y="6044519"/>
            <a:ext cx="2505769" cy="67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1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fheblog.files.wordpress.com/2017/09/hertfordsh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2" y="1032096"/>
            <a:ext cx="3297355" cy="20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GB" sz="2800" dirty="0"/>
              <a:t>The Live Case Study: FP2</a:t>
            </a:r>
            <a:br>
              <a:rPr lang="en-GB" sz="2800" dirty="0"/>
            </a:br>
            <a:r>
              <a:rPr lang="en-GB" sz="2400" dirty="0"/>
              <a:t>University of Hertfordshire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0" y="1177292"/>
            <a:ext cx="8487859" cy="4841819"/>
          </a:xfrm>
        </p:spPr>
        <p:txBody>
          <a:bodyPr>
            <a:normAutofit fontScale="85000" lnSpcReduction="20000"/>
          </a:bodyPr>
          <a:lstStyle/>
          <a:p>
            <a:pPr marL="0" indent="0" algn="just" fontAlgn="base">
              <a:buNone/>
            </a:pPr>
            <a:r>
              <a:rPr lang="en-GB" sz="2300" i="1" dirty="0"/>
              <a:t>“An approach to process improvement within </a:t>
            </a:r>
          </a:p>
          <a:p>
            <a:pPr marL="0" indent="0" algn="just" fontAlgn="base">
              <a:buNone/>
            </a:pPr>
            <a:r>
              <a:rPr lang="en-GB" sz="2300" i="1" dirty="0"/>
              <a:t>Higher Education that focuses on people, </a:t>
            </a:r>
          </a:p>
          <a:p>
            <a:pPr marL="0" indent="0" algn="just" fontAlgn="base">
              <a:buNone/>
            </a:pPr>
            <a:r>
              <a:rPr lang="en-GB" sz="2300" i="1" dirty="0"/>
              <a:t>taking differing perspectives seriously, </a:t>
            </a:r>
          </a:p>
          <a:p>
            <a:pPr marL="0" indent="0" algn="just" fontAlgn="base">
              <a:buNone/>
            </a:pPr>
            <a:r>
              <a:rPr lang="en-GB" sz="2300" i="1" dirty="0"/>
              <a:t>in an iterative process of improvement </a:t>
            </a:r>
          </a:p>
          <a:p>
            <a:pPr marL="0" indent="0" algn="just" fontAlgn="base">
              <a:buNone/>
            </a:pPr>
            <a:r>
              <a:rPr lang="en-GB" sz="2300" i="1" dirty="0"/>
              <a:t>to enhance both individual and </a:t>
            </a:r>
          </a:p>
          <a:p>
            <a:pPr marL="0" indent="0" algn="just" fontAlgn="base">
              <a:buNone/>
            </a:pPr>
            <a:r>
              <a:rPr lang="en-GB" sz="2300" i="1" dirty="0"/>
              <a:t>organisational capability. </a:t>
            </a:r>
          </a:p>
          <a:p>
            <a:pPr marL="0" indent="0" algn="just" fontAlgn="base">
              <a:buNone/>
            </a:pPr>
            <a:endParaRPr lang="en-GB" sz="2300" i="1" dirty="0"/>
          </a:p>
          <a:p>
            <a:pPr marL="0" indent="0" algn="just" fontAlgn="base">
              <a:buNone/>
            </a:pPr>
            <a:r>
              <a:rPr lang="en-GB" sz="2300" i="1" dirty="0"/>
              <a:t>Key to its success is early and ongoing engagement with staff not as stakeholders but as full members of the improvement team.</a:t>
            </a:r>
          </a:p>
          <a:p>
            <a:pPr marL="0" indent="0" algn="just" fontAlgn="base">
              <a:buNone/>
            </a:pPr>
            <a:endParaRPr lang="en-GB" sz="2300" i="1" dirty="0"/>
          </a:p>
          <a:p>
            <a:pPr marL="0" indent="0" algn="just" fontAlgn="base">
              <a:buNone/>
            </a:pPr>
            <a:r>
              <a:rPr lang="en-GB" sz="2300" i="1" dirty="0"/>
              <a:t>The approach brings people together at the beginning of a project and encourages their involvement throughout. It focuses on facilitating discussion, raising awareness of processes, improving communications and building relationships.”</a:t>
            </a:r>
          </a:p>
          <a:p>
            <a:pPr marL="0" indent="0" algn="r" fontAlgn="base">
              <a:buNone/>
            </a:pPr>
            <a:endParaRPr lang="en-GB" sz="1900" dirty="0"/>
          </a:p>
          <a:p>
            <a:pPr marL="0" indent="0" algn="r" fontAlgn="base">
              <a:buNone/>
            </a:pPr>
            <a:endParaRPr lang="en-GB" sz="1900" dirty="0"/>
          </a:p>
          <a:p>
            <a:pPr marL="0" indent="0" algn="r" fontAlgn="base">
              <a:buNone/>
            </a:pPr>
            <a:r>
              <a:rPr lang="en-GB" sz="1900" dirty="0"/>
              <a:t>(Gill Sadler, Head of Planning, Development and Change, University of Hertfordshire)</a:t>
            </a:r>
            <a:endParaRPr lang="en-GB" sz="21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University of Hertfordshire; </a:t>
            </a:r>
            <a:r>
              <a:rPr lang="en-GB" dirty="0">
                <a:hlinkClick r:id="rId4"/>
              </a:rPr>
              <a:t>FPD Case study</a:t>
            </a:r>
            <a:r>
              <a:rPr lang="en-GB" dirty="0"/>
              <a:t>,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A670BD3B-6221-4880-96CD-BD45E716D927}" type="slidenum">
              <a:rPr lang="en-GB" smtClean="0"/>
              <a:t>18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0"/>
          <a:stretch/>
        </p:blipFill>
        <p:spPr>
          <a:xfrm>
            <a:off x="372403" y="6105794"/>
            <a:ext cx="8038462" cy="680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23" y="6063191"/>
            <a:ext cx="2505769" cy="67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fheblog.files.wordpress.com/2017/09/hertfordsh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617" y="4076810"/>
            <a:ext cx="3285925" cy="20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GB" sz="2800" dirty="0"/>
              <a:t>The Live Case Study: FP2</a:t>
            </a:r>
            <a:br>
              <a:rPr lang="en-GB" sz="2800" dirty="0"/>
            </a:br>
            <a:r>
              <a:rPr lang="en-GB" sz="2400" dirty="0"/>
              <a:t>University of Hertfordshire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0" y="1028702"/>
            <a:ext cx="8229601" cy="503449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2000" dirty="0"/>
              <a:t>Everything became about engagement, from the questions the FPD participants asked and the way they asked them through to the detailed narratives the Hertfordshire team were able to share. </a:t>
            </a:r>
          </a:p>
          <a:p>
            <a:pPr marL="0" indent="0" fontAlgn="base">
              <a:buNone/>
            </a:pPr>
            <a:endParaRPr lang="en-GB" sz="2000" dirty="0"/>
          </a:p>
          <a:p>
            <a:pPr marL="0" indent="0" fontAlgn="base">
              <a:buNone/>
            </a:pPr>
            <a:r>
              <a:rPr lang="en-GB" sz="2000" dirty="0"/>
              <a:t>The learning itself became very deep, highly energised and multi-layered. </a:t>
            </a:r>
          </a:p>
          <a:p>
            <a:pPr marL="0" indent="0" fontAlgn="base">
              <a:buNone/>
            </a:pPr>
            <a:endParaRPr lang="en-GB" sz="2000" dirty="0"/>
          </a:p>
          <a:p>
            <a:pPr marL="0" indent="0" fontAlgn="base">
              <a:buNone/>
            </a:pPr>
            <a:r>
              <a:rPr lang="en-GB" sz="2000" dirty="0"/>
              <a:t>There was, for example, something fascinating and liberating about the way Hertfordshire had defined engagement based on four levels:</a:t>
            </a:r>
          </a:p>
          <a:p>
            <a:pPr fontAlgn="base"/>
            <a:r>
              <a:rPr lang="en-GB" sz="2000" i="1" dirty="0"/>
              <a:t>Attraction – to interest</a:t>
            </a:r>
            <a:endParaRPr lang="en-GB" sz="2000" dirty="0"/>
          </a:p>
          <a:p>
            <a:pPr fontAlgn="base"/>
            <a:r>
              <a:rPr lang="en-GB" sz="2000" i="1" dirty="0"/>
              <a:t>Involvement – to draw in</a:t>
            </a:r>
            <a:endParaRPr lang="en-GB" sz="2000" dirty="0"/>
          </a:p>
          <a:p>
            <a:pPr fontAlgn="base"/>
            <a:r>
              <a:rPr lang="en-GB" sz="2000" i="1" dirty="0"/>
              <a:t>Connection – to bring together</a:t>
            </a:r>
            <a:endParaRPr lang="en-GB" sz="2000" dirty="0"/>
          </a:p>
          <a:p>
            <a:pPr fontAlgn="base"/>
            <a:r>
              <a:rPr lang="en-GB" sz="2000" i="1" dirty="0"/>
              <a:t>Bond – to build relationships 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University of Hertfordshire; </a:t>
            </a:r>
            <a:r>
              <a:rPr lang="en-GB" dirty="0">
                <a:hlinkClick r:id="rId3"/>
              </a:rPr>
              <a:t>FPD Case study</a:t>
            </a:r>
            <a:r>
              <a:rPr lang="en-GB" dirty="0"/>
              <a:t>,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69CC9260-ADCB-426D-922B-E0FFAEE34E86}" type="slidenum">
              <a:rPr lang="en-GB" smtClean="0"/>
              <a:t>19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0"/>
          <a:stretch/>
        </p:blipFill>
        <p:spPr>
          <a:xfrm>
            <a:off x="372403" y="6105794"/>
            <a:ext cx="8038462" cy="680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23" y="6063191"/>
            <a:ext cx="2505769" cy="67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3875" y="2788922"/>
            <a:ext cx="6185670" cy="1218943"/>
          </a:xfrm>
        </p:spPr>
        <p:txBody>
          <a:bodyPr/>
          <a:lstStyle/>
          <a:p>
            <a:r>
              <a:rPr lang="en-GB" dirty="0"/>
              <a:t>From “Pinks” to Performance</a:t>
            </a:r>
          </a:p>
          <a:p>
            <a:r>
              <a:rPr lang="en-GB" sz="3200" dirty="0"/>
              <a:t>AUDE Big Conversation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1" y="4748766"/>
            <a:ext cx="7034250" cy="73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en/7/78/University_of_Winchester_Main_Buil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"/>
          <a:stretch/>
        </p:blipFill>
        <p:spPr bwMode="auto">
          <a:xfrm>
            <a:off x="252438" y="1075165"/>
            <a:ext cx="8590348" cy="49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GB" sz="2800" dirty="0"/>
              <a:t>The Live Case Study: FPD3…</a:t>
            </a:r>
            <a:br>
              <a:rPr lang="en-GB" sz="2800" dirty="0"/>
            </a:br>
            <a:r>
              <a:rPr lang="en-GB" sz="2800" dirty="0"/>
              <a:t>University of Winchester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40" y="1398496"/>
            <a:ext cx="8229601" cy="4664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“Values based leadership”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The application deadline is on the Friday 23 February 2018 with the programme starting on the Wednesday 21 March.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University of Hertfordshire; </a:t>
            </a:r>
            <a:r>
              <a:rPr lang="en-GB" dirty="0">
                <a:hlinkClick r:id="rId3"/>
              </a:rPr>
              <a:t>FPD Case study</a:t>
            </a:r>
            <a:r>
              <a:rPr lang="en-GB" dirty="0"/>
              <a:t>,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69CC9260-ADCB-426D-922B-E0FFAEE34E86}" type="slidenum">
              <a:rPr lang="en-GB" smtClean="0"/>
              <a:t>20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0"/>
          <a:stretch/>
        </p:blipFill>
        <p:spPr>
          <a:xfrm>
            <a:off x="372403" y="6105794"/>
            <a:ext cx="8038462" cy="680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23" y="6135875"/>
            <a:ext cx="2505769" cy="67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0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96" y="227653"/>
            <a:ext cx="5928847" cy="732469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dirty="0" err="1"/>
              <a:t>FPDers</a:t>
            </a:r>
            <a:r>
              <a:rPr lang="en-GB" dirty="0"/>
              <a:t>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95" y="1188722"/>
            <a:ext cx="8229601" cy="5292407"/>
          </a:xfrm>
        </p:spPr>
        <p:txBody>
          <a:bodyPr>
            <a:normAutofit lnSpcReduction="10000"/>
          </a:bodyPr>
          <a:lstStyle/>
          <a:p>
            <a:r>
              <a:rPr lang="en-GB" i="1" dirty="0"/>
              <a:t>“I now engage with people with my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leader boots, hat and scarf on.” </a:t>
            </a:r>
          </a:p>
          <a:p>
            <a:r>
              <a:rPr lang="en-GB" i="1" dirty="0"/>
              <a:t>“It has left me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wanting more: </a:t>
            </a:r>
            <a:r>
              <a:rPr lang="en-GB" i="1" dirty="0"/>
              <a:t>to read more, to develop more,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to understand myself and others more</a:t>
            </a:r>
            <a:r>
              <a:rPr lang="en-GB" i="1" dirty="0"/>
              <a:t>. It has whetted my appetite and created a thirst…” </a:t>
            </a:r>
          </a:p>
          <a:p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“For any new or experienced leaders, this is an invaluable experience to really explore your own leadership style. </a:t>
            </a:r>
            <a:r>
              <a:rPr lang="en-GB" i="1" dirty="0"/>
              <a:t>Allow the experience to flow over you and be as open as you can be with your fellows on FPD - the more you commit to the programme, the more you will get from it.” </a:t>
            </a:r>
          </a:p>
          <a:p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“FPD has genuinely been a transformative experience </a:t>
            </a:r>
            <a:r>
              <a:rPr lang="en-GB" i="1" dirty="0"/>
              <a:t>for many of us in this second cohort. It's allowed me to build upon my strengths whilst really developing and </a:t>
            </a:r>
            <a:r>
              <a:rPr lang="en-GB" i="1" dirty="0">
                <a:solidFill>
                  <a:schemeClr val="accent6">
                    <a:lumMod val="75000"/>
                  </a:schemeClr>
                </a:solidFill>
              </a:rPr>
              <a:t>improving aspects of leadership I wasn't tuned into previously.”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744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4" y="1306754"/>
            <a:ext cx="8136246" cy="5402975"/>
          </a:xfr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Investing in and enabling your crew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39559A52-DE92-4527-B668-2FD96F9B7916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9695" y="1599494"/>
            <a:ext cx="8229601" cy="43349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Active talent management – building estates for the future, that are flexible to as yet unknown change… the same must be said of your workforce:</a:t>
            </a:r>
          </a:p>
          <a:p>
            <a:pPr lvl="1">
              <a:defRPr/>
            </a:pPr>
            <a:r>
              <a:rPr lang="en-GB" dirty="0"/>
              <a:t>Competition for people</a:t>
            </a:r>
          </a:p>
          <a:p>
            <a:pPr lvl="1">
              <a:defRPr/>
            </a:pPr>
            <a:r>
              <a:rPr lang="en-GB" dirty="0"/>
              <a:t>‘Smart estates’ – digital futures</a:t>
            </a:r>
          </a:p>
          <a:p>
            <a:pPr lvl="1">
              <a:defRPr/>
            </a:pPr>
            <a:r>
              <a:rPr lang="en-GB" dirty="0"/>
              <a:t>Automation</a:t>
            </a:r>
          </a:p>
          <a:p>
            <a:pPr lvl="1">
              <a:defRPr/>
            </a:pPr>
            <a:r>
              <a:rPr lang="en-GB" dirty="0"/>
              <a:t>Private providers; privatised talent…</a:t>
            </a:r>
          </a:p>
          <a:p>
            <a:pPr marL="457200" lvl="1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Distributed leadership:</a:t>
            </a:r>
          </a:p>
          <a:p>
            <a:pPr marL="457200" lvl="1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Succession planning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19" y="2937512"/>
            <a:ext cx="2499577" cy="377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275" y="3657601"/>
            <a:ext cx="2306777" cy="30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48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3875" y="3456708"/>
            <a:ext cx="6185670" cy="551157"/>
          </a:xfrm>
        </p:spPr>
        <p:txBody>
          <a:bodyPr/>
          <a:lstStyle/>
          <a:p>
            <a:r>
              <a:rPr lang="en-US" dirty="0"/>
              <a:t>Seaworthy for change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87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Spaces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875" y="1761236"/>
            <a:ext cx="2869765" cy="40522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78358" y="1380992"/>
            <a:ext cx="646112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000" b="1" dirty="0">
                <a:solidFill>
                  <a:srgbClr val="BB4800"/>
                </a:solidFill>
                <a:latin typeface="MyriadPro-Regular"/>
              </a:rPr>
              <a:t>Six provocations</a:t>
            </a:r>
          </a:p>
          <a:p>
            <a:pPr defTabSz="457200">
              <a:defRPr/>
            </a:pPr>
            <a:r>
              <a:rPr lang="en-GB" sz="1600" b="1" dirty="0">
                <a:solidFill>
                  <a:srgbClr val="000000"/>
                </a:solidFill>
                <a:latin typeface="MyriadPro-Bold"/>
              </a:rPr>
              <a:t>Provocation 1: </a:t>
            </a:r>
            <a:r>
              <a:rPr lang="en-GB" sz="1600" dirty="0">
                <a:solidFill>
                  <a:srgbClr val="000000"/>
                </a:solidFill>
                <a:latin typeface="MyriadPro-Regular"/>
              </a:rPr>
              <a:t>Create the culture before the building: make</a:t>
            </a:r>
          </a:p>
          <a:p>
            <a:pPr defTabSz="457200">
              <a:defRPr/>
            </a:pPr>
            <a:r>
              <a:rPr lang="en-GB" sz="1600" dirty="0">
                <a:solidFill>
                  <a:srgbClr val="000000"/>
                </a:solidFill>
                <a:latin typeface="MyriadPro-Regular"/>
              </a:rPr>
              <a:t>Changing Spaces a ‘state of mind’</a:t>
            </a:r>
          </a:p>
          <a:p>
            <a:pPr defTabSz="457200">
              <a:defRPr/>
            </a:pPr>
            <a:endParaRPr lang="en-GB" sz="1600" dirty="0">
              <a:solidFill>
                <a:srgbClr val="000000"/>
              </a:solidFill>
              <a:latin typeface="MyriadPro-Regular"/>
            </a:endParaRPr>
          </a:p>
          <a:p>
            <a:pPr defTabSz="457200">
              <a:defRPr/>
            </a:pPr>
            <a:r>
              <a:rPr lang="en-GB" sz="1600" b="1" dirty="0">
                <a:solidFill>
                  <a:srgbClr val="000000"/>
                </a:solidFill>
                <a:latin typeface="MyriadPro-Bold"/>
              </a:rPr>
              <a:t>Provocation 2: </a:t>
            </a:r>
            <a:r>
              <a:rPr lang="en-GB" sz="1600" dirty="0">
                <a:solidFill>
                  <a:srgbClr val="000000"/>
                </a:solidFill>
                <a:latin typeface="MyriadPro-Regular"/>
              </a:rPr>
              <a:t>Communication, communication,</a:t>
            </a:r>
          </a:p>
          <a:p>
            <a:pPr defTabSz="457200">
              <a:defRPr/>
            </a:pPr>
            <a:r>
              <a:rPr lang="en-GB" sz="1600" dirty="0">
                <a:solidFill>
                  <a:srgbClr val="000000"/>
                </a:solidFill>
                <a:latin typeface="MyriadPro-Regular"/>
              </a:rPr>
              <a:t>communication: never enough, never good enough and</a:t>
            </a:r>
          </a:p>
          <a:p>
            <a:pPr defTabSz="457200">
              <a:defRPr/>
            </a:pPr>
            <a:r>
              <a:rPr lang="en-GB" sz="1600" dirty="0">
                <a:solidFill>
                  <a:srgbClr val="000000"/>
                </a:solidFill>
                <a:latin typeface="MyriadPro-Regular"/>
              </a:rPr>
              <a:t>never early enough</a:t>
            </a:r>
          </a:p>
          <a:p>
            <a:pPr defTabSz="457200">
              <a:defRPr/>
            </a:pPr>
            <a:endParaRPr lang="en-GB" sz="1600" dirty="0">
              <a:solidFill>
                <a:srgbClr val="000000"/>
              </a:solidFill>
              <a:latin typeface="MyriadPro-Regular"/>
            </a:endParaRPr>
          </a:p>
          <a:p>
            <a:pPr defTabSz="457200">
              <a:defRPr/>
            </a:pPr>
            <a:r>
              <a:rPr lang="en-GB" sz="1600" b="1" dirty="0">
                <a:solidFill>
                  <a:srgbClr val="000000"/>
                </a:solidFill>
                <a:latin typeface="MyriadPro-Bold"/>
              </a:rPr>
              <a:t>Provocation 3: </a:t>
            </a:r>
            <a:r>
              <a:rPr lang="en-GB" sz="1600" dirty="0">
                <a:solidFill>
                  <a:srgbClr val="000000"/>
                </a:solidFill>
                <a:latin typeface="MyriadPro-Regular"/>
              </a:rPr>
              <a:t>You really have to have the right people in</a:t>
            </a:r>
          </a:p>
          <a:p>
            <a:pPr defTabSz="457200">
              <a:defRPr/>
            </a:pPr>
            <a:r>
              <a:rPr lang="en-GB" sz="1600" dirty="0">
                <a:solidFill>
                  <a:srgbClr val="000000"/>
                </a:solidFill>
                <a:latin typeface="MyriadPro-Regular"/>
              </a:rPr>
              <a:t>the right place at the right time</a:t>
            </a:r>
          </a:p>
          <a:p>
            <a:pPr defTabSz="457200">
              <a:defRPr/>
            </a:pPr>
            <a:endParaRPr lang="en-GB" sz="1600" dirty="0">
              <a:solidFill>
                <a:srgbClr val="000000"/>
              </a:solidFill>
              <a:latin typeface="MyriadPro-Regular"/>
            </a:endParaRPr>
          </a:p>
          <a:p>
            <a:pPr defTabSz="457200">
              <a:defRPr/>
            </a:pPr>
            <a:r>
              <a:rPr lang="en-GB" sz="1600" b="1" dirty="0">
                <a:solidFill>
                  <a:srgbClr val="000000"/>
                </a:solidFill>
                <a:latin typeface="MyriadPro-Bold"/>
              </a:rPr>
              <a:t>Provocation 4: </a:t>
            </a:r>
            <a:r>
              <a:rPr lang="en-GB" sz="1600" dirty="0">
                <a:solidFill>
                  <a:srgbClr val="000000"/>
                </a:solidFill>
                <a:latin typeface="MyriadPro-Regular"/>
              </a:rPr>
              <a:t>Don’t underestimate people’s connection to</a:t>
            </a:r>
          </a:p>
          <a:p>
            <a:pPr defTabSz="457200">
              <a:defRPr/>
            </a:pPr>
            <a:r>
              <a:rPr lang="en-GB" sz="1600" dirty="0">
                <a:solidFill>
                  <a:srgbClr val="000000"/>
                </a:solidFill>
                <a:latin typeface="MyriadPro-Regular"/>
              </a:rPr>
              <a:t>their ‘spaces’ and communities, and symbols of same</a:t>
            </a:r>
          </a:p>
          <a:p>
            <a:pPr defTabSz="457200">
              <a:defRPr/>
            </a:pPr>
            <a:endParaRPr lang="en-GB" sz="1600" dirty="0">
              <a:solidFill>
                <a:srgbClr val="000000"/>
              </a:solidFill>
              <a:latin typeface="MyriadPro-Regular"/>
            </a:endParaRPr>
          </a:p>
          <a:p>
            <a:pPr defTabSz="457200">
              <a:defRPr/>
            </a:pPr>
            <a:r>
              <a:rPr lang="en-GB" sz="1600" b="1" dirty="0">
                <a:solidFill>
                  <a:srgbClr val="000000"/>
                </a:solidFill>
                <a:latin typeface="MyriadPro-Bold"/>
              </a:rPr>
              <a:t>Provocation 5: </a:t>
            </a:r>
            <a:r>
              <a:rPr lang="en-GB" sz="1600" dirty="0">
                <a:solidFill>
                  <a:srgbClr val="000000"/>
                </a:solidFill>
                <a:latin typeface="MyriadPro-Regular"/>
              </a:rPr>
              <a:t>Emotions are a central part of Changing</a:t>
            </a:r>
          </a:p>
          <a:p>
            <a:pPr defTabSz="457200">
              <a:defRPr/>
            </a:pPr>
            <a:r>
              <a:rPr lang="en-GB" sz="1600" dirty="0">
                <a:solidFill>
                  <a:srgbClr val="000000"/>
                </a:solidFill>
                <a:latin typeface="MyriadPro-Regular"/>
              </a:rPr>
              <a:t>Spaces</a:t>
            </a:r>
          </a:p>
          <a:p>
            <a:pPr defTabSz="457200">
              <a:defRPr/>
            </a:pPr>
            <a:endParaRPr lang="en-GB" sz="1600" dirty="0">
              <a:solidFill>
                <a:srgbClr val="000000"/>
              </a:solidFill>
              <a:latin typeface="MyriadPro-Regular"/>
            </a:endParaRPr>
          </a:p>
          <a:p>
            <a:pPr defTabSz="457200">
              <a:defRPr/>
            </a:pPr>
            <a:r>
              <a:rPr lang="en-GB" sz="1600" b="1" dirty="0">
                <a:solidFill>
                  <a:srgbClr val="000000"/>
                </a:solidFill>
                <a:latin typeface="MyriadPro-Bold"/>
              </a:rPr>
              <a:t>Provocation 6: </a:t>
            </a:r>
            <a:r>
              <a:rPr lang="en-GB" sz="1600" dirty="0">
                <a:solidFill>
                  <a:srgbClr val="000000"/>
                </a:solidFill>
                <a:latin typeface="MyriadPro-Regular"/>
              </a:rPr>
              <a:t>Ignore Maslow at your peril!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212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Changing Spaces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321" y="4348269"/>
            <a:ext cx="1672368" cy="23614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7333" y="1277768"/>
            <a:ext cx="87663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000" b="1" dirty="0">
                <a:solidFill>
                  <a:srgbClr val="BB4800"/>
                </a:solidFill>
                <a:latin typeface="MyriadPro-Regular"/>
              </a:rPr>
              <a:t>How can leadership and management create the best conditions for success?</a:t>
            </a:r>
          </a:p>
          <a:p>
            <a:pPr defTabSz="4572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 cases in this study that were far and away the most successful were those where Changing Spaces was:</a:t>
            </a:r>
          </a:p>
          <a:p>
            <a:pPr defTabSz="4572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• Undertaken proactively and led by a compelling vision that inspired those involved.</a:t>
            </a:r>
          </a:p>
          <a:p>
            <a:pPr defTabSz="4572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• A cultural “state of mind” rather than a building. </a:t>
            </a:r>
          </a:p>
          <a:p>
            <a:pPr defTabSz="4572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331" y="4067086"/>
            <a:ext cx="76705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• Characterised by well thought-through consultative modes of communication.</a:t>
            </a:r>
          </a:p>
          <a:p>
            <a:pPr defTabSz="4572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• Inclusive of as many members of staff and students as possible, at </a:t>
            </a:r>
          </a:p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appropriate times and in role-relevant ways.</a:t>
            </a:r>
          </a:p>
          <a:p>
            <a:pPr defTabSz="4572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• Enacted with awareness of the social and psychological importance of </a:t>
            </a:r>
          </a:p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“space” and communities of practice.</a:t>
            </a:r>
          </a:p>
          <a:p>
            <a:pPr defTabSz="457200"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• Encompassing of basic needs as well as meta strategy.</a:t>
            </a:r>
          </a:p>
        </p:txBody>
      </p:sp>
    </p:spTree>
    <p:extLst>
      <p:ext uri="{BB962C8B-B14F-4D97-AF65-F5344CB8AC3E}">
        <p14:creationId xmlns:p14="http://schemas.microsoft.com/office/powerpoint/2010/main" val="17261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94" y="227653"/>
            <a:ext cx="7203656" cy="823909"/>
          </a:xfrm>
        </p:spPr>
        <p:txBody>
          <a:bodyPr>
            <a:normAutofit/>
          </a:bodyPr>
          <a:lstStyle/>
          <a:p>
            <a:r>
              <a:rPr lang="en-GB" dirty="0"/>
              <a:t>Something to reflect on…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30" y="1660732"/>
            <a:ext cx="3529470" cy="4724416"/>
          </a:xfrm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4457" y="1737340"/>
            <a:ext cx="8596395" cy="464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endParaRPr lang="en-US" b="1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7294" y="945245"/>
            <a:ext cx="6460706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endParaRPr lang="en-GB" sz="2400" dirty="0">
              <a:solidFill>
                <a:srgbClr val="5E7664"/>
              </a:solidFill>
              <a:latin typeface="Myriad Pro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800" b="1" dirty="0">
                <a:solidFill>
                  <a:srgbClr val="51AF3D"/>
                </a:solidFill>
                <a:latin typeface="Myriad Pro"/>
              </a:rPr>
              <a:t>How are you leading your crew? 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endParaRPr lang="en-GB" sz="2800" b="1" dirty="0">
              <a:solidFill>
                <a:srgbClr val="51AF3D"/>
              </a:solidFill>
              <a:latin typeface="Myriad Pro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800" b="1" dirty="0">
                <a:solidFill>
                  <a:srgbClr val="51AF3D"/>
                </a:solidFill>
                <a:latin typeface="Myriad Pro"/>
              </a:rPr>
              <a:t>How are you investing in your crew?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endParaRPr lang="en-GB" sz="2800" b="1" dirty="0">
              <a:solidFill>
                <a:srgbClr val="51AF3D"/>
              </a:solidFill>
              <a:latin typeface="Myriad Pro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800" b="1" dirty="0">
                <a:solidFill>
                  <a:srgbClr val="51AF3D"/>
                </a:solidFill>
                <a:latin typeface="Myriad Pro"/>
              </a:rPr>
              <a:t>How seaworthy is your leadership for the unchartered seas ahead? </a:t>
            </a: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endParaRPr lang="en-GB" sz="2800" b="1" dirty="0">
              <a:solidFill>
                <a:srgbClr val="51AF3D"/>
              </a:solidFill>
              <a:latin typeface="Myriad Pro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n-GB" sz="2800" b="1" dirty="0">
                <a:solidFill>
                  <a:srgbClr val="51AF3D"/>
                </a:solidFill>
                <a:latin typeface="Myriad Pro"/>
              </a:rPr>
              <a:t>How are you looking after and preparing you?</a:t>
            </a:r>
          </a:p>
        </p:txBody>
      </p:sp>
    </p:spTree>
    <p:extLst>
      <p:ext uri="{BB962C8B-B14F-4D97-AF65-F5344CB8AC3E}">
        <p14:creationId xmlns:p14="http://schemas.microsoft.com/office/powerpoint/2010/main" val="869491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b="1" dirty="0">
              <a:solidFill>
                <a:srgbClr val="51AF3D"/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rgbClr val="51AF3D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rgbClr val="51AF3D"/>
                </a:solidFill>
              </a:rPr>
              <a:t>Thank you for listening </a:t>
            </a:r>
          </a:p>
          <a:p>
            <a:pPr algn="ctr"/>
            <a:endParaRPr lang="en-GB" sz="3600" b="1" dirty="0">
              <a:solidFill>
                <a:srgbClr val="51AF3D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rgbClr val="51AF3D"/>
                </a:solidFill>
              </a:rPr>
              <a:t>Alsion.johns@lfhe.ac.uk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8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Changing role of estates management over the years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42" y="2937510"/>
            <a:ext cx="2819557" cy="222885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6667C6DF-9725-4F4C-A221-8E73428AC4B1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7295" y="1737340"/>
            <a:ext cx="8229601" cy="4869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b="1" i="1" dirty="0"/>
              <a:t>“</a:t>
            </a:r>
            <a:r>
              <a:rPr lang="en-GB" sz="3500" b="1" i="1" dirty="0"/>
              <a:t>Getting with the act”</a:t>
            </a:r>
            <a:r>
              <a:rPr lang="en-GB" sz="3500" dirty="0"/>
              <a:t> </a:t>
            </a:r>
          </a:p>
          <a:p>
            <a:pPr>
              <a:defRPr/>
            </a:pPr>
            <a:r>
              <a:rPr lang="en-GB" sz="3500" dirty="0"/>
              <a:t>1992 Further and Higher Education Act </a:t>
            </a:r>
          </a:p>
          <a:p>
            <a:pPr>
              <a:defRPr/>
            </a:pPr>
            <a:endParaRPr lang="en-GB" sz="3500" dirty="0"/>
          </a:p>
          <a:p>
            <a:pPr>
              <a:defRPr/>
            </a:pPr>
            <a:r>
              <a:rPr lang="en-GB" sz="3500" dirty="0"/>
              <a:t>The pinks..</a:t>
            </a:r>
          </a:p>
          <a:p>
            <a:pPr>
              <a:defRPr/>
            </a:pPr>
            <a:endParaRPr lang="en-GB" sz="3500" dirty="0"/>
          </a:p>
          <a:p>
            <a:pPr>
              <a:defRPr/>
            </a:pPr>
            <a:r>
              <a:rPr lang="en-GB" sz="3500" dirty="0"/>
              <a:t>EMS</a:t>
            </a:r>
          </a:p>
          <a:p>
            <a:pPr>
              <a:defRPr/>
            </a:pPr>
            <a:r>
              <a:rPr lang="en-GB" sz="3500" dirty="0"/>
              <a:t>CO2</a:t>
            </a:r>
          </a:p>
          <a:p>
            <a:pPr>
              <a:defRPr/>
            </a:pPr>
            <a:r>
              <a:rPr lang="en-GB" sz="3500" dirty="0"/>
              <a:t>L&amp;T</a:t>
            </a:r>
          </a:p>
          <a:p>
            <a:pPr>
              <a:defRPr/>
            </a:pPr>
            <a:r>
              <a:rPr lang="en-GB" sz="3500" dirty="0"/>
              <a:t>AUDE leading the professionalism of estates management for HE</a:t>
            </a:r>
          </a:p>
          <a:p>
            <a:pPr>
              <a:defRPr/>
            </a:pPr>
            <a:endParaRPr lang="en-GB" dirty="0"/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4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university of sheffield engineering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3452968"/>
            <a:ext cx="3451496" cy="32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21" y="1280162"/>
            <a:ext cx="8229601" cy="5429567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GB" sz="3500" dirty="0">
                <a:sym typeface="Wingdings" panose="05000000000000000000" pitchFamily="2" charset="2"/>
              </a:rPr>
              <a:t>2017 – Higher Education and Research Act </a:t>
            </a:r>
            <a:endParaRPr lang="en-GB" sz="3500" dirty="0"/>
          </a:p>
          <a:p>
            <a:pPr lvl="1"/>
            <a:endParaRPr lang="en-GB" sz="2000" b="1" i="1" dirty="0"/>
          </a:p>
          <a:p>
            <a:pPr marL="0" indent="0">
              <a:buNone/>
            </a:pPr>
            <a:r>
              <a:rPr lang="en-GB" sz="2600" b="1" i="1" dirty="0"/>
              <a:t>How </a:t>
            </a:r>
            <a:r>
              <a:rPr lang="en-GB" sz="2600" dirty="0"/>
              <a:t>students learn is inseparable from </a:t>
            </a:r>
            <a:r>
              <a:rPr lang="en-GB" sz="2600" b="1" i="1" dirty="0"/>
              <a:t>where</a:t>
            </a:r>
            <a:r>
              <a:rPr lang="en-GB" sz="2600" i="1" dirty="0"/>
              <a:t> </a:t>
            </a:r>
            <a:r>
              <a:rPr lang="en-GB" sz="2600" dirty="0"/>
              <a:t>students learn; pedagogic shifts = environmental shifts.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b="1" dirty="0"/>
              <a:t>Future</a:t>
            </a:r>
          </a:p>
          <a:p>
            <a:r>
              <a:rPr lang="en-GB" sz="2600" dirty="0"/>
              <a:t>Digital strategies</a:t>
            </a:r>
          </a:p>
          <a:p>
            <a:r>
              <a:rPr lang="en-GB" sz="2600" dirty="0"/>
              <a:t>Mergers, collaborations, acquisitions</a:t>
            </a:r>
            <a:r>
              <a:rPr lang="en-GB" sz="2600" dirty="0">
                <a:solidFill>
                  <a:schemeClr val="bg1"/>
                </a:solidFill>
              </a:rPr>
              <a:t>…</a:t>
            </a:r>
          </a:p>
          <a:p>
            <a:r>
              <a:rPr lang="en-GB" sz="2600" dirty="0"/>
              <a:t>New providers; new partnerships</a:t>
            </a:r>
          </a:p>
          <a:p>
            <a:endParaRPr lang="en-GB" sz="2600" dirty="0"/>
          </a:p>
          <a:p>
            <a:pPr marL="0" indent="0">
              <a:buNone/>
            </a:pPr>
            <a:r>
              <a:rPr lang="en-GB" sz="2600" b="1" dirty="0"/>
              <a:t>Governance</a:t>
            </a:r>
          </a:p>
          <a:p>
            <a:r>
              <a:rPr lang="en-GB" sz="2600" dirty="0"/>
              <a:t>Student satisfaction</a:t>
            </a:r>
          </a:p>
          <a:p>
            <a:r>
              <a:rPr lang="en-GB" sz="2600" i="1" dirty="0"/>
              <a:t>Learning environment </a:t>
            </a:r>
            <a:r>
              <a:rPr lang="en-GB" sz="2600" dirty="0"/>
              <a:t>(TEF)</a:t>
            </a:r>
          </a:p>
          <a:p>
            <a:r>
              <a:rPr lang="en-GB" sz="2600" dirty="0"/>
              <a:t>Value for money…</a:t>
            </a:r>
          </a:p>
          <a:p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BB7ECEA5-3AB3-430D-B16A-6636498D354B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7296" y="227653"/>
            <a:ext cx="5928847" cy="812479"/>
          </a:xfrm>
        </p:spPr>
        <p:txBody>
          <a:bodyPr>
            <a:noAutofit/>
          </a:bodyPr>
          <a:lstStyle/>
          <a:p>
            <a:r>
              <a:rPr lang="en-GB" sz="3200" dirty="0"/>
              <a:t>Changing role of estates management over the years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589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054" y="3120427"/>
            <a:ext cx="5851695" cy="941365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in unchartered waters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Seaworthy for the future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Alison Johns, CEO Designate, new sector agency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Stripping back to the Leader-ship hull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30" y="1660732"/>
            <a:ext cx="3529470" cy="4724416"/>
          </a:xfrm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4457" y="1737340"/>
            <a:ext cx="8596395" cy="464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Disclaimer: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b="1" dirty="0"/>
              <a:t>I am not a nautical engineer...</a:t>
            </a:r>
          </a:p>
          <a:p>
            <a:pPr>
              <a:defRPr/>
            </a:pPr>
            <a:endParaRPr lang="en-US" b="1" dirty="0"/>
          </a:p>
          <a:p>
            <a:pPr marL="0" indent="0" algn="r">
              <a:buNone/>
              <a:defRPr/>
            </a:pPr>
            <a:r>
              <a:rPr lang="en-US" dirty="0"/>
              <a:t>…but we </a:t>
            </a:r>
            <a:r>
              <a:rPr lang="en-US" b="1" dirty="0"/>
              <a:t>know what good leadership looks like</a:t>
            </a:r>
          </a:p>
          <a:p>
            <a:pPr marL="0" indent="0" algn="r">
              <a:buNone/>
              <a:defRPr/>
            </a:pPr>
            <a:endParaRPr lang="en-US" b="1" dirty="0"/>
          </a:p>
          <a:p>
            <a:pPr marL="0" indent="0" algn="r">
              <a:buNone/>
              <a:defRPr/>
            </a:pPr>
            <a:endParaRPr lang="en-US" b="1" dirty="0"/>
          </a:p>
          <a:p>
            <a:pPr marL="0" indent="0" algn="ctr">
              <a:buNone/>
              <a:defRPr/>
            </a:pPr>
            <a:r>
              <a:rPr lang="en-US" b="1" dirty="0"/>
              <a:t>Creating the conditions in which staff can </a:t>
            </a:r>
          </a:p>
          <a:p>
            <a:pPr marL="0" indent="0" algn="ctr">
              <a:buNone/>
              <a:defRPr/>
            </a:pPr>
            <a:r>
              <a:rPr lang="en-US" b="1" dirty="0"/>
              <a:t>perform and develop</a:t>
            </a:r>
          </a:p>
        </p:txBody>
      </p:sp>
    </p:spTree>
    <p:extLst>
      <p:ext uri="{BB962C8B-B14F-4D97-AF65-F5344CB8AC3E}">
        <p14:creationId xmlns:p14="http://schemas.microsoft.com/office/powerpoint/2010/main" val="28870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94" y="227651"/>
            <a:ext cx="7203656" cy="1335956"/>
          </a:xfrm>
        </p:spPr>
        <p:txBody>
          <a:bodyPr>
            <a:normAutofit fontScale="90000"/>
          </a:bodyPr>
          <a:lstStyle/>
          <a:p>
            <a:r>
              <a:rPr lang="en-GB" dirty="0"/>
              <a:t>Back to basics - Stripping back to the Leader-ship hull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30" y="1660732"/>
            <a:ext cx="3529470" cy="4724416"/>
          </a:xfrm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4457" y="1737340"/>
            <a:ext cx="8596395" cy="46478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A leadership ‘hull’; t</a:t>
            </a:r>
            <a:r>
              <a:rPr lang="en-US" dirty="0"/>
              <a:t>he essential structure:</a:t>
            </a:r>
          </a:p>
          <a:p>
            <a:pPr lvl="1">
              <a:defRPr/>
            </a:pPr>
            <a:r>
              <a:rPr lang="en-US" b="1" dirty="0"/>
              <a:t>Leading</a:t>
            </a:r>
          </a:p>
          <a:p>
            <a:pPr lvl="1">
              <a:defRPr/>
            </a:pPr>
            <a:r>
              <a:rPr lang="en-US" b="1" dirty="0"/>
              <a:t>Managing</a:t>
            </a:r>
          </a:p>
          <a:p>
            <a:pPr lvl="1">
              <a:defRPr/>
            </a:pPr>
            <a:r>
              <a:rPr lang="en-US" b="1" dirty="0"/>
              <a:t>Delegating and Distributing </a:t>
            </a:r>
            <a:r>
              <a:rPr lang="en-US" dirty="0"/>
              <a:t>leadership</a:t>
            </a:r>
          </a:p>
          <a:p>
            <a:pPr lvl="1">
              <a:defRPr/>
            </a:pPr>
            <a:r>
              <a:rPr lang="en-US" b="1" dirty="0"/>
              <a:t>Teams </a:t>
            </a:r>
          </a:p>
          <a:p>
            <a:pPr lvl="1">
              <a:defRPr/>
            </a:pPr>
            <a:r>
              <a:rPr lang="en-US" b="1" dirty="0"/>
              <a:t>Inspiring</a:t>
            </a:r>
          </a:p>
          <a:p>
            <a:pPr lvl="1">
              <a:defRPr/>
            </a:pPr>
            <a:r>
              <a:rPr lang="en-US" b="1" dirty="0"/>
              <a:t>Listening</a:t>
            </a:r>
          </a:p>
          <a:p>
            <a:pPr lvl="1">
              <a:defRPr/>
            </a:pPr>
            <a:r>
              <a:rPr lang="en-US" b="1" dirty="0"/>
              <a:t>Setting the course </a:t>
            </a:r>
            <a:r>
              <a:rPr lang="en-US" dirty="0"/>
              <a:t>(direction/strategy/</a:t>
            </a:r>
            <a:r>
              <a:rPr lang="en-US" b="1" dirty="0"/>
              <a:t>visioning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b="1" dirty="0"/>
              <a:t>Developing</a:t>
            </a:r>
            <a:r>
              <a:rPr lang="en-US" dirty="0"/>
              <a:t> and </a:t>
            </a:r>
            <a:r>
              <a:rPr lang="en-US" b="1" dirty="0"/>
              <a:t>enabling</a:t>
            </a:r>
          </a:p>
          <a:p>
            <a:pPr lvl="1">
              <a:defRPr/>
            </a:pPr>
            <a:r>
              <a:rPr lang="en-US" b="1" dirty="0"/>
              <a:t>Horizon</a:t>
            </a:r>
            <a:r>
              <a:rPr lang="en-US" dirty="0"/>
              <a:t> </a:t>
            </a:r>
            <a:r>
              <a:rPr lang="en-US" b="1" dirty="0"/>
              <a:t>scanning</a:t>
            </a:r>
          </a:p>
          <a:p>
            <a:pPr lvl="1">
              <a:defRPr/>
            </a:pPr>
            <a:r>
              <a:rPr lang="en-US" b="1" dirty="0"/>
              <a:t>Navigating</a:t>
            </a:r>
            <a:r>
              <a:rPr lang="en-US" dirty="0"/>
              <a:t> ‘choppy waters’</a:t>
            </a:r>
          </a:p>
          <a:p>
            <a:pPr lvl="1">
              <a:defRPr/>
            </a:pPr>
            <a:endParaRPr lang="en-US" b="1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0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96" y="227653"/>
            <a:ext cx="5928847" cy="732469"/>
          </a:xfrm>
        </p:spPr>
        <p:txBody>
          <a:bodyPr>
            <a:normAutofit fontScale="90000"/>
          </a:bodyPr>
          <a:lstStyle/>
          <a:p>
            <a:r>
              <a:rPr lang="en-GB" dirty="0"/>
              <a:t>Overall shape of your leadership vessel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30" y="1660732"/>
            <a:ext cx="3529470" cy="4724416"/>
          </a:xfrm>
          <a:effectLst>
            <a:softEdge rad="6350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4457" y="1245872"/>
            <a:ext cx="8596395" cy="513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5E7664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n-GB" i="1" dirty="0"/>
          </a:p>
          <a:p>
            <a:pPr marL="0" indent="0" algn="just">
              <a:buNone/>
              <a:defRPr/>
            </a:pPr>
            <a:r>
              <a:rPr lang="en-GB" dirty="0"/>
              <a:t>“The shape is chosen to strike a balance between:</a:t>
            </a:r>
          </a:p>
          <a:p>
            <a:pPr marL="0" indent="0" algn="just">
              <a:buNone/>
              <a:defRPr/>
            </a:pPr>
            <a:r>
              <a:rPr lang="en-GB" dirty="0"/>
              <a:t>Cost and …..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n-GB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GB" dirty="0"/>
              <a:t>hydrostatics (accommodation, load carrying and stability),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GB" dirty="0"/>
              <a:t>hydrodynamics (speed, power requirements, motion and behaviour in a seaway)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GB" dirty="0"/>
              <a:t>the ship's role (distinctiveness)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en-GB" dirty="0"/>
              <a:t>the rounded bow of an icebreaker  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en-GB" dirty="0"/>
              <a:t>the flat bottom of a landing craft….”</a:t>
            </a:r>
          </a:p>
          <a:p>
            <a:pPr marL="0" indent="0" algn="r">
              <a:buNone/>
              <a:defRPr/>
            </a:pPr>
            <a:r>
              <a:rPr lang="en-GB" dirty="0"/>
              <a:t> </a:t>
            </a:r>
          </a:p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42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r="1344" b="7805"/>
          <a:stretch/>
        </p:blipFill>
        <p:spPr>
          <a:xfrm>
            <a:off x="1859653" y="1940409"/>
            <a:ext cx="4969124" cy="279745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Image by </a:t>
            </a:r>
            <a:r>
              <a:rPr lang="en-GB" dirty="0">
                <a:hlinkClick r:id="rId4"/>
              </a:rPr>
              <a:t>Kevin Ryder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353" y="2153272"/>
            <a:ext cx="2507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Stern/rudder: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Steer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Navigate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Correct course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8779" y="3777866"/>
            <a:ext cx="2467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Bow: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Direction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Negotiating resistance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Defence against over-spill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779" y="4452394"/>
            <a:ext cx="677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Hull: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Integrity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Honesty/openness…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…ensures the structure can float…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…base on which the ‘superstructure’ sits, with its various decks…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4537" y="463802"/>
            <a:ext cx="6778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Masts/sails: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Capturing wind.. Growth, opportunity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Succession 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Speed and power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Collaboration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8777" y="1509171"/>
            <a:ext cx="677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Decks: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Delegation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Teams 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Specialism/expertise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Culture</a:t>
            </a:r>
          </a:p>
          <a:p>
            <a:pPr marL="85725" indent="-85725" defTabSz="45720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3791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9C083143F1943BC35958CC853B846" ma:contentTypeVersion="9" ma:contentTypeDescription="Create a new document." ma:contentTypeScope="" ma:versionID="bf77fc30f1638de41a572a62cbddc1dd">
  <xsd:schema xmlns:xsd="http://www.w3.org/2001/XMLSchema" xmlns:xs="http://www.w3.org/2001/XMLSchema" xmlns:p="http://schemas.microsoft.com/office/2006/metadata/properties" xmlns:ns2="3846b46e-6855-45f4-99c4-bbbbaeb658d1" xmlns:ns3="90a3253b-4aac-455d-9996-09f9f254bf92" targetNamespace="http://schemas.microsoft.com/office/2006/metadata/properties" ma:root="true" ma:fieldsID="575972378c0e655fe4acaa4364d0284d" ns2:_="" ns3:_="">
    <xsd:import namespace="3846b46e-6855-45f4-99c4-bbbbaeb658d1"/>
    <xsd:import namespace="90a3253b-4aac-455d-9996-09f9f254bf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6b46e-6855-45f4-99c4-bbbbaeb6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3253b-4aac-455d-9996-09f9f254b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AAC908-9AFC-45EB-90F3-B98635293FB4}"/>
</file>

<file path=customXml/itemProps2.xml><?xml version="1.0" encoding="utf-8"?>
<ds:datastoreItem xmlns:ds="http://schemas.openxmlformats.org/officeDocument/2006/customXml" ds:itemID="{FCEC87F7-C50B-4D79-828E-4D6A1347C5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ACA50A-5D80-4ED7-ABF3-1467C2C73A86}">
  <ds:schemaRefs>
    <ds:schemaRef ds:uri="http://schemas.microsoft.com/office/2006/metadata/properties"/>
    <ds:schemaRef ds:uri="d3bc032a-9cc5-4300-aa72-04f498f37fc2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65e4550c-1be7-4770-87aa-1c39d4fbe2f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1280</Words>
  <Application>Microsoft Office PowerPoint</Application>
  <PresentationFormat>On-screen Show (4:3)</PresentationFormat>
  <Paragraphs>267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Myriad Pro</vt:lpstr>
      <vt:lpstr>MyriadPro-Bold</vt:lpstr>
      <vt:lpstr>MyriadPro-Regular</vt:lpstr>
      <vt:lpstr>Tahoma</vt:lpstr>
      <vt:lpstr>Times New Roman</vt:lpstr>
      <vt:lpstr>Verdana</vt:lpstr>
      <vt:lpstr>Wingdings</vt:lpstr>
      <vt:lpstr>1_Office Theme</vt:lpstr>
      <vt:lpstr>Office Theme</vt:lpstr>
      <vt:lpstr>PowerPoint Presentation</vt:lpstr>
      <vt:lpstr>PowerPoint Presentation</vt:lpstr>
      <vt:lpstr>Changing role of estates management over the years</vt:lpstr>
      <vt:lpstr>Changing role of estates management over the years</vt:lpstr>
      <vt:lpstr>Leadership in unchartered waters</vt:lpstr>
      <vt:lpstr>Stripping back to the Leader-ship hull</vt:lpstr>
      <vt:lpstr>Back to basics - Stripping back to the Leader-ship hull</vt:lpstr>
      <vt:lpstr>Overall shape of your leadership vessel</vt:lpstr>
      <vt:lpstr>PowerPoint Presentation</vt:lpstr>
      <vt:lpstr>The hull</vt:lpstr>
      <vt:lpstr>Bow - The forward part of the hull of a ship </vt:lpstr>
      <vt:lpstr>Stern/rudder</vt:lpstr>
      <vt:lpstr>The Decks and crew</vt:lpstr>
      <vt:lpstr>Crew changes and the art of leadership </vt:lpstr>
      <vt:lpstr>PowerPoint Presentation</vt:lpstr>
      <vt:lpstr>PowerPoint Presentation</vt:lpstr>
      <vt:lpstr>Future Professional Directors</vt:lpstr>
      <vt:lpstr>The Live Case Study: FP2 University of Hertfordshire</vt:lpstr>
      <vt:lpstr>The Live Case Study: FP2 University of Hertfordshire</vt:lpstr>
      <vt:lpstr>The Live Case Study: FPD3… University of Winchester</vt:lpstr>
      <vt:lpstr>What FPDers say</vt:lpstr>
      <vt:lpstr>Investing in and enabling your crew</vt:lpstr>
      <vt:lpstr>PowerPoint Presentation</vt:lpstr>
      <vt:lpstr>Changing Spaces</vt:lpstr>
      <vt:lpstr>Changing Spaces</vt:lpstr>
      <vt:lpstr>Something to reflect on…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Haigh</dc:creator>
  <cp:lastModifiedBy>Sarah Dhaliwal</cp:lastModifiedBy>
  <cp:revision>1</cp:revision>
  <dcterms:created xsi:type="dcterms:W3CDTF">2018-01-30T10:25:26Z</dcterms:created>
  <dcterms:modified xsi:type="dcterms:W3CDTF">2018-01-30T10:26:01Z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0x01010073E9C083143F1943BC35958CC853B846</vt:lpwstr>
  </property>
</Properties>
</file>