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3"/>
  </p:notesMasterIdLst>
  <p:handoutMasterIdLst>
    <p:handoutMasterId r:id="rId24"/>
  </p:handoutMasterIdLst>
  <p:sldIdLst>
    <p:sldId id="340" r:id="rId3"/>
    <p:sldId id="342" r:id="rId4"/>
    <p:sldId id="368" r:id="rId5"/>
    <p:sldId id="369" r:id="rId6"/>
    <p:sldId id="379" r:id="rId7"/>
    <p:sldId id="386" r:id="rId8"/>
    <p:sldId id="382" r:id="rId9"/>
    <p:sldId id="377" r:id="rId10"/>
    <p:sldId id="381" r:id="rId11"/>
    <p:sldId id="380" r:id="rId12"/>
    <p:sldId id="373" r:id="rId13"/>
    <p:sldId id="374" r:id="rId14"/>
    <p:sldId id="371" r:id="rId15"/>
    <p:sldId id="384" r:id="rId16"/>
    <p:sldId id="385" r:id="rId17"/>
    <p:sldId id="362" r:id="rId18"/>
    <p:sldId id="365" r:id="rId19"/>
    <p:sldId id="364" r:id="rId20"/>
    <p:sldId id="363" r:id="rId21"/>
    <p:sldId id="375" r:id="rId22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5B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7"/>
    <p:restoredTop sz="94605"/>
  </p:normalViewPr>
  <p:slideViewPr>
    <p:cSldViewPr showGuides="1">
      <p:cViewPr varScale="1">
        <p:scale>
          <a:sx n="62" d="100"/>
          <a:sy n="62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E4954-D2FD-457B-990C-93BECF1D4975}" type="datetimeFigureOut">
              <a:rPr lang="en-GB" smtClean="0"/>
              <a:t>25/01/2018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CDD3-7DC5-4405-99F5-5317D26C9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978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634AB-7AA0-48EA-BFAF-863D351EB7A8}" type="datetimeFigureOut">
              <a:rPr lang="nl-NL" smtClean="0"/>
              <a:t>25-1-2018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22BD5-2700-4A6C-8A03-49DB9DF664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96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2BD5-2700-4A6C-8A03-49DB9DF6645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83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9" y="6356885"/>
            <a:ext cx="2133079" cy="365001"/>
          </a:xfrm>
          <a:prstGeom prst="rect">
            <a:avLst/>
          </a:prstGeom>
        </p:spPr>
        <p:txBody>
          <a:bodyPr lIns="129621" tIns="64811" rIns="129621" bIns="64811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Khmer UI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3023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0791" fontAlgn="base">
              <a:spcBef>
                <a:spcPct val="0"/>
              </a:spcBef>
              <a:spcAft>
                <a:spcPct val="0"/>
              </a:spcAft>
              <a:defRPr>
                <a:latin typeface="Khmer UI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6" y="6356885"/>
            <a:ext cx="2133079" cy="365001"/>
          </a:xfrm>
          <a:prstGeom prst="rect">
            <a:avLst/>
          </a:prstGeom>
        </p:spPr>
        <p:txBody>
          <a:bodyPr lIns="129621" tIns="64811" rIns="129621" bIns="64811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Khmer UI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BD32037-A0D0-ED4E-B718-5C8E9DEC6437}" type="slidenum">
              <a:rPr lang="nl-NL" sz="3023">
                <a:ea typeface="ヒラギノ角ゴ ProN W3" charset="0"/>
                <a:cs typeface="ヒラギノ角ゴ ProN W3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sz="3023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747713" y="5837239"/>
            <a:ext cx="1905000" cy="304800"/>
          </a:xfrm>
          <a:prstGeom prst="rect">
            <a:avLst/>
          </a:prstGeom>
        </p:spPr>
        <p:txBody>
          <a:bodyPr/>
          <a:lstStyle>
            <a:lvl1pPr algn="ctr" eaLnBrk="1" hangingPunct="1">
              <a:defRPr/>
            </a:lvl1pPr>
          </a:lstStyle>
          <a:p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477001" y="5837238"/>
            <a:ext cx="1905000" cy="2286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fld id="{AEAA33F1-7262-9345-B340-31BA3B041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5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649" y="6356885"/>
            <a:ext cx="2133079" cy="365001"/>
          </a:xfrm>
          <a:prstGeom prst="rect">
            <a:avLst/>
          </a:prstGeom>
        </p:spPr>
        <p:txBody>
          <a:bodyPr lIns="129621" tIns="64811" rIns="129621" bIns="64811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Khmer UI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3023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0791" fontAlgn="base">
              <a:spcBef>
                <a:spcPct val="0"/>
              </a:spcBef>
              <a:spcAft>
                <a:spcPct val="0"/>
              </a:spcAft>
              <a:defRPr>
                <a:latin typeface="Khmer UI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76" y="6356885"/>
            <a:ext cx="2133079" cy="365001"/>
          </a:xfrm>
          <a:prstGeom prst="rect">
            <a:avLst/>
          </a:prstGeom>
        </p:spPr>
        <p:txBody>
          <a:bodyPr lIns="129621" tIns="64811" rIns="129621" bIns="64811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Khmer UI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BD32037-A0D0-ED4E-B718-5C8E9DEC6437}" type="slidenum">
              <a:rPr lang="nl-NL" sz="3023">
                <a:ea typeface="ヒラギノ角ゴ ProN W3" charset="0"/>
                <a:cs typeface="ヒラギノ角ゴ ProN W3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sz="3023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2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648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581" tIns="64791" rIns="129581" bIns="64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648" y="1600711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339" y="6356885"/>
            <a:ext cx="2895451" cy="365001"/>
          </a:xfrm>
          <a:prstGeom prst="rect">
            <a:avLst/>
          </a:prstGeom>
        </p:spPr>
        <p:txBody>
          <a:bodyPr vert="horz" lIns="129581" tIns="64791" rIns="129581" bIns="64791" rtlCol="0" anchor="ctr"/>
          <a:lstStyle>
            <a:lvl1pPr algn="ctr" defTabSz="455513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3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hf sldNum="0" hdr="0" ftr="0" dt="0"/>
  <p:txStyles>
    <p:titleStyle>
      <a:lvl1pPr algn="ctr" defTabSz="454998" rtl="0" eaLnBrk="0" fontAlgn="base" hangingPunct="0">
        <a:spcBef>
          <a:spcPct val="0"/>
        </a:spcBef>
        <a:spcAft>
          <a:spcPct val="0"/>
        </a:spcAft>
        <a:defRPr sz="4429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0389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0791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1197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1592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9" indent="-341549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35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807" indent="-28370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12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8096" indent="-22693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1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4208" indent="-22693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68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49223" indent="-22693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68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05439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60958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16495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71999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5513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1059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66601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2126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7667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33197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88723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44248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648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581" tIns="64791" rIns="129581" bIns="64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648" y="1600711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339" y="6356885"/>
            <a:ext cx="2895451" cy="365001"/>
          </a:xfrm>
          <a:prstGeom prst="rect">
            <a:avLst/>
          </a:prstGeom>
        </p:spPr>
        <p:txBody>
          <a:bodyPr vert="horz" lIns="129581" tIns="64791" rIns="129581" bIns="64791" rtlCol="0" anchor="ctr"/>
          <a:lstStyle>
            <a:lvl1pPr algn="ctr" defTabSz="455513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4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ftr="0" dt="0"/>
  <p:txStyles>
    <p:titleStyle>
      <a:lvl1pPr algn="ctr" defTabSz="454998" rtl="0" eaLnBrk="0" fontAlgn="base" hangingPunct="0">
        <a:spcBef>
          <a:spcPct val="0"/>
        </a:spcBef>
        <a:spcAft>
          <a:spcPct val="0"/>
        </a:spcAft>
        <a:defRPr sz="4429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998" rtl="0" eaLnBrk="0" fontAlgn="base" hangingPunct="0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0389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0791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1197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1592" algn="ctr" defTabSz="454998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9" indent="-341549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35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807" indent="-28370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12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8096" indent="-22693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1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4208" indent="-22693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68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49223" indent="-226938" algn="l" defTabSz="45499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68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05439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60958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16495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71999" indent="-227754" algn="l" defTabSz="455513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5513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1059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66601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2126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7667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33197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88723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44248" algn="l" defTabSz="455513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tiff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 Campus NL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9975" y="-1063242"/>
            <a:ext cx="17294009" cy="86439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659" y="340532"/>
            <a:ext cx="7466704" cy="1125016"/>
          </a:xfrm>
          <a:prstGeom prst="rect">
            <a:avLst/>
          </a:prstGeom>
        </p:spPr>
        <p:txBody>
          <a:bodyPr wrap="square" lIns="64291" tIns="32145" rIns="64291" bIns="32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3796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Campus </a:t>
            </a:r>
            <a:r>
              <a:rPr lang="en-US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of the future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93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Trends and strategic choices</a:t>
            </a:r>
          </a:p>
        </p:txBody>
      </p:sp>
      <p:pic>
        <p:nvPicPr>
          <p:cNvPr id="7" name="Picture 5" descr="TU_d_line_P3_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73" y="5829267"/>
            <a:ext cx="1791239" cy="9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43147" y="5805264"/>
            <a:ext cx="4793349" cy="803408"/>
          </a:xfrm>
          <a:prstGeom prst="rect">
            <a:avLst/>
          </a:prstGeom>
          <a:noFill/>
        </p:spPr>
        <p:txBody>
          <a:bodyPr wrap="none" lIns="64128" tIns="32059" rIns="64128" bIns="32059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dr. </a:t>
            </a:r>
            <a:r>
              <a:rPr lang="en-US" sz="1600" dirty="0" err="1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ir.</a:t>
            </a:r>
            <a:r>
              <a:rPr lang="en-US" sz="1600" dirty="0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 Alexandra den Heijer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associate professor </a:t>
            </a:r>
            <a:r>
              <a:rPr lang="en-US" sz="1600" dirty="0">
                <a:solidFill>
                  <a:schemeClr val="bg1"/>
                </a:solidFill>
                <a:latin typeface="Tahoma"/>
                <a:cs typeface="Tahoma"/>
              </a:rPr>
              <a:t>+ chair Campus Research Team</a:t>
            </a:r>
            <a:endParaRPr lang="en-US" sz="1600" dirty="0">
              <a:solidFill>
                <a:prstClr val="white"/>
              </a:solidFill>
              <a:latin typeface="Tahoma"/>
              <a:ea typeface="ヒラギノ角ゴ ProN W3" charset="0"/>
              <a:cs typeface="Tahoma"/>
              <a:sym typeface="Gill Sans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Faculty of Architecture and the Built Environment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116632"/>
            <a:ext cx="2915454" cy="196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7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98" y="124045"/>
            <a:ext cx="8875602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96" b="1" dirty="0">
                <a:latin typeface="Arial"/>
                <a:cs typeface="Arial"/>
              </a:rPr>
              <a:t>Campus 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of </a:t>
            </a:r>
            <a:r>
              <a:rPr lang="nl-NL" sz="3796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3796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Future</a:t>
            </a:r>
            <a:r>
              <a:rPr lang="en-US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93" dirty="0">
                <a:latin typeface="Arial"/>
                <a:cs typeface="Arial"/>
              </a:rPr>
              <a:t>–</a:t>
            </a:r>
            <a:r>
              <a:rPr lang="nl-NL" sz="3093" dirty="0">
                <a:latin typeface="Arial"/>
                <a:cs typeface="Arial"/>
              </a:rPr>
              <a:t> </a:t>
            </a:r>
            <a:r>
              <a:rPr lang="nl-NL" sz="3093" dirty="0" err="1">
                <a:latin typeface="Arial"/>
                <a:cs typeface="Arial"/>
              </a:rPr>
              <a:t>collecting</a:t>
            </a:r>
            <a:r>
              <a:rPr lang="nl-NL" sz="3093" dirty="0">
                <a:latin typeface="Arial"/>
                <a:cs typeface="Arial"/>
              </a:rPr>
              <a:t> big data</a:t>
            </a:r>
            <a:endParaRPr lang="nl-NL" sz="2812" dirty="0">
              <a:latin typeface="Arial"/>
              <a:cs typeface="Arial"/>
            </a:endParaRP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89825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1115615" y="6101184"/>
            <a:ext cx="7200801" cy="42416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1800" dirty="0"/>
              <a:t>Source: TU Delft research on TU Delft campus - </a:t>
            </a:r>
            <a:r>
              <a:rPr lang="nl-NL" sz="1800" dirty="0" err="1"/>
              <a:t>searching</a:t>
            </a:r>
            <a:r>
              <a:rPr lang="nl-NL" sz="1800" dirty="0"/>
              <a:t> </a:t>
            </a:r>
            <a:r>
              <a:rPr lang="nl-NL" sz="1800" dirty="0" err="1"/>
              <a:t>for</a:t>
            </a:r>
            <a:r>
              <a:rPr lang="nl-NL" sz="1800" dirty="0"/>
              <a:t> </a:t>
            </a:r>
            <a:r>
              <a:rPr lang="nl-NL" sz="1800" dirty="0" err="1"/>
              <a:t>use</a:t>
            </a:r>
            <a:r>
              <a:rPr lang="nl-NL" sz="1800" dirty="0"/>
              <a:t> </a:t>
            </a:r>
            <a:r>
              <a:rPr lang="nl-NL" sz="1800" dirty="0" err="1"/>
              <a:t>patterns</a:t>
            </a:r>
            <a:endParaRPr lang="nl-NL" sz="1800" dirty="0"/>
          </a:p>
          <a:p>
            <a:pPr marL="361166" indent="-361166">
              <a:buFont typeface="+mj-lt"/>
              <a:buAutoNum type="arabicPeriod"/>
              <a:defRPr/>
            </a:pPr>
            <a:endParaRPr lang="nl-NL" sz="1800" dirty="0"/>
          </a:p>
          <a:p>
            <a:pPr marL="0" indent="0" algn="ctr">
              <a:buNone/>
              <a:defRPr/>
            </a:pPr>
            <a:endParaRPr lang="nl-NL" sz="1800" b="1" dirty="0"/>
          </a:p>
          <a:p>
            <a:pPr marL="0" indent="0" algn="ctr">
              <a:buNone/>
              <a:defRPr/>
            </a:pPr>
            <a:endParaRPr lang="nl-NL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009" y="1916832"/>
            <a:ext cx="1403648" cy="584776"/>
          </a:xfrm>
          <a:prstGeom prst="rect">
            <a:avLst/>
          </a:prstGeom>
          <a:solidFill>
            <a:schemeClr val="bg1"/>
          </a:solidFill>
        </p:spPr>
        <p:txBody>
          <a:bodyPr wrap="square" lIns="91326" tIns="45664" rIns="91326" bIns="45664" rtlCol="0">
            <a:spAutoFit/>
          </a:bodyPr>
          <a:lstStyle/>
          <a:p>
            <a:r>
              <a:rPr lang="en-US" sz="1600" dirty="0"/>
              <a:t># persons</a:t>
            </a:r>
            <a:br>
              <a:rPr lang="en-US" sz="1600" dirty="0"/>
            </a:br>
            <a:r>
              <a:rPr lang="en-US" sz="1600" dirty="0"/>
              <a:t>in restaurant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3501009"/>
            <a:ext cx="1475656" cy="584776"/>
          </a:xfrm>
          <a:prstGeom prst="rect">
            <a:avLst/>
          </a:prstGeom>
          <a:noFill/>
        </p:spPr>
        <p:txBody>
          <a:bodyPr wrap="square" lIns="91326" tIns="45664" rIns="91326" bIns="45664" rtlCol="0">
            <a:spAutoFit/>
          </a:bodyPr>
          <a:lstStyle/>
          <a:p>
            <a:r>
              <a:rPr lang="en-US" sz="1600" dirty="0"/>
              <a:t># persons</a:t>
            </a:r>
          </a:p>
          <a:p>
            <a:r>
              <a:rPr lang="en-US" sz="1600" dirty="0"/>
              <a:t>in library</a:t>
            </a:r>
          </a:p>
        </p:txBody>
      </p:sp>
    </p:spTree>
    <p:extLst>
      <p:ext uri="{BB962C8B-B14F-4D97-AF65-F5344CB8AC3E}">
        <p14:creationId xmlns:p14="http://schemas.microsoft.com/office/powerpoint/2010/main" val="149338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ight Arrow 42"/>
          <p:cNvSpPr/>
          <p:nvPr/>
        </p:nvSpPr>
        <p:spPr>
          <a:xfrm flipH="1">
            <a:off x="1432901" y="4595005"/>
            <a:ext cx="6075675" cy="658199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real trend in 2016, 10 years later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659" y="340533"/>
            <a:ext cx="8151531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96" b="1" dirty="0">
                <a:latin typeface="Arial"/>
                <a:cs typeface="Arial"/>
              </a:rPr>
              <a:t>Campus</a:t>
            </a:r>
            <a:r>
              <a:rPr lang="en-US" sz="3093" dirty="0">
                <a:latin typeface="Arial"/>
                <a:cs typeface="Arial"/>
              </a:rPr>
              <a:t> </a:t>
            </a:r>
            <a:r>
              <a:rPr lang="nl-NL" sz="3796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models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A-B-C </a:t>
            </a:r>
            <a:r>
              <a:rPr lang="nl-NL" sz="3796" b="1" dirty="0">
                <a:latin typeface="Arial"/>
                <a:cs typeface="Arial"/>
              </a:rPr>
              <a:t>as basis</a:t>
            </a: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pic>
        <p:nvPicPr>
          <p:cNvPr id="36" name="Picture 35" descr="DSC_064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1" y="1401827"/>
            <a:ext cx="2646120" cy="1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012 Harvard Squar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7"/>
          <a:stretch/>
        </p:blipFill>
        <p:spPr bwMode="auto">
          <a:xfrm>
            <a:off x="3131840" y="1403775"/>
            <a:ext cx="2670416" cy="17583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8" name="Afbeelding 24" descr="download.jpg"/>
          <p:cNvPicPr/>
          <p:nvPr/>
        </p:nvPicPr>
        <p:blipFill rotWithShape="1">
          <a:blip r:embed="rId4" cstate="print"/>
          <a:srcRect l="1638" r="12667"/>
          <a:stretch/>
        </p:blipFill>
        <p:spPr>
          <a:xfrm>
            <a:off x="6012160" y="1403777"/>
            <a:ext cx="2670416" cy="1744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075" y="3199121"/>
            <a:ext cx="236199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latin typeface="Arial"/>
                <a:cs typeface="Arial"/>
              </a:rPr>
              <a:t>A = traditional</a:t>
            </a:r>
            <a:br>
              <a:rPr lang="en-US" sz="1867" b="1" dirty="0">
                <a:latin typeface="Arial"/>
                <a:cs typeface="Arial"/>
              </a:rPr>
            </a:br>
            <a:r>
              <a:rPr lang="nl-NL" sz="1867" dirty="0" err="1"/>
              <a:t>exclusive</a:t>
            </a:r>
            <a:r>
              <a:rPr lang="nl-NL" sz="1867" dirty="0"/>
              <a:t> &amp; </a:t>
            </a:r>
            <a:r>
              <a:rPr lang="nl-NL" sz="1867" dirty="0" err="1"/>
              <a:t>territorial</a:t>
            </a:r>
            <a:r>
              <a:rPr lang="nl-NL" sz="1867" dirty="0"/>
              <a:t> </a:t>
            </a:r>
            <a:endParaRPr lang="en-US" sz="1867" b="1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56014" y="3199121"/>
            <a:ext cx="219617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latin typeface="Arial"/>
                <a:cs typeface="Arial"/>
              </a:rPr>
              <a:t>B = network</a:t>
            </a:r>
          </a:p>
          <a:p>
            <a:r>
              <a:rPr lang="nl-NL" sz="1867" dirty="0" err="1"/>
              <a:t>interactive</a:t>
            </a:r>
            <a:r>
              <a:rPr lang="nl-NL" sz="1867" dirty="0"/>
              <a:t> &amp; shared </a:t>
            </a:r>
            <a:endParaRPr lang="en-US" sz="1867" b="1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40152" y="3194071"/>
            <a:ext cx="320384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latin typeface="Arial"/>
                <a:cs typeface="Arial"/>
              </a:rPr>
              <a:t>C = virtual</a:t>
            </a:r>
          </a:p>
          <a:p>
            <a:r>
              <a:rPr lang="nl-NL" sz="1867" dirty="0" err="1"/>
              <a:t>place</a:t>
            </a:r>
            <a:r>
              <a:rPr lang="nl-NL" sz="1867" dirty="0"/>
              <a:t> independent &amp; </a:t>
            </a:r>
            <a:r>
              <a:rPr lang="nl-NL" sz="1867" dirty="0" err="1"/>
              <a:t>individual</a:t>
            </a:r>
            <a:r>
              <a:rPr lang="nl-NL" sz="1867" dirty="0"/>
              <a:t> </a:t>
            </a:r>
            <a:endParaRPr lang="en-US" sz="1867" b="1" dirty="0">
              <a:latin typeface="Arial"/>
              <a:cs typeface="Arial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1483532" y="4038067"/>
            <a:ext cx="6075675" cy="658199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assumed trend in 2006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1523999" y="5383486"/>
            <a:ext cx="17474804" cy="1645929"/>
            <a:chOff x="0" y="4037614"/>
            <a:chExt cx="13106103" cy="1234447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4037614"/>
              <a:ext cx="13106103" cy="1105886"/>
              <a:chOff x="0" y="4037614"/>
              <a:chExt cx="13106103" cy="1105886"/>
            </a:xfrm>
          </p:grpSpPr>
          <p:pic>
            <p:nvPicPr>
              <p:cNvPr id="15" name="Picture 14" descr="people layer.jpg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72" r="-1"/>
              <a:stretch/>
            </p:blipFill>
            <p:spPr bwMode="auto">
              <a:xfrm>
                <a:off x="7812360" y="4037614"/>
                <a:ext cx="5293743" cy="110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" descr="people layer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37614"/>
                <a:ext cx="7886031" cy="110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5" descr="TU_d_line_P3_white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587974"/>
              <a:ext cx="1343429" cy="68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8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91513"/>
            <a:ext cx="10932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200" b="1" dirty="0">
                <a:latin typeface="Arial"/>
                <a:cs typeface="Arial"/>
              </a:rPr>
              <a:t>”Campus </a:t>
            </a: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of </a:t>
            </a:r>
            <a:r>
              <a:rPr lang="nl-NL" sz="3200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3200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future</a:t>
            </a: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= combination</a:t>
            </a:r>
            <a:r>
              <a:rPr lang="nl-NL" sz="2400" dirty="0">
                <a:latin typeface="Arial"/>
                <a:cs typeface="Arial"/>
              </a:rPr>
              <a:t> “</a:t>
            </a:r>
            <a:r>
              <a:rPr lang="nl-NL" sz="2400" dirty="0" err="1">
                <a:latin typeface="Arial"/>
                <a:cs typeface="Arial"/>
              </a:rPr>
              <a:t>solid</a:t>
            </a:r>
            <a:r>
              <a:rPr lang="nl-NL" sz="2400" dirty="0">
                <a:latin typeface="Arial"/>
                <a:cs typeface="Arial"/>
              </a:rPr>
              <a:t>, </a:t>
            </a:r>
            <a:r>
              <a:rPr lang="nl-NL" sz="2400" dirty="0" err="1">
                <a:latin typeface="Arial"/>
                <a:cs typeface="Arial"/>
              </a:rPr>
              <a:t>fluid</a:t>
            </a:r>
            <a:r>
              <a:rPr lang="nl-NL" sz="2400" dirty="0">
                <a:latin typeface="Arial"/>
                <a:cs typeface="Arial"/>
              </a:rPr>
              <a:t>, gas”</a:t>
            </a:r>
          </a:p>
          <a:p>
            <a:pPr algn="l"/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6" name="Picture 35" descr="DSC_064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6" y="1028734"/>
            <a:ext cx="2646120" cy="1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012 Harvard Squar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7"/>
          <a:stretch/>
        </p:blipFill>
        <p:spPr bwMode="auto">
          <a:xfrm>
            <a:off x="3203677" y="1030682"/>
            <a:ext cx="2670416" cy="17583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8" name="Afbeelding 24" descr="download.jpg"/>
          <p:cNvPicPr/>
          <p:nvPr/>
        </p:nvPicPr>
        <p:blipFill rotWithShape="1">
          <a:blip r:embed="rId4" cstate="print"/>
          <a:srcRect l="1638" r="12667"/>
          <a:stretch/>
        </p:blipFill>
        <p:spPr>
          <a:xfrm>
            <a:off x="6148197" y="1030684"/>
            <a:ext cx="2670416" cy="174471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r="65423" b="35142"/>
          <a:stretch/>
        </p:blipFill>
        <p:spPr bwMode="auto">
          <a:xfrm>
            <a:off x="443541" y="2993232"/>
            <a:ext cx="1974595" cy="2393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4" t="-89" r="34420" b="35142"/>
          <a:stretch/>
        </p:blipFill>
        <p:spPr bwMode="auto">
          <a:xfrm>
            <a:off x="3515883" y="2972901"/>
            <a:ext cx="1810660" cy="2393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0" t="-534" r="833" b="35587"/>
          <a:stretch/>
        </p:blipFill>
        <p:spPr bwMode="auto">
          <a:xfrm>
            <a:off x="6917885" y="2955765"/>
            <a:ext cx="1974595" cy="2393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8592" y="2826027"/>
            <a:ext cx="1628972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 dirty="0">
                <a:latin typeface="Arial"/>
                <a:cs typeface="Arial"/>
              </a:rPr>
              <a:t>A = traditional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6747" y="2826027"/>
            <a:ext cx="1418978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 dirty="0">
                <a:latin typeface="Arial"/>
                <a:cs typeface="Arial"/>
              </a:rPr>
              <a:t>B = network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60655" y="2826027"/>
            <a:ext cx="1241045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 dirty="0">
                <a:latin typeface="Arial"/>
                <a:cs typeface="Arial"/>
              </a:rPr>
              <a:t>C = virtual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1523999" y="5383486"/>
            <a:ext cx="17474804" cy="1645929"/>
            <a:chOff x="0" y="4037614"/>
            <a:chExt cx="13106103" cy="1234447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4037614"/>
              <a:ext cx="13106103" cy="1105886"/>
              <a:chOff x="0" y="4037614"/>
              <a:chExt cx="13106103" cy="1105886"/>
            </a:xfrm>
          </p:grpSpPr>
          <p:pic>
            <p:nvPicPr>
              <p:cNvPr id="21" name="Picture 20" descr="people layer.jp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72" r="-1"/>
              <a:stretch/>
            </p:blipFill>
            <p:spPr bwMode="auto">
              <a:xfrm>
                <a:off x="7812360" y="4037614"/>
                <a:ext cx="5293743" cy="110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" descr="people layer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37614"/>
                <a:ext cx="7886031" cy="110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5" descr="TU_d_line_P3_white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587974"/>
              <a:ext cx="1343429" cy="68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749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7" y="-13881"/>
            <a:ext cx="10327505" cy="6880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869160"/>
            <a:ext cx="9649072" cy="165006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nl-NL" sz="2812" dirty="0">
                <a:latin typeface="Arial"/>
                <a:cs typeface="Arial"/>
              </a:rPr>
              <a:t>Next </a:t>
            </a:r>
            <a:r>
              <a:rPr lang="nl-NL" sz="2812" dirty="0" err="1">
                <a:latin typeface="Arial"/>
                <a:cs typeface="Arial"/>
              </a:rPr>
              <a:t>to</a:t>
            </a:r>
            <a:r>
              <a:rPr lang="nl-NL" sz="2812" dirty="0">
                <a:latin typeface="Arial"/>
                <a:cs typeface="Arial"/>
              </a:rPr>
              <a:t> </a:t>
            </a:r>
            <a:r>
              <a:rPr lang="nl-NL" sz="2812" dirty="0" err="1">
                <a:latin typeface="Arial"/>
                <a:cs typeface="Arial"/>
              </a:rPr>
              <a:t>innovations</a:t>
            </a:r>
            <a:r>
              <a:rPr lang="nl-NL" sz="2812" dirty="0">
                <a:latin typeface="Arial"/>
                <a:cs typeface="Arial"/>
              </a:rPr>
              <a:t>, we are </a:t>
            </a:r>
            <a:r>
              <a:rPr lang="nl-NL" sz="2812" dirty="0" err="1">
                <a:latin typeface="Arial"/>
                <a:cs typeface="Arial"/>
              </a:rPr>
              <a:t>also</a:t>
            </a:r>
            <a:r>
              <a:rPr lang="nl-NL" sz="2812" dirty="0">
                <a:latin typeface="Arial"/>
                <a:cs typeface="Arial"/>
              </a:rPr>
              <a:t> </a:t>
            </a:r>
            <a:r>
              <a:rPr lang="nl-NL" sz="2812" dirty="0" err="1">
                <a:latin typeface="Arial"/>
                <a:cs typeface="Arial"/>
              </a:rPr>
              <a:t>reinventing</a:t>
            </a:r>
            <a:r>
              <a:rPr lang="nl-NL" sz="2812" dirty="0">
                <a:latin typeface="Arial"/>
                <a:cs typeface="Arial"/>
              </a:rPr>
              <a:t> </a:t>
            </a:r>
            <a:r>
              <a:rPr lang="nl-NL" sz="2812" dirty="0" err="1">
                <a:latin typeface="Arial"/>
                <a:cs typeface="Arial"/>
              </a:rPr>
              <a:t>the</a:t>
            </a:r>
            <a:r>
              <a:rPr lang="nl-NL" sz="2812" dirty="0">
                <a:latin typeface="Arial"/>
                <a:cs typeface="Arial"/>
              </a:rPr>
              <a:t> past!</a:t>
            </a:r>
          </a:p>
          <a:p>
            <a:pPr algn="l"/>
            <a:endParaRPr lang="nl-NL" sz="2812" dirty="0">
              <a:latin typeface="Arial"/>
              <a:cs typeface="Arial"/>
            </a:endParaRPr>
          </a:p>
          <a:p>
            <a:pPr algn="l"/>
            <a:r>
              <a:rPr lang="en-GB" sz="2249" dirty="0">
                <a:latin typeface="Arial"/>
                <a:cs typeface="Arial"/>
              </a:rPr>
              <a:t>Reinventing the physical place as foundation of learning</a:t>
            </a:r>
            <a:br>
              <a:rPr lang="en-GB" sz="2249" dirty="0">
                <a:latin typeface="Arial"/>
                <a:cs typeface="Arial"/>
              </a:rPr>
            </a:br>
            <a:r>
              <a:rPr lang="en-GB" sz="2249" dirty="0">
                <a:latin typeface="Arial"/>
                <a:cs typeface="Arial"/>
              </a:rPr>
              <a:t>Revaluing academic rituals</a:t>
            </a:r>
          </a:p>
        </p:txBody>
      </p:sp>
    </p:spTree>
    <p:extLst>
      <p:ext uri="{BB962C8B-B14F-4D97-AF65-F5344CB8AC3E}">
        <p14:creationId xmlns:p14="http://schemas.microsoft.com/office/powerpoint/2010/main" val="7671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25233"/>
            <a:ext cx="2067019" cy="2948947"/>
          </a:xfrm>
          <a:prstGeom prst="rect">
            <a:avLst/>
          </a:prstGeom>
        </p:spPr>
      </p:pic>
      <p:pic>
        <p:nvPicPr>
          <p:cNvPr id="5" name="Picture 4" descr="people lay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053" y="5541236"/>
            <a:ext cx="13474757" cy="18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5389" y="352854"/>
            <a:ext cx="287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measuring “real campus use” with sensors (Bluetooth, cameras, </a:t>
            </a:r>
            <a:r>
              <a:rPr lang="en-US" sz="1600" dirty="0" err="1">
                <a:latin typeface="Arial"/>
                <a:cs typeface="Arial"/>
              </a:rPr>
              <a:t>WiFi</a:t>
            </a:r>
            <a:r>
              <a:rPr lang="en-US" sz="1600" dirty="0">
                <a:latin typeface="Arial"/>
                <a:cs typeface="Arial"/>
              </a:rPr>
              <a:t> / </a:t>
            </a:r>
            <a:r>
              <a:rPr lang="en-US" sz="1600" dirty="0" err="1">
                <a:latin typeface="Arial"/>
                <a:cs typeface="Arial"/>
              </a:rPr>
              <a:t>Eduroam</a:t>
            </a:r>
            <a:r>
              <a:rPr lang="en-US" sz="1600" dirty="0">
                <a:latin typeface="Arial"/>
                <a:cs typeface="Arial"/>
              </a:rPr>
              <a:t> etc.) </a:t>
            </a:r>
            <a:r>
              <a:rPr lang="mr-IN" sz="1600" dirty="0">
                <a:latin typeface="Arial"/>
                <a:cs typeface="Arial"/>
              </a:rPr>
              <a:t>–</a:t>
            </a:r>
            <a:r>
              <a:rPr lang="en-US" sz="1600" dirty="0">
                <a:latin typeface="Arial"/>
                <a:cs typeface="Arial"/>
              </a:rPr>
              <a:t> “following users”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navigation apps for the campus “find a study place, meeting room, professor</a:t>
            </a:r>
            <a:r>
              <a:rPr lang="mr-IN" sz="1600" dirty="0">
                <a:latin typeface="Arial"/>
                <a:cs typeface="Arial"/>
              </a:rPr>
              <a:t>…</a:t>
            </a:r>
            <a:r>
              <a:rPr lang="en-US" sz="1600" dirty="0">
                <a:latin typeface="Arial"/>
                <a:cs typeface="Arial"/>
              </a:rPr>
              <a:t>”</a:t>
            </a: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61" y="2728841"/>
            <a:ext cx="3226519" cy="218421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2201" r="22875" b="22001"/>
          <a:stretch/>
        </p:blipFill>
        <p:spPr>
          <a:xfrm>
            <a:off x="63683" y="113980"/>
            <a:ext cx="2852133" cy="2311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3"/>
          <a:stretch/>
        </p:blipFill>
        <p:spPr>
          <a:xfrm>
            <a:off x="179512" y="3212977"/>
            <a:ext cx="4690777" cy="1675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548680"/>
            <a:ext cx="27059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“Work pressure too high”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2492896"/>
            <a:ext cx="2805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Too many distractions at home: roommates, Netflix 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82986" r="34250" b="-485"/>
          <a:stretch/>
        </p:blipFill>
        <p:spPr>
          <a:xfrm>
            <a:off x="107504" y="4869160"/>
            <a:ext cx="3456384" cy="584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5453" y="5085184"/>
            <a:ext cx="615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675B"/>
                </a:solidFill>
              </a:rPr>
              <a:t>“Love-hate relationship with the smart phone”</a:t>
            </a:r>
          </a:p>
        </p:txBody>
      </p:sp>
    </p:spTree>
    <p:extLst>
      <p:ext uri="{BB962C8B-B14F-4D97-AF65-F5344CB8AC3E}">
        <p14:creationId xmlns:p14="http://schemas.microsoft.com/office/powerpoint/2010/main" val="2025901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29374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Bipolar</a:t>
            </a:r>
            <a:r>
              <a:rPr lang="nl-NL" sz="24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campus </a:t>
            </a:r>
            <a:r>
              <a:rPr lang="nl-NL" sz="2400" b="1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strategy</a:t>
            </a:r>
            <a:br>
              <a:rPr lang="nl-NL" sz="24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</a:br>
            <a:r>
              <a:rPr lang="nl-NL" sz="2400" b="1" dirty="0" err="1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reinventing</a:t>
            </a:r>
            <a:r>
              <a:rPr lang="nl-NL" sz="240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400" b="1" dirty="0" err="1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the</a:t>
            </a:r>
            <a:r>
              <a:rPr lang="nl-NL" sz="240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past + </a:t>
            </a:r>
            <a:r>
              <a:rPr lang="nl-NL" sz="2400" b="1" dirty="0" err="1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implementing</a:t>
            </a:r>
            <a:r>
              <a:rPr lang="nl-NL" sz="240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400" b="1" dirty="0" err="1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innovations</a:t>
            </a:r>
            <a:endParaRPr lang="nl-NL" sz="2400" b="1" dirty="0">
              <a:solidFill>
                <a:srgbClr val="000000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3570888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628800"/>
            <a:ext cx="4419600" cy="341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87144" y="5334306"/>
            <a:ext cx="3996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Collecting big data about campus use,</a:t>
            </a:r>
          </a:p>
          <a:p>
            <a:r>
              <a:rPr lang="en-US" sz="1600" dirty="0">
                <a:latin typeface="Arial"/>
                <a:cs typeface="Arial"/>
              </a:rPr>
              <a:t>based on positioning of user devices (source: Rob </a:t>
            </a:r>
            <a:r>
              <a:rPr lang="en-US" sz="1600" dirty="0" err="1">
                <a:latin typeface="Arial"/>
                <a:cs typeface="Arial"/>
              </a:rPr>
              <a:t>Braggaar</a:t>
            </a:r>
            <a:r>
              <a:rPr lang="en-US" sz="1600" dirty="0">
                <a:latin typeface="Arial"/>
                <a:cs typeface="Arial"/>
              </a:rPr>
              <a:t>, 2017/2018)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To connect and support campus users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616" y="5749805"/>
            <a:ext cx="2404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“Do not disturb”</a:t>
            </a:r>
          </a:p>
          <a:p>
            <a:r>
              <a:rPr lang="en-US" sz="1600" dirty="0">
                <a:latin typeface="Arial"/>
                <a:cs typeface="Arial"/>
              </a:rPr>
              <a:t>“Off the radar”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38361"/>
          <a:stretch/>
        </p:blipFill>
        <p:spPr>
          <a:xfrm>
            <a:off x="225872" y="4086987"/>
            <a:ext cx="3596536" cy="15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3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l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053" y="5541236"/>
            <a:ext cx="13474757" cy="18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3595" y="199106"/>
            <a:ext cx="8151531" cy="649052"/>
          </a:xfrm>
          <a:prstGeom prst="rect">
            <a:avLst/>
          </a:prstGeom>
        </p:spPr>
        <p:txBody>
          <a:bodyPr wrap="square" lIns="64291" tIns="32145" rIns="64291" bIns="32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3796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Campus 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of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the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future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:</a:t>
            </a:r>
            <a:r>
              <a:rPr lang="nl-NL" sz="3796" b="1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lectures</a:t>
            </a:r>
            <a:endParaRPr lang="en-US" sz="2531" dirty="0"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15" y="1124744"/>
            <a:ext cx="9099789" cy="3600400"/>
            <a:chOff x="-1380662" y="965360"/>
            <a:chExt cx="11510084" cy="4554052"/>
          </a:xfrm>
        </p:grpSpPr>
        <p:sp>
          <p:nvSpPr>
            <p:cNvPr id="6" name="TextBox 5"/>
            <p:cNvSpPr txBox="1"/>
            <p:nvPr/>
          </p:nvSpPr>
          <p:spPr>
            <a:xfrm>
              <a:off x="-1380662" y="2087173"/>
              <a:ext cx="4128459" cy="895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Lectures without distractions (= laptops &amp; smart phones)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96454" y="2087173"/>
              <a:ext cx="4128459" cy="895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Technology-supported</a:t>
              </a:r>
              <a:br>
                <a:rPr lang="en-US" sz="2000" dirty="0"/>
              </a:br>
              <a:r>
                <a:rPr lang="en-US" sz="2000" dirty="0"/>
                <a:t>lectures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00963" y="2087173"/>
              <a:ext cx="4128459" cy="895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MOOCs:</a:t>
              </a:r>
              <a:br>
                <a:rPr lang="en-US" sz="2000" dirty="0"/>
              </a:br>
              <a:r>
                <a:rPr lang="en-US" sz="2000" dirty="0"/>
                <a:t>Massive Open Online Courses</a:t>
              </a:r>
            </a:p>
          </p:txBody>
        </p:sp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" r="65423" b="35142"/>
            <a:stretch/>
          </p:blipFill>
          <p:spPr bwMode="auto">
            <a:xfrm>
              <a:off x="-243167" y="965360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4" t="-89" r="34420" b="35142"/>
            <a:stretch/>
          </p:blipFill>
          <p:spPr bwMode="auto">
            <a:xfrm>
              <a:off x="3814378" y="965360"/>
              <a:ext cx="757623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0" t="-534" r="833" b="35587"/>
            <a:stretch/>
          </p:blipFill>
          <p:spPr bwMode="auto">
            <a:xfrm>
              <a:off x="7932373" y="987365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58376" y="3122807"/>
              <a:ext cx="3282851" cy="239660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5979" y="3127739"/>
              <a:ext cx="3572192" cy="23771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6" t="13296" r="33167" b="45064"/>
            <a:stretch/>
          </p:blipFill>
          <p:spPr>
            <a:xfrm>
              <a:off x="6419674" y="3122807"/>
              <a:ext cx="3595204" cy="237911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115616" y="494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10%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18803" y="493406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80%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1533" y="49318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10% ?</a:t>
            </a:r>
          </a:p>
        </p:txBody>
      </p:sp>
    </p:spTree>
    <p:extLst>
      <p:ext uri="{BB962C8B-B14F-4D97-AF65-F5344CB8AC3E}">
        <p14:creationId xmlns:p14="http://schemas.microsoft.com/office/powerpoint/2010/main" val="18052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l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053" y="5541236"/>
            <a:ext cx="13474757" cy="18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3595" y="199106"/>
            <a:ext cx="8151531" cy="649052"/>
          </a:xfrm>
          <a:prstGeom prst="rect">
            <a:avLst/>
          </a:prstGeom>
        </p:spPr>
        <p:txBody>
          <a:bodyPr wrap="square" lIns="64291" tIns="32145" rIns="64291" bIns="32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3796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Campus 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of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the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future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:</a:t>
            </a:r>
            <a:r>
              <a:rPr lang="nl-NL" sz="3796" b="1" dirty="0">
                <a:latin typeface="Arial"/>
                <a:ea typeface="ヒラギノ角ゴ ProN W3" charset="0"/>
                <a:cs typeface="Arial"/>
                <a:sym typeface="Gill Sans" charset="0"/>
              </a:rPr>
              <a:t> restaurants</a:t>
            </a:r>
            <a:endParaRPr lang="en-US" sz="2531" dirty="0"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4360" y="1689462"/>
            <a:ext cx="8940704" cy="3323714"/>
            <a:chOff x="-1380661" y="965360"/>
            <a:chExt cx="12076375" cy="4489403"/>
          </a:xfrm>
        </p:grpSpPr>
        <p:sp>
          <p:nvSpPr>
            <p:cNvPr id="6" name="TextBox 5"/>
            <p:cNvSpPr txBox="1"/>
            <p:nvPr/>
          </p:nvSpPr>
          <p:spPr>
            <a:xfrm>
              <a:off x="-1284651" y="2087172"/>
              <a:ext cx="3282852" cy="54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faculty coffee bar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5776" y="2087172"/>
              <a:ext cx="3552396" cy="54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food trucks on campus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74992" y="2087172"/>
              <a:ext cx="4620722" cy="54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off-campus bars &amp; restaurants</a:t>
              </a:r>
            </a:p>
          </p:txBody>
        </p:sp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" r="65423" b="35142"/>
            <a:stretch/>
          </p:blipFill>
          <p:spPr bwMode="auto">
            <a:xfrm>
              <a:off x="-243167" y="965360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4" t="-89" r="34420" b="35142"/>
            <a:stretch/>
          </p:blipFill>
          <p:spPr bwMode="auto">
            <a:xfrm>
              <a:off x="3814378" y="965360"/>
              <a:ext cx="757623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0" t="-534" r="833" b="35587"/>
            <a:stretch/>
          </p:blipFill>
          <p:spPr bwMode="auto">
            <a:xfrm>
              <a:off x="7932373" y="987365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t="4556"/>
            <a:stretch/>
          </p:blipFill>
          <p:spPr>
            <a:xfrm>
              <a:off x="2747797" y="2874635"/>
              <a:ext cx="3602283" cy="2578627"/>
            </a:xfrm>
            <a:prstGeom prst="rect">
              <a:avLst/>
            </a:prstGeom>
          </p:spPr>
        </p:pic>
        <p:pic>
          <p:nvPicPr>
            <p:cNvPr id="17" name="Picture 16" descr="BK-City024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8224" y="2874635"/>
              <a:ext cx="3863584" cy="2570280"/>
            </a:xfrm>
            <a:prstGeom prst="rect">
              <a:avLst/>
            </a:prstGeom>
          </p:spPr>
        </p:pic>
        <p:pic>
          <p:nvPicPr>
            <p:cNvPr id="18" name="Picture 4" descr="BK-City0020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1380661" y="2874634"/>
              <a:ext cx="3878377" cy="2580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9446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116632"/>
            <a:ext cx="8151531" cy="649052"/>
          </a:xfrm>
          <a:prstGeom prst="rect">
            <a:avLst/>
          </a:prstGeom>
        </p:spPr>
        <p:txBody>
          <a:bodyPr wrap="square" lIns="64291" tIns="32145" rIns="64291" bIns="32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3796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Campus 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of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the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future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:</a:t>
            </a:r>
            <a:r>
              <a:rPr lang="nl-NL" sz="3796" b="1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laboratories</a:t>
            </a:r>
            <a:endParaRPr lang="en-US" sz="2531" dirty="0"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16" name="Picture 15" descr="people l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053" y="5541236"/>
            <a:ext cx="13474757" cy="18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821" y="836712"/>
            <a:ext cx="9023305" cy="3524062"/>
            <a:chOff x="-1251575" y="965360"/>
            <a:chExt cx="11610497" cy="4534493"/>
          </a:xfrm>
        </p:grpSpPr>
        <p:sp>
          <p:nvSpPr>
            <p:cNvPr id="6" name="TextBox 5"/>
            <p:cNvSpPr txBox="1"/>
            <p:nvPr/>
          </p:nvSpPr>
          <p:spPr>
            <a:xfrm>
              <a:off x="-1251575" y="2077213"/>
              <a:ext cx="3592515" cy="91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Customized laboratories for one research group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5776" y="2087173"/>
              <a:ext cx="3552395" cy="91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Flexible laboratories </a:t>
              </a:r>
              <a:br>
                <a:rPr lang="en-US" sz="2000" dirty="0"/>
              </a:br>
              <a:r>
                <a:rPr lang="en-US" sz="2000" dirty="0"/>
                <a:t>to share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19674" y="2087173"/>
              <a:ext cx="3595205" cy="910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Laboratories to rent</a:t>
              </a:r>
              <a:br>
                <a:rPr lang="en-US" sz="2000" dirty="0"/>
              </a:br>
              <a:r>
                <a:rPr lang="en-US" sz="2000" dirty="0"/>
                <a:t>from (industry) partners</a:t>
              </a:r>
            </a:p>
          </p:txBody>
        </p:sp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" r="65423" b="35142"/>
            <a:stretch/>
          </p:blipFill>
          <p:spPr bwMode="auto">
            <a:xfrm>
              <a:off x="-243167" y="965360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4" t="-89" r="34420" b="35142"/>
            <a:stretch/>
          </p:blipFill>
          <p:spPr bwMode="auto">
            <a:xfrm>
              <a:off x="3814378" y="965360"/>
              <a:ext cx="757623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0" t="-534" r="833" b="35587"/>
            <a:stretch/>
          </p:blipFill>
          <p:spPr bwMode="auto">
            <a:xfrm>
              <a:off x="7932373" y="987365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3140969"/>
              <a:ext cx="3146715" cy="2358884"/>
            </a:xfrm>
            <a:prstGeom prst="rect">
              <a:avLst/>
            </a:prstGeom>
          </p:spPr>
        </p:pic>
        <p:pic>
          <p:nvPicPr>
            <p:cNvPr id="18" name="Picture 1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0134" y="3140969"/>
              <a:ext cx="3404609" cy="2358884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3" r="6934"/>
            <a:stretch/>
          </p:blipFill>
          <p:spPr bwMode="auto">
            <a:xfrm>
              <a:off x="6300193" y="3140967"/>
              <a:ext cx="4058729" cy="23588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899592" y="4437112"/>
            <a:ext cx="1094026" cy="1067594"/>
            <a:chOff x="6765555" y="4555672"/>
            <a:chExt cx="1169832" cy="1141568"/>
          </a:xfrm>
        </p:grpSpPr>
        <p:grpSp>
          <p:nvGrpSpPr>
            <p:cNvPr id="39" name="Group 38"/>
            <p:cNvGrpSpPr/>
            <p:nvPr/>
          </p:nvGrpSpPr>
          <p:grpSpPr>
            <a:xfrm>
              <a:off x="7411796" y="4602290"/>
              <a:ext cx="523591" cy="1076529"/>
              <a:chOff x="7036228" y="4345761"/>
              <a:chExt cx="990815" cy="2037162"/>
            </a:xfrm>
          </p:grpSpPr>
          <p:grpSp>
            <p:nvGrpSpPr>
              <p:cNvPr id="40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52" name="Block Arc 51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53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54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41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43" name="Freeform 42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44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45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47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8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9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50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51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46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55" name="Group 54"/>
            <p:cNvGrpSpPr/>
            <p:nvPr/>
          </p:nvGrpSpPr>
          <p:grpSpPr>
            <a:xfrm>
              <a:off x="6765555" y="4555672"/>
              <a:ext cx="1147423" cy="1141568"/>
              <a:chOff x="5463531" y="4228728"/>
              <a:chExt cx="2171318" cy="2160240"/>
            </a:xfrm>
          </p:grpSpPr>
          <p:grpSp>
            <p:nvGrpSpPr>
              <p:cNvPr id="56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57" name="Group 151"/>
              <p:cNvGrpSpPr/>
              <p:nvPr/>
            </p:nvGrpSpPr>
            <p:grpSpPr>
              <a:xfrm>
                <a:off x="7448330" y="5940549"/>
                <a:ext cx="186519" cy="249460"/>
                <a:chOff x="5543832" y="4456702"/>
                <a:chExt cx="131146" cy="175403"/>
              </a:xfrm>
            </p:grpSpPr>
            <p:sp>
              <p:nvSpPr>
                <p:cNvPr id="70" name="Flowchart: Process 17"/>
                <p:cNvSpPr/>
                <p:nvPr/>
              </p:nvSpPr>
              <p:spPr>
                <a:xfrm>
                  <a:off x="5543833" y="4456702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1" name="Flowchart: Process 31"/>
                <p:cNvSpPr/>
                <p:nvPr/>
              </p:nvSpPr>
              <p:spPr>
                <a:xfrm>
                  <a:off x="5543832" y="4554485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2" name="Flowchart: Process 32"/>
                <p:cNvSpPr/>
                <p:nvPr/>
              </p:nvSpPr>
              <p:spPr>
                <a:xfrm>
                  <a:off x="5629259" y="4553959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58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59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65" name="Oval 64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60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61" name="Freeform 60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4" name="Freeform 63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76" name="Group 75"/>
          <p:cNvGrpSpPr/>
          <p:nvPr/>
        </p:nvGrpSpPr>
        <p:grpSpPr>
          <a:xfrm>
            <a:off x="4030704" y="4437112"/>
            <a:ext cx="1094026" cy="1067594"/>
            <a:chOff x="6765555" y="4555672"/>
            <a:chExt cx="1169832" cy="1141568"/>
          </a:xfrm>
        </p:grpSpPr>
        <p:grpSp>
          <p:nvGrpSpPr>
            <p:cNvPr id="77" name="Group 76"/>
            <p:cNvGrpSpPr/>
            <p:nvPr/>
          </p:nvGrpSpPr>
          <p:grpSpPr>
            <a:xfrm>
              <a:off x="7411796" y="4602290"/>
              <a:ext cx="523591" cy="1076529"/>
              <a:chOff x="7036228" y="4345761"/>
              <a:chExt cx="990815" cy="2037162"/>
            </a:xfrm>
          </p:grpSpPr>
          <p:grpSp>
            <p:nvGrpSpPr>
              <p:cNvPr id="99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110" name="Block Arc 109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11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12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100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101" name="Freeform 100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102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103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105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06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07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08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09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104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78" name="Group 77"/>
            <p:cNvGrpSpPr/>
            <p:nvPr/>
          </p:nvGrpSpPr>
          <p:grpSpPr>
            <a:xfrm>
              <a:off x="6765555" y="4555672"/>
              <a:ext cx="1147423" cy="1141568"/>
              <a:chOff x="5463531" y="4228728"/>
              <a:chExt cx="2171318" cy="2160240"/>
            </a:xfrm>
          </p:grpSpPr>
          <p:grpSp>
            <p:nvGrpSpPr>
              <p:cNvPr id="79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96" name="Rounded Rectangle 95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97" name="Rounded Rectangle 96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80" name="Group 151"/>
              <p:cNvGrpSpPr/>
              <p:nvPr/>
            </p:nvGrpSpPr>
            <p:grpSpPr>
              <a:xfrm>
                <a:off x="7448330" y="5940549"/>
                <a:ext cx="186519" cy="249460"/>
                <a:chOff x="5543832" y="4456702"/>
                <a:chExt cx="131146" cy="175403"/>
              </a:xfrm>
            </p:grpSpPr>
            <p:sp>
              <p:nvSpPr>
                <p:cNvPr id="93" name="Flowchart: Process 17"/>
                <p:cNvSpPr/>
                <p:nvPr/>
              </p:nvSpPr>
              <p:spPr>
                <a:xfrm>
                  <a:off x="5543833" y="4456702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94" name="Flowchart: Process 31"/>
                <p:cNvSpPr/>
                <p:nvPr/>
              </p:nvSpPr>
              <p:spPr>
                <a:xfrm>
                  <a:off x="5543832" y="4554485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95" name="Flowchart: Process 32"/>
                <p:cNvSpPr/>
                <p:nvPr/>
              </p:nvSpPr>
              <p:spPr>
                <a:xfrm>
                  <a:off x="5629259" y="4553959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81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82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88" name="Oval 87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83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84" name="Freeform 83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87" name="Freeform 86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113" name="Group 112"/>
          <p:cNvGrpSpPr/>
          <p:nvPr/>
        </p:nvGrpSpPr>
        <p:grpSpPr>
          <a:xfrm>
            <a:off x="6994081" y="4449638"/>
            <a:ext cx="1094026" cy="1067594"/>
            <a:chOff x="6765555" y="4555672"/>
            <a:chExt cx="1169832" cy="1141568"/>
          </a:xfrm>
        </p:grpSpPr>
        <p:grpSp>
          <p:nvGrpSpPr>
            <p:cNvPr id="114" name="Group 113"/>
            <p:cNvGrpSpPr/>
            <p:nvPr/>
          </p:nvGrpSpPr>
          <p:grpSpPr>
            <a:xfrm>
              <a:off x="7411796" y="4602290"/>
              <a:ext cx="523591" cy="1076529"/>
              <a:chOff x="7036228" y="4345761"/>
              <a:chExt cx="990815" cy="2037162"/>
            </a:xfrm>
          </p:grpSpPr>
          <p:grpSp>
            <p:nvGrpSpPr>
              <p:cNvPr id="136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147" name="Block Arc 146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48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49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138" name="Freeform 137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139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140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142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43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44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45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46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141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115" name="Group 114"/>
            <p:cNvGrpSpPr/>
            <p:nvPr/>
          </p:nvGrpSpPr>
          <p:grpSpPr>
            <a:xfrm>
              <a:off x="6765555" y="4555672"/>
              <a:ext cx="1147423" cy="1141568"/>
              <a:chOff x="5463531" y="4228728"/>
              <a:chExt cx="2171318" cy="2160240"/>
            </a:xfrm>
          </p:grpSpPr>
          <p:grpSp>
            <p:nvGrpSpPr>
              <p:cNvPr id="116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133" name="Rounded Rectangle 132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34" name="Rounded Rectangle 133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117" name="Group 151"/>
              <p:cNvGrpSpPr/>
              <p:nvPr/>
            </p:nvGrpSpPr>
            <p:grpSpPr>
              <a:xfrm>
                <a:off x="7448330" y="5940549"/>
                <a:ext cx="186519" cy="249460"/>
                <a:chOff x="5543832" y="4456702"/>
                <a:chExt cx="131146" cy="175403"/>
              </a:xfrm>
            </p:grpSpPr>
            <p:sp>
              <p:nvSpPr>
                <p:cNvPr id="130" name="Flowchart: Process 17"/>
                <p:cNvSpPr/>
                <p:nvPr/>
              </p:nvSpPr>
              <p:spPr>
                <a:xfrm>
                  <a:off x="5543833" y="4456702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31" name="Flowchart: Process 31"/>
                <p:cNvSpPr/>
                <p:nvPr/>
              </p:nvSpPr>
              <p:spPr>
                <a:xfrm>
                  <a:off x="5543832" y="4554485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32" name="Flowchart: Process 32"/>
                <p:cNvSpPr/>
                <p:nvPr/>
              </p:nvSpPr>
              <p:spPr>
                <a:xfrm>
                  <a:off x="5629259" y="4553959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118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119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125" name="Oval 124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9" name="Oval 128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120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121" name="Freeform 120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24" name="Freeform 123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557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la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053" y="5541236"/>
            <a:ext cx="13474757" cy="18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9592" y="-27384"/>
            <a:ext cx="8151531" cy="649052"/>
          </a:xfrm>
          <a:prstGeom prst="rect">
            <a:avLst/>
          </a:prstGeom>
        </p:spPr>
        <p:txBody>
          <a:bodyPr wrap="square" lIns="64291" tIns="32145" rIns="64291" bIns="32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3796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Campus 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of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the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future</a:t>
            </a:r>
            <a:r>
              <a:rPr lang="nl-NL" sz="3796" b="1" dirty="0">
                <a:solidFill>
                  <a:srgbClr val="F79646">
                    <a:lumMod val="75000"/>
                  </a:srgbClr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:</a:t>
            </a:r>
            <a:r>
              <a:rPr lang="nl-NL" sz="3796" b="1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3796" b="1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workplace</a:t>
            </a:r>
            <a:endParaRPr lang="en-US" sz="2531" dirty="0"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04531" y="893745"/>
            <a:ext cx="9313035" cy="3532901"/>
            <a:chOff x="-1380662" y="965360"/>
            <a:chExt cx="11809313" cy="4479865"/>
          </a:xfrm>
        </p:grpSpPr>
        <p:sp>
          <p:nvSpPr>
            <p:cNvPr id="6" name="TextBox 5"/>
            <p:cNvSpPr txBox="1"/>
            <p:nvPr/>
          </p:nvSpPr>
          <p:spPr>
            <a:xfrm>
              <a:off x="-1380662" y="2087173"/>
              <a:ext cx="4128458" cy="897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Individual territory 2.0</a:t>
              </a:r>
            </a:p>
            <a:p>
              <a:pPr algn="ctr"/>
              <a:r>
                <a:rPr lang="en-US" sz="2000" dirty="0"/>
                <a:t>(quiet) cellular office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5776" y="2087173"/>
              <a:ext cx="4128458" cy="897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Activity-based workplaces</a:t>
              </a:r>
            </a:p>
            <a:p>
              <a:pPr algn="ctr"/>
              <a:r>
                <a:rPr lang="en-US" sz="2000" dirty="0"/>
                <a:t>to share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00193" y="2087172"/>
              <a:ext cx="4128458" cy="897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Workplaces off-campus</a:t>
              </a:r>
            </a:p>
            <a:p>
              <a:pPr algn="ctr"/>
              <a:r>
                <a:rPr lang="en-US" sz="2000" dirty="0"/>
                <a:t>like home</a:t>
              </a:r>
              <a:r>
                <a:rPr lang="mr-IN" sz="2000" dirty="0"/>
                <a:t>…</a:t>
              </a:r>
              <a:endParaRPr lang="en-US" sz="2000" dirty="0"/>
            </a:p>
          </p:txBody>
        </p:sp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" r="65423" b="35142"/>
            <a:stretch/>
          </p:blipFill>
          <p:spPr bwMode="auto">
            <a:xfrm>
              <a:off x="-243167" y="965360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4" t="-89" r="34420" b="35142"/>
            <a:stretch/>
          </p:blipFill>
          <p:spPr bwMode="auto">
            <a:xfrm>
              <a:off x="3814378" y="965360"/>
              <a:ext cx="757623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0" t="-534" r="833" b="35587"/>
            <a:stretch/>
          </p:blipFill>
          <p:spPr bwMode="auto">
            <a:xfrm>
              <a:off x="7932373" y="987365"/>
              <a:ext cx="826216" cy="10014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7"/>
            <a:stretch/>
          </p:blipFill>
          <p:spPr bwMode="auto">
            <a:xfrm>
              <a:off x="-698547" y="3062296"/>
              <a:ext cx="2678259" cy="23829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221" y="3062296"/>
              <a:ext cx="3309624" cy="238292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6332"/>
          <a:stretch/>
        </p:blipFill>
        <p:spPr>
          <a:xfrm>
            <a:off x="6128314" y="2579081"/>
            <a:ext cx="2740163" cy="18430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11877" y="4509120"/>
            <a:ext cx="1094026" cy="1067594"/>
            <a:chOff x="6765555" y="4555672"/>
            <a:chExt cx="1169832" cy="1141568"/>
          </a:xfrm>
        </p:grpSpPr>
        <p:grpSp>
          <p:nvGrpSpPr>
            <p:cNvPr id="20" name="Group 19"/>
            <p:cNvGrpSpPr/>
            <p:nvPr/>
          </p:nvGrpSpPr>
          <p:grpSpPr>
            <a:xfrm>
              <a:off x="7411796" y="4602290"/>
              <a:ext cx="523591" cy="1076529"/>
              <a:chOff x="7036228" y="4345761"/>
              <a:chExt cx="990815" cy="2037162"/>
            </a:xfrm>
          </p:grpSpPr>
          <p:grpSp>
            <p:nvGrpSpPr>
              <p:cNvPr id="42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53" name="Block Arc 52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54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55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43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44" name="Freeform 43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45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46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48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9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50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51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52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47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21" name="Group 20"/>
            <p:cNvGrpSpPr/>
            <p:nvPr/>
          </p:nvGrpSpPr>
          <p:grpSpPr>
            <a:xfrm>
              <a:off x="6765555" y="4555672"/>
              <a:ext cx="1147423" cy="1141568"/>
              <a:chOff x="5463531" y="4228728"/>
              <a:chExt cx="2171318" cy="2160240"/>
            </a:xfrm>
          </p:grpSpPr>
          <p:grpSp>
            <p:nvGrpSpPr>
              <p:cNvPr id="22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23" name="Group 151"/>
              <p:cNvGrpSpPr/>
              <p:nvPr/>
            </p:nvGrpSpPr>
            <p:grpSpPr>
              <a:xfrm>
                <a:off x="7448330" y="5940549"/>
                <a:ext cx="186519" cy="249460"/>
                <a:chOff x="5543832" y="4456702"/>
                <a:chExt cx="131146" cy="175403"/>
              </a:xfrm>
            </p:grpSpPr>
            <p:sp>
              <p:nvSpPr>
                <p:cNvPr id="36" name="Flowchart: Process 17"/>
                <p:cNvSpPr/>
                <p:nvPr/>
              </p:nvSpPr>
              <p:spPr>
                <a:xfrm>
                  <a:off x="5543833" y="4456702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37" name="Flowchart: Process 31"/>
                <p:cNvSpPr/>
                <p:nvPr/>
              </p:nvSpPr>
              <p:spPr>
                <a:xfrm>
                  <a:off x="5543832" y="4554485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38" name="Flowchart: Process 32"/>
                <p:cNvSpPr/>
                <p:nvPr/>
              </p:nvSpPr>
              <p:spPr>
                <a:xfrm>
                  <a:off x="5629259" y="4553959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24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25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31" name="Oval 30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32" name="Oval 31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26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27" name="Freeform 26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30" name="Freeform 29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56" name="Group 55"/>
          <p:cNvGrpSpPr/>
          <p:nvPr/>
        </p:nvGrpSpPr>
        <p:grpSpPr>
          <a:xfrm>
            <a:off x="4042989" y="4509120"/>
            <a:ext cx="1094026" cy="1067594"/>
            <a:chOff x="6765555" y="4555672"/>
            <a:chExt cx="1169832" cy="1141568"/>
          </a:xfrm>
        </p:grpSpPr>
        <p:grpSp>
          <p:nvGrpSpPr>
            <p:cNvPr id="57" name="Group 56"/>
            <p:cNvGrpSpPr/>
            <p:nvPr/>
          </p:nvGrpSpPr>
          <p:grpSpPr>
            <a:xfrm>
              <a:off x="7411796" y="4602290"/>
              <a:ext cx="523591" cy="1076529"/>
              <a:chOff x="7036228" y="4345761"/>
              <a:chExt cx="990815" cy="2037162"/>
            </a:xfrm>
          </p:grpSpPr>
          <p:grpSp>
            <p:nvGrpSpPr>
              <p:cNvPr id="79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90" name="Block Arc 89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91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92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80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81" name="Freeform 80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82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83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85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86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87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88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89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84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58" name="Group 57"/>
            <p:cNvGrpSpPr/>
            <p:nvPr/>
          </p:nvGrpSpPr>
          <p:grpSpPr>
            <a:xfrm>
              <a:off x="6765555" y="4555672"/>
              <a:ext cx="1147423" cy="1141568"/>
              <a:chOff x="5463531" y="4228728"/>
              <a:chExt cx="2171318" cy="2160240"/>
            </a:xfrm>
          </p:grpSpPr>
          <p:grpSp>
            <p:nvGrpSpPr>
              <p:cNvPr id="59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76" name="Rounded Rectangle 75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60" name="Group 151"/>
              <p:cNvGrpSpPr/>
              <p:nvPr/>
            </p:nvGrpSpPr>
            <p:grpSpPr>
              <a:xfrm>
                <a:off x="7448330" y="5940549"/>
                <a:ext cx="186519" cy="249460"/>
                <a:chOff x="5543832" y="4456702"/>
                <a:chExt cx="131146" cy="175403"/>
              </a:xfrm>
            </p:grpSpPr>
            <p:sp>
              <p:nvSpPr>
                <p:cNvPr id="73" name="Flowchart: Process 17"/>
                <p:cNvSpPr/>
                <p:nvPr/>
              </p:nvSpPr>
              <p:spPr>
                <a:xfrm>
                  <a:off x="5543833" y="4456702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4" name="Flowchart: Process 31"/>
                <p:cNvSpPr/>
                <p:nvPr/>
              </p:nvSpPr>
              <p:spPr>
                <a:xfrm>
                  <a:off x="5543832" y="4554485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75" name="Flowchart: Process 32"/>
                <p:cNvSpPr/>
                <p:nvPr/>
              </p:nvSpPr>
              <p:spPr>
                <a:xfrm>
                  <a:off x="5629259" y="4553959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61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62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63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64" name="Freeform 63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7" name="Freeform 66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93" name="Group 92"/>
          <p:cNvGrpSpPr/>
          <p:nvPr/>
        </p:nvGrpSpPr>
        <p:grpSpPr>
          <a:xfrm>
            <a:off x="7006366" y="4521646"/>
            <a:ext cx="1094026" cy="1067594"/>
            <a:chOff x="6765555" y="4555672"/>
            <a:chExt cx="1169832" cy="1141568"/>
          </a:xfrm>
        </p:grpSpPr>
        <p:grpSp>
          <p:nvGrpSpPr>
            <p:cNvPr id="94" name="Group 93"/>
            <p:cNvGrpSpPr/>
            <p:nvPr/>
          </p:nvGrpSpPr>
          <p:grpSpPr>
            <a:xfrm>
              <a:off x="7411796" y="4602290"/>
              <a:ext cx="523591" cy="1076529"/>
              <a:chOff x="7036228" y="4345761"/>
              <a:chExt cx="990815" cy="2037162"/>
            </a:xfrm>
          </p:grpSpPr>
          <p:grpSp>
            <p:nvGrpSpPr>
              <p:cNvPr id="116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127" name="Block Arc 126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28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29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118" name="Freeform 117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119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120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122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23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24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25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126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121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95" name="Group 94"/>
            <p:cNvGrpSpPr/>
            <p:nvPr/>
          </p:nvGrpSpPr>
          <p:grpSpPr>
            <a:xfrm>
              <a:off x="6765555" y="4555672"/>
              <a:ext cx="1147423" cy="1141568"/>
              <a:chOff x="5463531" y="4228728"/>
              <a:chExt cx="2171318" cy="2160240"/>
            </a:xfrm>
          </p:grpSpPr>
          <p:grpSp>
            <p:nvGrpSpPr>
              <p:cNvPr id="96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113" name="Rounded Rectangle 112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97" name="Group 151"/>
              <p:cNvGrpSpPr/>
              <p:nvPr/>
            </p:nvGrpSpPr>
            <p:grpSpPr>
              <a:xfrm>
                <a:off x="7448330" y="5940549"/>
                <a:ext cx="186519" cy="249460"/>
                <a:chOff x="5543832" y="4456702"/>
                <a:chExt cx="131146" cy="175403"/>
              </a:xfrm>
            </p:grpSpPr>
            <p:sp>
              <p:nvSpPr>
                <p:cNvPr id="110" name="Flowchart: Process 17"/>
                <p:cNvSpPr/>
                <p:nvPr/>
              </p:nvSpPr>
              <p:spPr>
                <a:xfrm>
                  <a:off x="5543833" y="4456702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11" name="Flowchart: Process 31"/>
                <p:cNvSpPr/>
                <p:nvPr/>
              </p:nvSpPr>
              <p:spPr>
                <a:xfrm>
                  <a:off x="5543832" y="4554485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112" name="Flowchart: Process 32"/>
                <p:cNvSpPr/>
                <p:nvPr/>
              </p:nvSpPr>
              <p:spPr>
                <a:xfrm>
                  <a:off x="5629259" y="4553959"/>
                  <a:ext cx="45719" cy="77620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98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99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105" name="Oval 104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100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101" name="Freeform 100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104" name="Freeform 103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10484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9832" y="116632"/>
            <a:ext cx="5992769" cy="4187906"/>
          </a:xfrm>
          <a:prstGeom prst="rect">
            <a:avLst/>
          </a:prstGeom>
        </p:spPr>
        <p:txBody>
          <a:bodyPr wrap="square" lIns="64291" tIns="32145" rIns="64291" bIns="32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Content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presentation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based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12" dirty="0">
              <a:solidFill>
                <a:srgbClr val="000000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  <a:p>
            <a:pPr marL="401773" indent="-40177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Campus </a:t>
            </a:r>
            <a:r>
              <a:rPr lang="nl-NL" sz="218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NL - past, present &amp; </a:t>
            </a:r>
            <a:r>
              <a:rPr lang="nl-NL" sz="2180" b="1" dirty="0" err="1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future</a:t>
            </a:r>
            <a:br>
              <a:rPr lang="nl-NL" sz="218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</a:b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14 Dutch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universities</a:t>
            </a: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assessed</a:t>
            </a: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 in 2006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and</a:t>
            </a: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 2016,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commissioned</a:t>
            </a: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by</a:t>
            </a: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all</a:t>
            </a:r>
            <a:r>
              <a:rPr lang="nl-NL" sz="2180" dirty="0"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latin typeface="Arial"/>
                <a:ea typeface="ヒラギノ角ゴ ProN W3" charset="0"/>
                <a:cs typeface="Arial"/>
                <a:sym typeface="Gill Sans" charset="0"/>
              </a:rPr>
              <a:t>universities</a:t>
            </a:r>
            <a:br>
              <a:rPr lang="nl-NL" sz="218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</a:br>
            <a:endParaRPr lang="nl-NL" sz="2180" b="1" dirty="0">
              <a:solidFill>
                <a:srgbClr val="E46C0A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  <a:p>
            <a:pPr marL="401773" indent="-40177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Dissertation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“Managing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the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university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campus” (2011)</a:t>
            </a:r>
            <a:br>
              <a:rPr lang="nl-NL" sz="2180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</a:br>
            <a:endParaRPr lang="nl-NL" sz="2180" b="1" dirty="0">
              <a:solidFill>
                <a:srgbClr val="E46C0A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  <a:p>
            <a:pPr marL="401773" indent="-401773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Case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study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research:</a:t>
            </a:r>
            <a:b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</a:b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“European campus”: 28 EU member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states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(2014), 39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Science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parks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in/as </a:t>
            </a:r>
            <a:r>
              <a:rPr lang="nl-NL" sz="218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cities</a:t>
            </a:r>
            <a:r>
              <a:rPr lang="nl-NL" sz="218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 (2017)</a:t>
            </a:r>
            <a:endParaRPr lang="en-US" sz="2180" b="1" dirty="0">
              <a:solidFill>
                <a:srgbClr val="E46C0A"/>
              </a:solidFill>
              <a:latin typeface="Arial"/>
              <a:ea typeface="ヒラギノ角ゴ ProN W3" charset="0"/>
              <a:cs typeface="Arial"/>
              <a:sym typeface="Gill Sans" charset="0"/>
            </a:endParaRPr>
          </a:p>
        </p:txBody>
      </p:sp>
      <p:pic>
        <p:nvPicPr>
          <p:cNvPr id="2" name="Picture 1" descr="Campus NL cov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304256" cy="2645192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" name="Picture 5" descr="Cover_managing the university campus_20.01.p1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4725144"/>
            <a:ext cx="1512465" cy="18160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" name="Picture 6" descr="D:\getzovlas\Desktop\EU 28 GRAPHICS\1_1_Integrating Information\September 2014\Print September Edition 1\Cover_The European Campus_Front Pa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36" y="4725144"/>
            <a:ext cx="1583904" cy="18149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10" y="4725144"/>
            <a:ext cx="1569549" cy="18137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" y="3128036"/>
            <a:ext cx="2585391" cy="3444488"/>
          </a:xfrm>
          <a:prstGeom prst="rect">
            <a:avLst/>
          </a:prstGeom>
          <a:noFill/>
          <a:effectLst>
            <a:outerShdw blurRad="63500" sx="99000" sy="99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5" name="Picture 5" descr="TU_d_line_P3_whit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6117299"/>
            <a:ext cx="1791239" cy="9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33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476672" y="156983"/>
            <a:ext cx="121446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733" b="1" dirty="0">
                <a:latin typeface="Arial"/>
                <a:cs typeface="Arial"/>
              </a:rPr>
              <a:t>Campus </a:t>
            </a:r>
            <a:r>
              <a:rPr lang="nl-NL" sz="3733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of </a:t>
            </a:r>
            <a:r>
              <a:rPr lang="nl-NL" sz="3733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3733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3733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future</a:t>
            </a:r>
            <a:r>
              <a:rPr lang="nl-NL" sz="3733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667" dirty="0">
                <a:latin typeface="Arial"/>
                <a:cs typeface="Arial"/>
              </a:rPr>
              <a:t>= </a:t>
            </a:r>
            <a:r>
              <a:rPr lang="en-US" sz="2667" dirty="0" err="1">
                <a:latin typeface="Arial"/>
                <a:cs typeface="Arial"/>
              </a:rPr>
              <a:t>combi</a:t>
            </a:r>
            <a:r>
              <a:rPr lang="en-US" sz="2667" dirty="0">
                <a:latin typeface="Arial"/>
                <a:cs typeface="Arial"/>
              </a:rPr>
              <a:t> to discuss with university community</a:t>
            </a:r>
            <a:endParaRPr lang="nl-NL" sz="2667" dirty="0">
              <a:latin typeface="Arial"/>
              <a:cs typeface="Arial"/>
            </a:endParaRP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523999" y="5383486"/>
            <a:ext cx="17474804" cy="1645929"/>
            <a:chOff x="0" y="4037614"/>
            <a:chExt cx="13106103" cy="1234447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4037614"/>
              <a:ext cx="13106103" cy="1105886"/>
              <a:chOff x="0" y="4037614"/>
              <a:chExt cx="13106103" cy="1105886"/>
            </a:xfrm>
          </p:grpSpPr>
          <p:pic>
            <p:nvPicPr>
              <p:cNvPr id="21" name="Picture 20" descr="people layer.jpg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72" r="-1"/>
              <a:stretch/>
            </p:blipFill>
            <p:spPr bwMode="auto">
              <a:xfrm>
                <a:off x="7812360" y="4037614"/>
                <a:ext cx="5293743" cy="110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" descr="people layer.jp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37614"/>
                <a:ext cx="7886031" cy="1105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5" descr="TU_d_line_P3_white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587974"/>
              <a:ext cx="1343429" cy="68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-807111" y="1401870"/>
            <a:ext cx="10851719" cy="3981616"/>
            <a:chOff x="-1352728" y="1087278"/>
            <a:chExt cx="11877390" cy="4357946"/>
          </a:xfrm>
        </p:grpSpPr>
        <p:pic>
          <p:nvPicPr>
            <p:cNvPr id="36" name="Picture 35" descr="DSC_064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52" y="1087278"/>
              <a:ext cx="2646120" cy="175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012 Harvard Square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47"/>
            <a:stretch/>
          </p:blipFill>
          <p:spPr bwMode="auto">
            <a:xfrm>
              <a:off x="3181533" y="1089226"/>
              <a:ext cx="2670416" cy="1758372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38" name="Afbeelding 24" descr="download.jpg"/>
            <p:cNvPicPr/>
            <p:nvPr/>
          </p:nvPicPr>
          <p:blipFill rotWithShape="1">
            <a:blip r:embed="rId6" cstate="print"/>
            <a:srcRect l="1638" r="12667"/>
            <a:stretch/>
          </p:blipFill>
          <p:spPr>
            <a:xfrm>
              <a:off x="6126053" y="1089228"/>
              <a:ext cx="2670416" cy="1744713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" r="65423" b="35142"/>
            <a:stretch/>
          </p:blipFill>
          <p:spPr bwMode="auto">
            <a:xfrm>
              <a:off x="330655" y="3051776"/>
              <a:ext cx="1974595" cy="23934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4" t="-89" r="34420" b="35142"/>
            <a:stretch/>
          </p:blipFill>
          <p:spPr bwMode="auto">
            <a:xfrm>
              <a:off x="3402997" y="3031445"/>
              <a:ext cx="1810660" cy="23934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90" t="-534" r="833" b="35587"/>
            <a:stretch/>
          </p:blipFill>
          <p:spPr bwMode="auto">
            <a:xfrm>
              <a:off x="6804999" y="3014309"/>
              <a:ext cx="1974595" cy="23934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65705" y="2884571"/>
              <a:ext cx="1628972" cy="352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8" b="1" dirty="0">
                  <a:latin typeface="Arial"/>
                  <a:cs typeface="Arial"/>
                </a:rPr>
                <a:t>A = traditional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3860" y="2884571"/>
              <a:ext cx="1418978" cy="352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8" b="1" dirty="0">
                  <a:latin typeface="Arial"/>
                  <a:cs typeface="Arial"/>
                </a:rPr>
                <a:t>B = network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47769" y="2884571"/>
              <a:ext cx="1241045" cy="352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88" b="1" dirty="0">
                  <a:latin typeface="Arial"/>
                  <a:cs typeface="Arial"/>
                </a:rPr>
                <a:t>C = virtual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041947" y="1336850"/>
              <a:ext cx="1482715" cy="1249465"/>
              <a:chOff x="5463531" y="4228728"/>
              <a:chExt cx="2563512" cy="2160240"/>
            </a:xfrm>
          </p:grpSpPr>
          <p:grpSp>
            <p:nvGrpSpPr>
              <p:cNvPr id="23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27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28" name="Block Arc 27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29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30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31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32" name="Freeform 31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33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34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39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0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1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2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43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35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  <p:grpSp>
            <p:nvGrpSpPr>
              <p:cNvPr id="44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45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46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47" name="Freeform 46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50" name="Freeform 49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  <p:grpSp>
          <p:nvGrpSpPr>
            <p:cNvPr id="56" name="Group 55"/>
            <p:cNvGrpSpPr/>
            <p:nvPr/>
          </p:nvGrpSpPr>
          <p:grpSpPr>
            <a:xfrm>
              <a:off x="-1352728" y="1329852"/>
              <a:ext cx="1482715" cy="1249465"/>
              <a:chOff x="5463531" y="4228728"/>
              <a:chExt cx="2563512" cy="2160240"/>
            </a:xfrm>
          </p:grpSpPr>
          <p:grpSp>
            <p:nvGrpSpPr>
              <p:cNvPr id="57" name="Group 126"/>
              <p:cNvGrpSpPr/>
              <p:nvPr/>
            </p:nvGrpSpPr>
            <p:grpSpPr>
              <a:xfrm>
                <a:off x="5603003" y="5688833"/>
                <a:ext cx="233060" cy="700135"/>
                <a:chOff x="1879994" y="476672"/>
                <a:chExt cx="243733" cy="810737"/>
              </a:xfrm>
              <a:solidFill>
                <a:srgbClr val="F8A45E"/>
              </a:solidFill>
              <a:effectLst/>
            </p:grpSpPr>
            <p:sp>
              <p:nvSpPr>
                <p:cNvPr id="84" name="Rounded Rectangle 83"/>
                <p:cNvSpPr/>
                <p:nvPr/>
              </p:nvSpPr>
              <p:spPr>
                <a:xfrm>
                  <a:off x="1879994" y="639159"/>
                  <a:ext cx="243733" cy="3398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85" name="Rounded Rectangle 84"/>
                <p:cNvSpPr/>
                <p:nvPr/>
              </p:nvSpPr>
              <p:spPr>
                <a:xfrm>
                  <a:off x="1937204" y="908719"/>
                  <a:ext cx="129309" cy="37869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937204" y="476672"/>
                  <a:ext cx="144000" cy="144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58" name="Group 136"/>
              <p:cNvGrpSpPr/>
              <p:nvPr/>
            </p:nvGrpSpPr>
            <p:grpSpPr>
              <a:xfrm>
                <a:off x="7150472" y="4345761"/>
                <a:ext cx="876571" cy="603047"/>
                <a:chOff x="6876256" y="842225"/>
                <a:chExt cx="792007" cy="540000"/>
              </a:xfrm>
              <a:solidFill>
                <a:srgbClr val="FFCC00"/>
              </a:solidFill>
              <a:effectLst/>
            </p:grpSpPr>
            <p:sp>
              <p:nvSpPr>
                <p:cNvPr id="81" name="Block Arc 80"/>
                <p:cNvSpPr/>
                <p:nvPr/>
              </p:nvSpPr>
              <p:spPr>
                <a:xfrm rot="16200000">
                  <a:off x="7038263" y="752225"/>
                  <a:ext cx="540000" cy="720000"/>
                </a:xfrm>
                <a:prstGeom prst="blockArc">
                  <a:avLst>
                    <a:gd name="adj1" fmla="val 10800000"/>
                    <a:gd name="adj2" fmla="val 0"/>
                    <a:gd name="adj3" fmla="val 958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82" name="Flowchart: Process 9"/>
                <p:cNvSpPr/>
                <p:nvPr/>
              </p:nvSpPr>
              <p:spPr>
                <a:xfrm>
                  <a:off x="6876256" y="1052736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sp>
              <p:nvSpPr>
                <p:cNvPr id="83" name="Flowchart: Process 10"/>
                <p:cNvSpPr/>
                <p:nvPr/>
              </p:nvSpPr>
              <p:spPr>
                <a:xfrm>
                  <a:off x="6876256" y="1124744"/>
                  <a:ext cx="360040" cy="36000"/>
                </a:xfrm>
                <a:prstGeom prst="flowChartProces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black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</p:grpSp>
          <p:grpSp>
            <p:nvGrpSpPr>
              <p:cNvPr id="59" name="Group 136"/>
              <p:cNvGrpSpPr/>
              <p:nvPr/>
            </p:nvGrpSpPr>
            <p:grpSpPr>
              <a:xfrm>
                <a:off x="7036228" y="5777826"/>
                <a:ext cx="770938" cy="605097"/>
                <a:chOff x="6732959" y="5040461"/>
                <a:chExt cx="542066" cy="425459"/>
              </a:xfrm>
            </p:grpSpPr>
            <p:sp>
              <p:nvSpPr>
                <p:cNvPr id="72" name="Freeform 71"/>
                <p:cNvSpPr/>
                <p:nvPr/>
              </p:nvSpPr>
              <p:spPr>
                <a:xfrm flipH="1">
                  <a:off x="6732959" y="5325089"/>
                  <a:ext cx="542066" cy="140831"/>
                </a:xfrm>
                <a:custGeom>
                  <a:avLst/>
                  <a:gdLst>
                    <a:gd name="connsiteX0" fmla="*/ 0 w 580626"/>
                    <a:gd name="connsiteY0" fmla="*/ 0 h 111258"/>
                    <a:gd name="connsiteX1" fmla="*/ 378972 w 580626"/>
                    <a:gd name="connsiteY1" fmla="*/ 6953 h 111258"/>
                    <a:gd name="connsiteX2" fmla="*/ 580626 w 580626"/>
                    <a:gd name="connsiteY2" fmla="*/ 107781 h 111258"/>
                    <a:gd name="connsiteX3" fmla="*/ 93874 w 580626"/>
                    <a:gd name="connsiteY3" fmla="*/ 111258 h 111258"/>
                    <a:gd name="connsiteX4" fmla="*/ 0 w 580626"/>
                    <a:gd name="connsiteY4" fmla="*/ 0 h 1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0626" h="111258">
                      <a:moveTo>
                        <a:pt x="0" y="0"/>
                      </a:moveTo>
                      <a:lnTo>
                        <a:pt x="378972" y="6953"/>
                      </a:lnTo>
                      <a:lnTo>
                        <a:pt x="580626" y="107781"/>
                      </a:lnTo>
                      <a:lnTo>
                        <a:pt x="93874" y="1112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D69B">
                    <a:alpha val="60000"/>
                  </a:srgbClr>
                </a:solidFill>
                <a:ln w="6350">
                  <a:solidFill>
                    <a:srgbClr val="A3C167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nl-NL" sz="2400">
                    <a:solidFill>
                      <a:prstClr val="white"/>
                    </a:solidFill>
                    <a:latin typeface="Khmer UI" pitchFamily="34" charset="0"/>
                    <a:cs typeface="Khmer UI" pitchFamily="34" charset="0"/>
                  </a:endParaRPr>
                </a:p>
              </p:txBody>
            </p:sp>
            <p:grpSp>
              <p:nvGrpSpPr>
                <p:cNvPr id="73" name="Group 150"/>
                <p:cNvGrpSpPr/>
                <p:nvPr/>
              </p:nvGrpSpPr>
              <p:grpSpPr>
                <a:xfrm>
                  <a:off x="6981116" y="5040461"/>
                  <a:ext cx="216024" cy="333396"/>
                  <a:chOff x="5502227" y="4342280"/>
                  <a:chExt cx="216024" cy="333396"/>
                </a:xfrm>
                <a:effectLst/>
              </p:grpSpPr>
              <p:grpSp>
                <p:nvGrpSpPr>
                  <p:cNvPr id="74" name="Group 151"/>
                  <p:cNvGrpSpPr/>
                  <p:nvPr/>
                </p:nvGrpSpPr>
                <p:grpSpPr>
                  <a:xfrm>
                    <a:off x="5502227" y="4437112"/>
                    <a:ext cx="216024" cy="238564"/>
                    <a:chOff x="5502227" y="4437112"/>
                    <a:chExt cx="216024" cy="238564"/>
                  </a:xfrm>
                </p:grpSpPr>
                <p:sp>
                  <p:nvSpPr>
                    <p:cNvPr id="76" name="Flowchart: Process 16"/>
                    <p:cNvSpPr/>
                    <p:nvPr/>
                  </p:nvSpPr>
                  <p:spPr>
                    <a:xfrm>
                      <a:off x="5502227" y="4437112"/>
                      <a:ext cx="216024" cy="238564"/>
                    </a:xfrm>
                    <a:prstGeom prst="flowChartProcess">
                      <a:avLst/>
                    </a:prstGeom>
                    <a:solidFill>
                      <a:srgbClr val="A3C167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77" name="Flowchart: Process 17"/>
                    <p:cNvSpPr/>
                    <p:nvPr/>
                  </p:nvSpPr>
                  <p:spPr>
                    <a:xfrm>
                      <a:off x="5543833" y="4456702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78" name="Flowchart: Process 18"/>
                    <p:cNvSpPr/>
                    <p:nvPr/>
                  </p:nvSpPr>
                  <p:spPr>
                    <a:xfrm>
                      <a:off x="5629260" y="4456176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79" name="Flowchart: Process 31"/>
                    <p:cNvSpPr/>
                    <p:nvPr/>
                  </p:nvSpPr>
                  <p:spPr>
                    <a:xfrm>
                      <a:off x="5543832" y="4554485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  <p:sp>
                  <p:nvSpPr>
                    <p:cNvPr id="80" name="Flowchart: Process 32"/>
                    <p:cNvSpPr/>
                    <p:nvPr/>
                  </p:nvSpPr>
                  <p:spPr>
                    <a:xfrm>
                      <a:off x="5629259" y="4553959"/>
                      <a:ext cx="45719" cy="77620"/>
                    </a:xfrm>
                    <a:prstGeom prst="flowChartProcess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 sz="2400">
                        <a:solidFill>
                          <a:prstClr val="white"/>
                        </a:solidFill>
                        <a:latin typeface="Khmer UI" pitchFamily="34" charset="0"/>
                        <a:cs typeface="Khmer UI" pitchFamily="34" charset="0"/>
                      </a:endParaRPr>
                    </a:p>
                  </p:txBody>
                </p:sp>
              </p:grpSp>
              <p:sp>
                <p:nvSpPr>
                  <p:cNvPr id="75" name="Isosceles Triangle 18"/>
                  <p:cNvSpPr/>
                  <p:nvPr/>
                </p:nvSpPr>
                <p:spPr>
                  <a:xfrm>
                    <a:off x="5502227" y="4342280"/>
                    <a:ext cx="216024" cy="94832"/>
                  </a:xfrm>
                  <a:prstGeom prst="triangle">
                    <a:avLst/>
                  </a:prstGeom>
                  <a:solidFill>
                    <a:srgbClr val="A3C167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  <p:grpSp>
            <p:nvGrpSpPr>
              <p:cNvPr id="60" name="Group 116"/>
              <p:cNvGrpSpPr/>
              <p:nvPr/>
            </p:nvGrpSpPr>
            <p:grpSpPr>
              <a:xfrm>
                <a:off x="5463531" y="4228728"/>
                <a:ext cx="512000" cy="653831"/>
                <a:chOff x="6873025" y="7251864"/>
                <a:chExt cx="360000" cy="459725"/>
              </a:xfrm>
            </p:grpSpPr>
            <p:grpSp>
              <p:nvGrpSpPr>
                <p:cNvPr id="61" name="Group 108"/>
                <p:cNvGrpSpPr/>
                <p:nvPr/>
              </p:nvGrpSpPr>
              <p:grpSpPr>
                <a:xfrm>
                  <a:off x="6873025" y="7351549"/>
                  <a:ext cx="360000" cy="360040"/>
                  <a:chOff x="2267720" y="651601"/>
                  <a:chExt cx="360000" cy="360040"/>
                </a:xfrm>
              </p:grpSpPr>
              <p:sp>
                <p:nvSpPr>
                  <p:cNvPr id="67" name="Oval 66"/>
                  <p:cNvSpPr/>
                  <p:nvPr/>
                </p:nvSpPr>
                <p:spPr>
                  <a:xfrm>
                    <a:off x="2267720" y="651601"/>
                    <a:ext cx="360000" cy="3600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2303720" y="68762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2339720" y="723621"/>
                    <a:ext cx="216000" cy="216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2375720" y="759621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5BAD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2411720" y="795621"/>
                    <a:ext cx="72000" cy="7200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12700">
                    <a:solidFill>
                      <a:srgbClr val="99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  <p:grpSp>
              <p:nvGrpSpPr>
                <p:cNvPr id="62" name="Group 109"/>
                <p:cNvGrpSpPr/>
                <p:nvPr/>
              </p:nvGrpSpPr>
              <p:grpSpPr>
                <a:xfrm rot="1140967">
                  <a:off x="7039570" y="7251864"/>
                  <a:ext cx="122527" cy="306318"/>
                  <a:chOff x="932503" y="922828"/>
                  <a:chExt cx="504056" cy="1259933"/>
                </a:xfrm>
                <a:solidFill>
                  <a:srgbClr val="5BADFF"/>
                </a:solidFill>
                <a:effectLst/>
              </p:grpSpPr>
              <p:sp>
                <p:nvSpPr>
                  <p:cNvPr id="63" name="Freeform 62"/>
                  <p:cNvSpPr/>
                  <p:nvPr/>
                </p:nvSpPr>
                <p:spPr>
                  <a:xfrm>
                    <a:off x="973394" y="990249"/>
                    <a:ext cx="425596" cy="526728"/>
                  </a:xfrm>
                  <a:custGeom>
                    <a:avLst/>
                    <a:gdLst>
                      <a:gd name="connsiteX0" fmla="*/ 109559 w 425596"/>
                      <a:gd name="connsiteY0" fmla="*/ 143270 h 526728"/>
                      <a:gd name="connsiteX1" fmla="*/ 88490 w 425596"/>
                      <a:gd name="connsiteY1" fmla="*/ 484590 h 526728"/>
                      <a:gd name="connsiteX2" fmla="*/ 126414 w 425596"/>
                      <a:gd name="connsiteY2" fmla="*/ 518300 h 526728"/>
                      <a:gd name="connsiteX3" fmla="*/ 185408 w 425596"/>
                      <a:gd name="connsiteY3" fmla="*/ 526728 h 526728"/>
                      <a:gd name="connsiteX4" fmla="*/ 252829 w 425596"/>
                      <a:gd name="connsiteY4" fmla="*/ 526728 h 526728"/>
                      <a:gd name="connsiteX5" fmla="*/ 307609 w 425596"/>
                      <a:gd name="connsiteY5" fmla="*/ 501445 h 526728"/>
                      <a:gd name="connsiteX6" fmla="*/ 337106 w 425596"/>
                      <a:gd name="connsiteY6" fmla="*/ 480376 h 526728"/>
                      <a:gd name="connsiteX7" fmla="*/ 320250 w 425596"/>
                      <a:gd name="connsiteY7" fmla="*/ 151698 h 526728"/>
                      <a:gd name="connsiteX8" fmla="*/ 383458 w 425596"/>
                      <a:gd name="connsiteY8" fmla="*/ 126415 h 526728"/>
                      <a:gd name="connsiteX9" fmla="*/ 425596 w 425596"/>
                      <a:gd name="connsiteY9" fmla="*/ 101132 h 526728"/>
                      <a:gd name="connsiteX10" fmla="*/ 425596 w 425596"/>
                      <a:gd name="connsiteY10" fmla="*/ 4214 h 526728"/>
                      <a:gd name="connsiteX11" fmla="*/ 4213 w 425596"/>
                      <a:gd name="connsiteY11" fmla="*/ 0 h 526728"/>
                      <a:gd name="connsiteX12" fmla="*/ 0 w 425596"/>
                      <a:gd name="connsiteY12" fmla="*/ 80063 h 526728"/>
                      <a:gd name="connsiteX13" fmla="*/ 58993 w 425596"/>
                      <a:gd name="connsiteY13" fmla="*/ 126415 h 526728"/>
                      <a:gd name="connsiteX14" fmla="*/ 109559 w 425596"/>
                      <a:gd name="connsiteY14" fmla="*/ 143270 h 52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5596" h="526728">
                        <a:moveTo>
                          <a:pt x="109559" y="143270"/>
                        </a:moveTo>
                        <a:lnTo>
                          <a:pt x="88490" y="484590"/>
                        </a:lnTo>
                        <a:lnTo>
                          <a:pt x="126414" y="518300"/>
                        </a:lnTo>
                        <a:lnTo>
                          <a:pt x="185408" y="526728"/>
                        </a:lnTo>
                        <a:lnTo>
                          <a:pt x="252829" y="526728"/>
                        </a:lnTo>
                        <a:lnTo>
                          <a:pt x="307609" y="501445"/>
                        </a:lnTo>
                        <a:lnTo>
                          <a:pt x="337106" y="480376"/>
                        </a:lnTo>
                        <a:lnTo>
                          <a:pt x="320250" y="151698"/>
                        </a:lnTo>
                        <a:lnTo>
                          <a:pt x="383458" y="126415"/>
                        </a:lnTo>
                        <a:lnTo>
                          <a:pt x="425596" y="101132"/>
                        </a:lnTo>
                        <a:lnTo>
                          <a:pt x="425596" y="4214"/>
                        </a:lnTo>
                        <a:lnTo>
                          <a:pt x="4213" y="0"/>
                        </a:lnTo>
                        <a:lnTo>
                          <a:pt x="0" y="80063"/>
                        </a:lnTo>
                        <a:lnTo>
                          <a:pt x="58993" y="126415"/>
                        </a:lnTo>
                        <a:lnTo>
                          <a:pt x="109559" y="1432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971600" y="922828"/>
                    <a:ext cx="425862" cy="1601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932503" y="1432700"/>
                    <a:ext cx="504056" cy="30761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  <p:sp>
                <p:nvSpPr>
                  <p:cNvPr id="66" name="Freeform 65"/>
                  <p:cNvSpPr/>
                  <p:nvPr/>
                </p:nvSpPr>
                <p:spPr>
                  <a:xfrm>
                    <a:off x="1150374" y="1736096"/>
                    <a:ext cx="58994" cy="446665"/>
                  </a:xfrm>
                  <a:custGeom>
                    <a:avLst/>
                    <a:gdLst>
                      <a:gd name="connsiteX0" fmla="*/ 0 w 58994"/>
                      <a:gd name="connsiteY0" fmla="*/ 4214 h 446665"/>
                      <a:gd name="connsiteX1" fmla="*/ 4214 w 58994"/>
                      <a:gd name="connsiteY1" fmla="*/ 341320 h 446665"/>
                      <a:gd name="connsiteX2" fmla="*/ 33711 w 58994"/>
                      <a:gd name="connsiteY2" fmla="*/ 446665 h 446665"/>
                      <a:gd name="connsiteX3" fmla="*/ 58994 w 58994"/>
                      <a:gd name="connsiteY3" fmla="*/ 324464 h 446665"/>
                      <a:gd name="connsiteX4" fmla="*/ 58994 w 58994"/>
                      <a:gd name="connsiteY4" fmla="*/ 0 h 446665"/>
                      <a:gd name="connsiteX5" fmla="*/ 0 w 58994"/>
                      <a:gd name="connsiteY5" fmla="*/ 4214 h 44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994" h="446665">
                        <a:moveTo>
                          <a:pt x="0" y="4214"/>
                        </a:moveTo>
                        <a:cubicBezTo>
                          <a:pt x="1405" y="116583"/>
                          <a:pt x="2809" y="228951"/>
                          <a:pt x="4214" y="341320"/>
                        </a:cubicBezTo>
                        <a:lnTo>
                          <a:pt x="33711" y="446665"/>
                        </a:lnTo>
                        <a:lnTo>
                          <a:pt x="58994" y="324464"/>
                        </a:lnTo>
                        <a:lnTo>
                          <a:pt x="58994" y="0"/>
                        </a:lnTo>
                        <a:lnTo>
                          <a:pt x="0" y="421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nl-NL" sz="2400">
                      <a:solidFill>
                        <a:prstClr val="white"/>
                      </a:solidFill>
                      <a:latin typeface="Khmer UI" pitchFamily="34" charset="0"/>
                      <a:cs typeface="Khmer UI" pitchFamily="34" charset="0"/>
                    </a:endParaRPr>
                  </a:p>
                </p:txBody>
              </p:sp>
            </p:grpSp>
          </p:grpSp>
        </p:grpSp>
      </p:grpSp>
      <p:sp>
        <p:nvSpPr>
          <p:cNvPr id="87" name="TextBox 86"/>
          <p:cNvSpPr txBox="1"/>
          <p:nvPr/>
        </p:nvSpPr>
        <p:spPr>
          <a:xfrm>
            <a:off x="899592" y="6184181"/>
            <a:ext cx="7416824" cy="557187"/>
          </a:xfrm>
          <a:prstGeom prst="rect">
            <a:avLst/>
          </a:prstGeom>
          <a:noFill/>
        </p:spPr>
        <p:txBody>
          <a:bodyPr wrap="square" lIns="64128" tIns="32059" rIns="64128" bIns="3205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More info: www . managing the university campus . </a:t>
            </a:r>
            <a:r>
              <a:rPr lang="en-US" sz="1600" dirty="0" err="1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nl</a:t>
            </a:r>
            <a:endParaRPr lang="en-US" sz="1600" dirty="0">
              <a:solidFill>
                <a:prstClr val="white"/>
              </a:solidFill>
              <a:latin typeface="Tahoma"/>
              <a:ea typeface="ヒラギノ角ゴ ProN W3" charset="0"/>
              <a:cs typeface="Tahoma"/>
              <a:sym typeface="Gill San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latin typeface="Tahoma"/>
                <a:ea typeface="ヒラギノ角ゴ ProN W3" charset="0"/>
                <a:cs typeface="Tahoma"/>
                <a:sym typeface="Gill Sans" charset="0"/>
              </a:rPr>
              <a:t>Google: Campus Alexandra</a:t>
            </a:r>
          </a:p>
        </p:txBody>
      </p:sp>
    </p:spTree>
    <p:extLst>
      <p:ext uri="{BB962C8B-B14F-4D97-AF65-F5344CB8AC3E}">
        <p14:creationId xmlns:p14="http://schemas.microsoft.com/office/powerpoint/2010/main" val="177353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98" y="124044"/>
            <a:ext cx="8646805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96" b="1" dirty="0">
                <a:latin typeface="Arial"/>
                <a:cs typeface="Arial"/>
              </a:rPr>
              <a:t>Campus 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NL</a:t>
            </a:r>
            <a:r>
              <a:rPr lang="en-US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93" dirty="0">
                <a:latin typeface="Arial"/>
                <a:cs typeface="Arial"/>
              </a:rPr>
              <a:t>–</a:t>
            </a:r>
            <a:r>
              <a:rPr lang="nl-NL" sz="3093" dirty="0">
                <a:latin typeface="Arial"/>
                <a:cs typeface="Arial"/>
              </a:rPr>
              <a:t> “</a:t>
            </a:r>
            <a:r>
              <a:rPr lang="nl-NL" sz="2812" dirty="0" err="1">
                <a:latin typeface="Arial"/>
                <a:cs typeface="Arial"/>
              </a:rPr>
              <a:t>many</a:t>
            </a:r>
            <a:r>
              <a:rPr lang="nl-NL" sz="2812" dirty="0">
                <a:latin typeface="Arial"/>
                <a:cs typeface="Arial"/>
              </a:rPr>
              <a:t> more users on </a:t>
            </a:r>
            <a:r>
              <a:rPr lang="nl-NL" sz="2812" dirty="0" err="1">
                <a:latin typeface="Arial"/>
                <a:cs typeface="Arial"/>
              </a:rPr>
              <a:t>same</a:t>
            </a:r>
            <a:r>
              <a:rPr lang="nl-NL" sz="2812" dirty="0">
                <a:latin typeface="Arial"/>
                <a:cs typeface="Arial"/>
              </a:rPr>
              <a:t> m2”</a:t>
            </a: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5" y="1047915"/>
            <a:ext cx="9030848" cy="41641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414" y="963394"/>
            <a:ext cx="3232556" cy="8715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22% more students, </a:t>
            </a:r>
            <a:b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</a:br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4% more employees, </a:t>
            </a:r>
          </a:p>
          <a:p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many more visitors (&gt; dynamic)</a:t>
            </a:r>
            <a:endParaRPr lang="en-US" sz="1688" dirty="0"/>
          </a:p>
        </p:txBody>
      </p:sp>
      <p:sp>
        <p:nvSpPr>
          <p:cNvPr id="7" name="Rectangle 6"/>
          <p:cNvSpPr/>
          <p:nvPr/>
        </p:nvSpPr>
        <p:spPr>
          <a:xfrm>
            <a:off x="3419874" y="950129"/>
            <a:ext cx="2538209" cy="8715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accommodated on </a:t>
            </a:r>
          </a:p>
          <a:p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4,4 million m2, </a:t>
            </a:r>
            <a:b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</a:br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just like in 2006</a:t>
            </a:r>
          </a:p>
        </p:txBody>
      </p:sp>
      <p:sp>
        <p:nvSpPr>
          <p:cNvPr id="8" name="Rectangle 7"/>
          <p:cNvSpPr/>
          <p:nvPr/>
        </p:nvSpPr>
        <p:spPr>
          <a:xfrm>
            <a:off x="6396205" y="950129"/>
            <a:ext cx="2538209" cy="8715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quality improvement: from 36% to 49% </a:t>
            </a:r>
          </a:p>
          <a:p>
            <a:r>
              <a:rPr lang="en-US" sz="16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"/>
                <a:cs typeface=""/>
                <a:sym typeface="Wingdings"/>
              </a:rPr>
              <a:t>in good condition</a:t>
            </a:r>
          </a:p>
        </p:txBody>
      </p:sp>
      <p:pic>
        <p:nvPicPr>
          <p:cNvPr id="10" name="Picture 4" descr="people lay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5383485"/>
            <a:ext cx="10514708" cy="147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1254" y="6414307"/>
            <a:ext cx="567552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</a:rPr>
              <a:t>infographic VSNU, based on Campus </a:t>
            </a:r>
            <a:r>
              <a:rPr lang="nl-NL" sz="1467" b="1" dirty="0">
                <a:solidFill>
                  <a:srgbClr val="E46C0A"/>
                </a:solidFill>
                <a:latin typeface="Arial"/>
                <a:ea typeface="ヒラギノ角ゴ ProN W3" charset="0"/>
                <a:cs typeface="Arial"/>
                <a:sym typeface="Gill Sans" charset="0"/>
              </a:rPr>
              <a:t>NL</a:t>
            </a:r>
            <a:endParaRPr lang="en-US" sz="1467" dirty="0"/>
          </a:p>
        </p:txBody>
      </p:sp>
      <p:pic>
        <p:nvPicPr>
          <p:cNvPr id="11" name="Picture 5" descr="TU_d_line_P3_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2" y="6117299"/>
            <a:ext cx="1791239" cy="9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25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98" y="124045"/>
            <a:ext cx="8646805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96" b="1" dirty="0">
                <a:latin typeface="Arial"/>
                <a:cs typeface="Arial"/>
              </a:rPr>
              <a:t>Campus 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NL</a:t>
            </a:r>
            <a:r>
              <a:rPr lang="en-US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93" dirty="0">
                <a:latin typeface="Arial"/>
                <a:cs typeface="Arial"/>
              </a:rPr>
              <a:t>–</a:t>
            </a:r>
            <a:r>
              <a:rPr lang="nl-NL" sz="3093" dirty="0">
                <a:latin typeface="Arial"/>
                <a:cs typeface="Arial"/>
              </a:rPr>
              <a:t> </a:t>
            </a:r>
            <a:r>
              <a:rPr lang="nl-NL" sz="3093" dirty="0" err="1">
                <a:latin typeface="Arial"/>
                <a:cs typeface="Arial"/>
              </a:rPr>
              <a:t>examples</a:t>
            </a:r>
            <a:r>
              <a:rPr lang="nl-NL" sz="3093" dirty="0">
                <a:latin typeface="Arial"/>
                <a:cs typeface="Arial"/>
              </a:rPr>
              <a:t> of </a:t>
            </a:r>
            <a:r>
              <a:rPr lang="nl-NL" sz="3093" dirty="0" err="1">
                <a:latin typeface="Arial"/>
                <a:cs typeface="Arial"/>
              </a:rPr>
              <a:t>projects</a:t>
            </a:r>
            <a:endParaRPr lang="nl-NL" sz="2812" dirty="0">
              <a:latin typeface="Arial"/>
              <a:cs typeface="Arial"/>
            </a:endParaRP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2536" y="1157186"/>
            <a:ext cx="9673866" cy="4978649"/>
            <a:chOff x="-1490193" y="1085469"/>
            <a:chExt cx="10848311" cy="5583076"/>
          </a:xfrm>
        </p:grpSpPr>
        <p:sp>
          <p:nvSpPr>
            <p:cNvPr id="12" name="TextBox 11"/>
            <p:cNvSpPr txBox="1"/>
            <p:nvPr/>
          </p:nvSpPr>
          <p:spPr>
            <a:xfrm>
              <a:off x="-1188639" y="1085469"/>
              <a:ext cx="345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centrally shared facilities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92811" y="1112355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sustainable transformations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490193" y="3909054"/>
              <a:ext cx="3744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less m2, more quality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13701" y="3920111"/>
              <a:ext cx="374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less private, more public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91495" y="3920111"/>
              <a:ext cx="3744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outdoor space + </a:t>
              </a:r>
              <a:r>
                <a:rPr lang="en-US" sz="2000" dirty="0" err="1"/>
                <a:t>univer</a:t>
              </a:r>
              <a:r>
                <a:rPr lang="en-US" sz="2000" dirty="0"/>
                <a:t>-city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28060" y="1112355"/>
              <a:ext cx="2664752" cy="44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new life for heritage</a:t>
              </a:r>
            </a:p>
          </p:txBody>
        </p:sp>
        <p:pic>
          <p:nvPicPr>
            <p:cNvPr id="18" name="Picture 1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8503" y="1706384"/>
              <a:ext cx="2986959" cy="2010649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4" t="16823" r="16084" b="16346"/>
            <a:stretch/>
          </p:blipFill>
          <p:spPr bwMode="auto">
            <a:xfrm>
              <a:off x="5858061" y="4548231"/>
              <a:ext cx="3053948" cy="21122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7"/>
            <a:stretch/>
          </p:blipFill>
          <p:spPr>
            <a:xfrm>
              <a:off x="2305059" y="4529970"/>
              <a:ext cx="3418331" cy="2138575"/>
            </a:xfrm>
            <a:prstGeom prst="rect">
              <a:avLst/>
            </a:prstGeom>
          </p:spPr>
        </p:pic>
        <p:pic>
          <p:nvPicPr>
            <p:cNvPr id="25" name="Picture 4" descr="BK-City0179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092630" y="4529969"/>
              <a:ext cx="3220139" cy="213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3" descr="BK city in use_DSC948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9"/>
          <a:stretch/>
        </p:blipFill>
        <p:spPr bwMode="auto">
          <a:xfrm>
            <a:off x="3131840" y="1710880"/>
            <a:ext cx="2820126" cy="17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71813"/>
            <a:ext cx="2838725" cy="18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98" y="124045"/>
            <a:ext cx="8646805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Today’s </a:t>
            </a:r>
            <a:r>
              <a:rPr lang="nl-NL" sz="3796" b="1" dirty="0">
                <a:latin typeface="Arial"/>
                <a:cs typeface="Arial"/>
              </a:rPr>
              <a:t>Campus </a:t>
            </a:r>
            <a:r>
              <a:rPr lang="en-US" sz="3093" dirty="0">
                <a:latin typeface="Arial"/>
                <a:cs typeface="Arial"/>
              </a:rPr>
              <a:t>–</a:t>
            </a:r>
            <a:r>
              <a:rPr lang="nl-NL" sz="3093" dirty="0">
                <a:latin typeface="Arial"/>
                <a:cs typeface="Arial"/>
              </a:rPr>
              <a:t> </a:t>
            </a:r>
            <a:r>
              <a:rPr lang="nl-NL" sz="3093" dirty="0" err="1">
                <a:latin typeface="Arial"/>
                <a:cs typeface="Arial"/>
              </a:rPr>
              <a:t>remaining</a:t>
            </a:r>
            <a:r>
              <a:rPr lang="nl-NL" sz="3093" dirty="0">
                <a:latin typeface="Arial"/>
                <a:cs typeface="Arial"/>
              </a:rPr>
              <a:t> </a:t>
            </a:r>
            <a:r>
              <a:rPr lang="nl-NL" sz="3093" dirty="0" err="1">
                <a:latin typeface="Arial"/>
                <a:cs typeface="Arial"/>
              </a:rPr>
              <a:t>problems</a:t>
            </a:r>
            <a:endParaRPr lang="nl-NL" sz="2812" dirty="0">
              <a:latin typeface="Arial"/>
              <a:cs typeface="Arial"/>
            </a:endParaRP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8380" y="1001091"/>
            <a:ext cx="8498805" cy="2147427"/>
            <a:chOff x="-1107889" y="910424"/>
            <a:chExt cx="9530593" cy="2408133"/>
          </a:xfrm>
        </p:grpSpPr>
        <p:sp>
          <p:nvSpPr>
            <p:cNvPr id="12" name="TextBox 11"/>
            <p:cNvSpPr txBox="1"/>
            <p:nvPr/>
          </p:nvSpPr>
          <p:spPr>
            <a:xfrm>
              <a:off x="-1107889" y="910424"/>
              <a:ext cx="4139699" cy="7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“claiming space and not using it” (or not its full capacity)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52963" y="2179590"/>
              <a:ext cx="4469741" cy="113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“top 10 holiday frustrations”</a:t>
              </a:r>
            </a:p>
            <a:p>
              <a:pPr algn="ctr"/>
              <a:r>
                <a:rPr lang="en-US" sz="2000" dirty="0"/>
                <a:t>campus frustration</a:t>
              </a:r>
            </a:p>
            <a:p>
              <a:pPr algn="ctr"/>
              <a:r>
                <a:rPr lang="en-US" sz="2000" dirty="0"/>
                <a:t>scarce facilities are most claimed</a:t>
              </a:r>
            </a:p>
          </p:txBody>
        </p:sp>
      </p:grpSp>
      <p:pic>
        <p:nvPicPr>
          <p:cNvPr id="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42" y="3429000"/>
            <a:ext cx="477116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6868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6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98" y="124045"/>
            <a:ext cx="8646805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Today’s </a:t>
            </a:r>
            <a:r>
              <a:rPr lang="nl-NL" sz="3796" b="1" dirty="0">
                <a:latin typeface="Arial"/>
                <a:cs typeface="Arial"/>
              </a:rPr>
              <a:t>Campus </a:t>
            </a:r>
            <a:r>
              <a:rPr lang="en-US" sz="3093" dirty="0">
                <a:latin typeface="Arial"/>
                <a:cs typeface="Arial"/>
              </a:rPr>
              <a:t>–</a:t>
            </a:r>
            <a:r>
              <a:rPr lang="nl-NL" sz="3093" dirty="0">
                <a:latin typeface="Arial"/>
                <a:cs typeface="Arial"/>
              </a:rPr>
              <a:t> </a:t>
            </a:r>
            <a:r>
              <a:rPr lang="nl-NL" sz="3093" dirty="0" err="1">
                <a:latin typeface="Arial"/>
                <a:cs typeface="Arial"/>
              </a:rPr>
              <a:t>remaining</a:t>
            </a:r>
            <a:r>
              <a:rPr lang="nl-NL" sz="3093" dirty="0">
                <a:latin typeface="Arial"/>
                <a:cs typeface="Arial"/>
              </a:rPr>
              <a:t> </a:t>
            </a:r>
            <a:r>
              <a:rPr lang="nl-NL" sz="3093" dirty="0" err="1">
                <a:latin typeface="Arial"/>
                <a:cs typeface="Arial"/>
              </a:rPr>
              <a:t>problems</a:t>
            </a:r>
            <a:endParaRPr lang="nl-NL" sz="2812" dirty="0">
              <a:latin typeface="Arial"/>
              <a:cs typeface="Arial"/>
            </a:endParaRP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47029" y="967364"/>
            <a:ext cx="1968172" cy="2174761"/>
            <a:chOff x="6583429" y="872602"/>
            <a:chExt cx="2207116" cy="2438786"/>
          </a:xfrm>
        </p:grpSpPr>
        <p:sp>
          <p:nvSpPr>
            <p:cNvPr id="12" name="TextBox 11"/>
            <p:cNvSpPr txBox="1"/>
            <p:nvPr/>
          </p:nvSpPr>
          <p:spPr>
            <a:xfrm>
              <a:off x="6583429" y="872602"/>
              <a:ext cx="2020616" cy="148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reality: </a:t>
              </a:r>
            </a:p>
            <a:p>
              <a:pPr algn="ctr"/>
              <a:r>
                <a:rPr lang="en-US" sz="2000" dirty="0"/>
                <a:t>still often underutilized</a:t>
              </a:r>
            </a:p>
            <a:p>
              <a:pPr algn="ctr"/>
              <a:r>
                <a:rPr lang="en-US" sz="2000" dirty="0"/>
                <a:t>“inefficient”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83429" y="2503272"/>
              <a:ext cx="2207116" cy="80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perception: full, noisy</a:t>
              </a:r>
            </a:p>
          </p:txBody>
        </p:sp>
      </p:grpSp>
      <p:pic>
        <p:nvPicPr>
          <p:cNvPr id="20" name="Picture 19" descr="LEI - page wid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34"/>
          <a:stretch/>
        </p:blipFill>
        <p:spPr>
          <a:xfrm>
            <a:off x="3753917" y="967363"/>
            <a:ext cx="2942748" cy="2142303"/>
          </a:xfrm>
          <a:prstGeom prst="rect">
            <a:avLst/>
          </a:prstGeom>
        </p:spPr>
      </p:pic>
      <p:pic>
        <p:nvPicPr>
          <p:cNvPr id="26" name="Picture 25" descr="IMG_03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40360"/>
            <a:ext cx="4668011" cy="3501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57" y="1142292"/>
            <a:ext cx="290341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7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2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621814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</a:t>
            </a:r>
            <a:r>
              <a:rPr lang="en-US" sz="1400" dirty="0" err="1">
                <a:solidFill>
                  <a:schemeClr val="bg1"/>
                </a:solidFill>
              </a:rPr>
              <a:t>www.dailymail.co.uk</a:t>
            </a:r>
            <a:r>
              <a:rPr lang="en-US" sz="1400" dirty="0">
                <a:solidFill>
                  <a:schemeClr val="bg1"/>
                </a:solidFill>
              </a:rPr>
              <a:t>/news/article-2909925/Desperate-youths-forced-wait-sub-zero-temperatures-enter-LIBRARY-Students-shame-Chinese-colleges-sharing-photographs-huge-queues-endure.html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24544" y="188640"/>
            <a:ext cx="3985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“the search for a quiet place</a:t>
            </a:r>
          </a:p>
          <a:p>
            <a:pPr algn="ctr"/>
            <a:r>
              <a:rPr lang="en-US" sz="2000" dirty="0"/>
              <a:t>to study”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188640"/>
            <a:ext cx="355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“students queue up &lt; 9am”</a:t>
            </a:r>
          </a:p>
        </p:txBody>
      </p:sp>
    </p:spTree>
    <p:extLst>
      <p:ext uri="{BB962C8B-B14F-4D97-AF65-F5344CB8AC3E}">
        <p14:creationId xmlns:p14="http://schemas.microsoft.com/office/powerpoint/2010/main" val="208030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98" y="124045"/>
            <a:ext cx="8646805" cy="106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96" b="1" dirty="0">
                <a:latin typeface="Arial"/>
                <a:cs typeface="Arial"/>
              </a:rPr>
              <a:t>Campus 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of </a:t>
            </a:r>
            <a:r>
              <a:rPr lang="nl-NL" sz="3796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3796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Future</a:t>
            </a:r>
            <a:r>
              <a:rPr lang="en-US" sz="3796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093" dirty="0">
                <a:latin typeface="Arial"/>
                <a:cs typeface="Arial"/>
              </a:rPr>
              <a:t>–</a:t>
            </a:r>
            <a:r>
              <a:rPr lang="nl-NL" sz="3093" dirty="0">
                <a:latin typeface="Arial"/>
                <a:cs typeface="Arial"/>
              </a:rPr>
              <a:t> smart tools</a:t>
            </a:r>
            <a:endParaRPr lang="nl-NL" sz="2812" dirty="0">
              <a:latin typeface="Arial"/>
              <a:cs typeface="Arial"/>
            </a:endParaRPr>
          </a:p>
          <a:p>
            <a:pPr algn="l"/>
            <a:endParaRPr lang="en-US" sz="253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340768"/>
            <a:ext cx="3078944" cy="41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“low-tech” solutions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02755" y="5892876"/>
            <a:ext cx="357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Gill Sans" charset="0"/>
              </a:rPr>
              <a:t>Smart Campus Tools NL (2016)</a:t>
            </a:r>
          </a:p>
          <a:p>
            <a:pPr algn="ctr"/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Gill Sans" charset="0"/>
              </a:rPr>
              <a:t>Smart Tools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Gill Sans" charset="0"/>
              </a:rPr>
              <a:t>anywhere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Gill Sans" charset="0"/>
              </a:rPr>
              <a:t> (2018)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434" y="2780928"/>
            <a:ext cx="2506958" cy="28969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  <a:extLst/>
        </p:spPr>
      </p:pic>
      <p:pic>
        <p:nvPicPr>
          <p:cNvPr id="26" name="Picture 31" descr="http://www.wz.de/polopoly_fs/1.486452.1291297614!/httpImage/onlineImage.jpeg_gen/derivatives/landscape_550/online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6" y="1956178"/>
            <a:ext cx="3407154" cy="37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48064" y="1991352"/>
            <a:ext cx="351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Research “high-tech</a:t>
            </a:r>
            <a:r>
              <a:rPr lang="en-US" sz="2000" dirty="0"/>
              <a:t>” solutions</a:t>
            </a:r>
          </a:p>
        </p:txBody>
      </p:sp>
    </p:spTree>
    <p:extLst>
      <p:ext uri="{BB962C8B-B14F-4D97-AF65-F5344CB8AC3E}">
        <p14:creationId xmlns:p14="http://schemas.microsoft.com/office/powerpoint/2010/main" val="179940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IQ - smart tool example (close up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49"/>
            <a:ext cx="9144000" cy="2381250"/>
          </a:xfrm>
          <a:prstGeom prst="rect">
            <a:avLst/>
          </a:prstGeom>
        </p:spPr>
      </p:pic>
      <p:pic>
        <p:nvPicPr>
          <p:cNvPr id="5" name="Picture 4" descr="MAPIQ - smart tool example (way finding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" y="79403"/>
            <a:ext cx="4882092" cy="2831613"/>
          </a:xfrm>
          <a:prstGeom prst="rect">
            <a:avLst/>
          </a:prstGeom>
        </p:spPr>
      </p:pic>
      <p:pic>
        <p:nvPicPr>
          <p:cNvPr id="6" name="Picture 5" descr="MAPIQ - smart tool exampl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80" b="23684"/>
          <a:stretch/>
        </p:blipFill>
        <p:spPr>
          <a:xfrm>
            <a:off x="146847" y="2969319"/>
            <a:ext cx="5653622" cy="3677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3717032"/>
            <a:ext cx="2518404" cy="2585210"/>
          </a:xfrm>
          <a:prstGeom prst="rect">
            <a:avLst/>
          </a:prstGeom>
          <a:noFill/>
        </p:spPr>
        <p:txBody>
          <a:bodyPr wrap="square" lIns="91326" tIns="45664" rIns="91326" bIns="45664" rtlCol="0">
            <a:spAutoFit/>
          </a:bodyPr>
          <a:lstStyle/>
          <a:p>
            <a:r>
              <a:rPr lang="en-US" dirty="0"/>
              <a:t>GPS-Tracking</a:t>
            </a:r>
          </a:p>
          <a:p>
            <a:r>
              <a:rPr lang="en-US" dirty="0"/>
              <a:t>Using </a:t>
            </a:r>
            <a:r>
              <a:rPr lang="en-US" dirty="0" err="1"/>
              <a:t>Eduroam</a:t>
            </a:r>
            <a:r>
              <a:rPr lang="en-US" dirty="0"/>
              <a:t>/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  <a:p>
            <a:r>
              <a:rPr lang="en-US" dirty="0"/>
              <a:t>GPS-Navigation</a:t>
            </a:r>
          </a:p>
          <a:p>
            <a:endParaRPr lang="en-US" dirty="0"/>
          </a:p>
          <a:p>
            <a:r>
              <a:rPr lang="en-US" dirty="0"/>
              <a:t>Smart campus tools</a:t>
            </a:r>
          </a:p>
          <a:p>
            <a:r>
              <a:rPr lang="en-US" dirty="0"/>
              <a:t>based on REAL use</a:t>
            </a:r>
          </a:p>
          <a:p>
            <a:r>
              <a:rPr lang="en-US" dirty="0"/>
              <a:t>(not on scheduled use)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10713"/>
      </p:ext>
    </p:extLst>
  </p:cSld>
  <p:clrMapOvr>
    <a:masterClrMapping/>
  </p:clrMapOvr>
</p:sld>
</file>

<file path=ppt/theme/theme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9C083143F1943BC35958CC853B846" ma:contentTypeVersion="9" ma:contentTypeDescription="Create a new document." ma:contentTypeScope="" ma:versionID="bf77fc30f1638de41a572a62cbddc1dd">
  <xsd:schema xmlns:xsd="http://www.w3.org/2001/XMLSchema" xmlns:xs="http://www.w3.org/2001/XMLSchema" xmlns:p="http://schemas.microsoft.com/office/2006/metadata/properties" xmlns:ns2="3846b46e-6855-45f4-99c4-bbbbaeb658d1" xmlns:ns3="90a3253b-4aac-455d-9996-09f9f254bf92" targetNamespace="http://schemas.microsoft.com/office/2006/metadata/properties" ma:root="true" ma:fieldsID="575972378c0e655fe4acaa4364d0284d" ns2:_="" ns3:_="">
    <xsd:import namespace="3846b46e-6855-45f4-99c4-bbbbaeb658d1"/>
    <xsd:import namespace="90a3253b-4aac-455d-9996-09f9f254bf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b46e-6855-45f4-99c4-bbbbaeb658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253b-4aac-455d-9996-09f9f254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5C8378-A6CE-44D1-9815-CBECC2ACF838}"/>
</file>

<file path=customXml/itemProps2.xml><?xml version="1.0" encoding="utf-8"?>
<ds:datastoreItem xmlns:ds="http://schemas.openxmlformats.org/officeDocument/2006/customXml" ds:itemID="{332F4168-11E5-42E4-939A-B36FECE7713E}"/>
</file>

<file path=customXml/itemProps3.xml><?xml version="1.0" encoding="utf-8"?>
<ds:datastoreItem xmlns:ds="http://schemas.openxmlformats.org/officeDocument/2006/customXml" ds:itemID="{C7797AEE-E3B2-4B15-999D-63E684F0488E}"/>
</file>

<file path=docProps/app.xml><?xml version="1.0" encoding="utf-8"?>
<Properties xmlns="http://schemas.openxmlformats.org/officeDocument/2006/extended-properties" xmlns:vt="http://schemas.openxmlformats.org/officeDocument/2006/docPropsVTypes">
  <TotalTime>6708</TotalTime>
  <Words>572</Words>
  <Application>Microsoft Office PowerPoint</Application>
  <PresentationFormat>On-screen Show (4:3)</PresentationFormat>
  <Paragraphs>116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Gill Sans</vt:lpstr>
      <vt:lpstr>Khmer UI</vt:lpstr>
      <vt:lpstr>Mangal</vt:lpstr>
      <vt:lpstr>Tahoma</vt:lpstr>
      <vt:lpstr>Wingdings</vt:lpstr>
      <vt:lpstr>ヒラギノ角ゴ ProN W3</vt:lpstr>
      <vt:lpstr>18_Office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simon</dc:creator>
  <cp:lastModifiedBy>Sarah Haigh</cp:lastModifiedBy>
  <cp:revision>163</cp:revision>
  <cp:lastPrinted>2017-07-05T10:13:21Z</cp:lastPrinted>
  <dcterms:created xsi:type="dcterms:W3CDTF">2017-05-24T06:02:03Z</dcterms:created>
  <dcterms:modified xsi:type="dcterms:W3CDTF">2018-01-25T08:11:54Z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0x01010073E9C083143F1943BC35958CC853B846</vt:lpwstr>
  </property>
</Properties>
</file>